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9" r:id="rId4"/>
    <p:sldId id="261" r:id="rId5"/>
    <p:sldId id="263" r:id="rId6"/>
    <p:sldId id="262"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FE698FF-450F-47E8-BE75-2E50BB9FF107}" type="datetimeFigureOut">
              <a:rPr lang="ru-RU" smtClean="0"/>
              <a:t>10.04.2016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162563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E698FF-450F-47E8-BE75-2E50BB9FF107}" type="datetimeFigureOut">
              <a:rPr lang="ru-RU" smtClean="0"/>
              <a:t>10.04.2016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355809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E698FF-450F-47E8-BE75-2E50BB9FF107}" type="datetimeFigureOut">
              <a:rPr lang="ru-RU" smtClean="0"/>
              <a:t>10.04.2016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55484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E698FF-450F-47E8-BE75-2E50BB9FF107}" type="datetimeFigureOut">
              <a:rPr lang="ru-RU" smtClean="0"/>
              <a:t>10.04.2016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335465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E698FF-450F-47E8-BE75-2E50BB9FF107}" type="datetimeFigureOut">
              <a:rPr lang="ru-RU" smtClean="0"/>
              <a:t>10.04.2016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380605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FE698FF-450F-47E8-BE75-2E50BB9FF107}" type="datetimeFigureOut">
              <a:rPr lang="ru-RU" smtClean="0"/>
              <a:t>10.04.2016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14452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FE698FF-450F-47E8-BE75-2E50BB9FF107}" type="datetimeFigureOut">
              <a:rPr lang="ru-RU" smtClean="0"/>
              <a:t>10.04.2016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195894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FE698FF-450F-47E8-BE75-2E50BB9FF107}" type="datetimeFigureOut">
              <a:rPr lang="ru-RU" smtClean="0"/>
              <a:t>10.04.2016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90591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E698FF-450F-47E8-BE75-2E50BB9FF107}" type="datetimeFigureOut">
              <a:rPr lang="ru-RU" smtClean="0"/>
              <a:t>10.04.2016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52797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E698FF-450F-47E8-BE75-2E50BB9FF107}" type="datetimeFigureOut">
              <a:rPr lang="ru-RU" smtClean="0"/>
              <a:t>10.04.2016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89713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E698FF-450F-47E8-BE75-2E50BB9FF107}" type="datetimeFigureOut">
              <a:rPr lang="ru-RU" smtClean="0"/>
              <a:t>10.04.2016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D73E0A-E3A2-480E-92E1-FB11F12D91F4}" type="slidenum">
              <a:rPr lang="ru-RU" smtClean="0"/>
              <a:t>‹#›</a:t>
            </a:fld>
            <a:endParaRPr lang="ru-RU"/>
          </a:p>
        </p:txBody>
      </p:sp>
    </p:spTree>
    <p:extLst>
      <p:ext uri="{BB962C8B-B14F-4D97-AF65-F5344CB8AC3E}">
        <p14:creationId xmlns:p14="http://schemas.microsoft.com/office/powerpoint/2010/main" val="418400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698FF-450F-47E8-BE75-2E50BB9FF107}" type="datetimeFigureOut">
              <a:rPr lang="ru-RU" smtClean="0"/>
              <a:t>10.04.2016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73E0A-E3A2-480E-92E1-FB11F12D91F4}" type="slidenum">
              <a:rPr lang="ru-RU" smtClean="0"/>
              <a:t>‹#›</a:t>
            </a:fld>
            <a:endParaRPr lang="ru-RU"/>
          </a:p>
        </p:txBody>
      </p:sp>
    </p:spTree>
    <p:extLst>
      <p:ext uri="{BB962C8B-B14F-4D97-AF65-F5344CB8AC3E}">
        <p14:creationId xmlns:p14="http://schemas.microsoft.com/office/powerpoint/2010/main" val="413653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260648"/>
            <a:ext cx="4572000" cy="701731"/>
          </a:xfrm>
          <a:prstGeom prst="rect">
            <a:avLst/>
          </a:prstGeom>
        </p:spPr>
        <p:txBody>
          <a:bodyPr>
            <a:spAutoFit/>
          </a:bodyPr>
          <a:lstStyle/>
          <a:p>
            <a:pPr lvl="0" algn="r">
              <a:spcBef>
                <a:spcPct val="20000"/>
              </a:spcBef>
              <a:defRPr/>
            </a:pPr>
            <a:r>
              <a:rPr lang="ru-RU" dirty="0">
                <a:solidFill>
                  <a:prstClr val="black">
                    <a:tint val="75000"/>
                  </a:prstClr>
                </a:solidFill>
              </a:rPr>
              <a:t>Учитель – логопед </a:t>
            </a:r>
          </a:p>
          <a:p>
            <a:pPr lvl="0" algn="r">
              <a:spcBef>
                <a:spcPct val="20000"/>
              </a:spcBef>
              <a:defRPr/>
            </a:pPr>
            <a:r>
              <a:rPr lang="ru-RU" dirty="0">
                <a:solidFill>
                  <a:prstClr val="black">
                    <a:tint val="75000"/>
                  </a:prstClr>
                </a:solidFill>
              </a:rPr>
              <a:t>Тюрина Светлана Викторовна</a:t>
            </a:r>
          </a:p>
        </p:txBody>
      </p:sp>
      <p:sp>
        <p:nvSpPr>
          <p:cNvPr id="3" name="Прямоугольник 2"/>
          <p:cNvSpPr/>
          <p:nvPr/>
        </p:nvSpPr>
        <p:spPr>
          <a:xfrm>
            <a:off x="2286000" y="2828836"/>
            <a:ext cx="4572000" cy="1200329"/>
          </a:xfrm>
          <a:prstGeom prst="rect">
            <a:avLst/>
          </a:prstGeom>
        </p:spPr>
        <p:txBody>
          <a:bodyPr>
            <a:spAutoFit/>
          </a:bodyPr>
          <a:lstStyle/>
          <a:p>
            <a:r>
              <a:rPr lang="ru-RU" b="1" dirty="0" smtClean="0"/>
              <a:t>Семинар – практикум</a:t>
            </a:r>
            <a:br>
              <a:rPr lang="ru-RU" b="1" dirty="0" smtClean="0"/>
            </a:br>
            <a:r>
              <a:rPr lang="ru-RU" b="1" dirty="0" smtClean="0"/>
              <a:t>«Планирование и проведение звуковой культуры речи в разновозрастных группах ДОУ»</a:t>
            </a:r>
            <a:endParaRPr lang="ru-RU" b="1" dirty="0"/>
          </a:p>
        </p:txBody>
      </p:sp>
    </p:spTree>
    <p:extLst>
      <p:ext uri="{BB962C8B-B14F-4D97-AF65-F5344CB8AC3E}">
        <p14:creationId xmlns:p14="http://schemas.microsoft.com/office/powerpoint/2010/main" val="313164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321" y="980728"/>
            <a:ext cx="8568952" cy="3970318"/>
          </a:xfrm>
          <a:prstGeom prst="rect">
            <a:avLst/>
          </a:prstGeom>
        </p:spPr>
        <p:txBody>
          <a:bodyPr wrap="square">
            <a:spAutoFit/>
          </a:bodyPr>
          <a:lstStyle/>
          <a:p>
            <a:pPr algn="ctr">
              <a:lnSpc>
                <a:spcPct val="150000"/>
              </a:lnSpc>
            </a:pPr>
            <a:r>
              <a:rPr lang="ru-RU" sz="2400" b="1" dirty="0" smtClean="0"/>
              <a:t>Алгоритм проведения артикуляционной гимнастики</a:t>
            </a:r>
          </a:p>
          <a:p>
            <a:pPr>
              <a:lnSpc>
                <a:spcPct val="150000"/>
              </a:lnSpc>
            </a:pPr>
            <a:r>
              <a:rPr lang="ru-RU" sz="2400" dirty="0" smtClean="0"/>
              <a:t>  1) рассказывает о новом упражнении, используя игровые приемы;</a:t>
            </a:r>
          </a:p>
          <a:p>
            <a:pPr>
              <a:lnSpc>
                <a:spcPct val="150000"/>
              </a:lnSpc>
            </a:pPr>
            <a:r>
              <a:rPr lang="ru-RU" sz="2400" dirty="0" smtClean="0"/>
              <a:t>2) показывает его выполнение;</a:t>
            </a:r>
          </a:p>
          <a:p>
            <a:pPr>
              <a:lnSpc>
                <a:spcPct val="150000"/>
              </a:lnSpc>
            </a:pPr>
            <a:r>
              <a:rPr lang="ru-RU" sz="2400" dirty="0" smtClean="0"/>
              <a:t>3) упражнения выполняют дети;</a:t>
            </a:r>
          </a:p>
          <a:p>
            <a:pPr>
              <a:lnSpc>
                <a:spcPct val="150000"/>
              </a:lnSpc>
            </a:pPr>
            <a:r>
              <a:rPr lang="ru-RU" sz="2400" dirty="0" smtClean="0"/>
              <a:t>4) воспитатель проверяет правильность выполнения по подгруппам (не более пяти человек).</a:t>
            </a:r>
            <a:endParaRPr lang="ru-RU" sz="2400" dirty="0"/>
          </a:p>
        </p:txBody>
      </p:sp>
    </p:spTree>
    <p:extLst>
      <p:ext uri="{BB962C8B-B14F-4D97-AF65-F5344CB8AC3E}">
        <p14:creationId xmlns:p14="http://schemas.microsoft.com/office/powerpoint/2010/main" val="217206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14522"/>
            <a:ext cx="8280920" cy="4893647"/>
          </a:xfrm>
          <a:prstGeom prst="rect">
            <a:avLst/>
          </a:prstGeom>
        </p:spPr>
        <p:txBody>
          <a:bodyPr wrap="square">
            <a:spAutoFit/>
          </a:bodyPr>
          <a:lstStyle/>
          <a:p>
            <a:pPr lvl="0" fontAlgn="auto">
              <a:spcBef>
                <a:spcPts val="0"/>
              </a:spcBef>
              <a:spcAft>
                <a:spcPts val="0"/>
              </a:spcAft>
            </a:pPr>
            <a:r>
              <a:rPr lang="ru-RU" sz="2400" b="1" u="sng" dirty="0">
                <a:solidFill>
                  <a:srgbClr val="000000"/>
                </a:solidFill>
                <a:latin typeface="Arial" panose="020B0604020202020204" pitchFamily="34" charset="0"/>
                <a:cs typeface="Arial" panose="020B0604020202020204" pitchFamily="34" charset="0"/>
              </a:rPr>
              <a:t>2 неделя</a:t>
            </a:r>
            <a:r>
              <a:rPr lang="ru-RU" sz="2400" b="1" dirty="0">
                <a:solidFill>
                  <a:srgbClr val="000000"/>
                </a:solidFill>
                <a:latin typeface="Arial" panose="020B0604020202020204" pitchFamily="34" charset="0"/>
                <a:cs typeface="Arial" panose="020B0604020202020204" pitchFamily="34" charset="0"/>
              </a:rPr>
              <a:t>: </a:t>
            </a:r>
            <a:r>
              <a:rPr lang="ru-RU" sz="2400" dirty="0" smtClean="0">
                <a:solidFill>
                  <a:srgbClr val="000000"/>
                </a:solidFill>
                <a:latin typeface="Arial" panose="020B0604020202020204" pitchFamily="34" charset="0"/>
                <a:cs typeface="Arial" panose="020B0604020202020204" pitchFamily="34" charset="0"/>
              </a:rPr>
              <a:t>Произношение звука изолированно</a:t>
            </a:r>
          </a:p>
          <a:p>
            <a:pPr lvl="0" algn="ctr" fontAlgn="auto">
              <a:spcBef>
                <a:spcPts val="0"/>
              </a:spcBef>
              <a:spcAft>
                <a:spcPts val="0"/>
              </a:spcAft>
            </a:pPr>
            <a:endParaRPr lang="ru-RU" sz="2400" dirty="0" smtClean="0">
              <a:solidFill>
                <a:srgbClr val="000000"/>
              </a:solidFill>
              <a:latin typeface="Arial" panose="020B0604020202020204" pitchFamily="34" charset="0"/>
              <a:cs typeface="Arial" panose="020B0604020202020204" pitchFamily="34" charset="0"/>
            </a:endParaRPr>
          </a:p>
          <a:p>
            <a:pPr algn="ctr"/>
            <a:r>
              <a:rPr lang="ru-RU" sz="2400" b="1" u="sng" dirty="0" smtClean="0"/>
              <a:t>Игры и упражнения</a:t>
            </a:r>
            <a:r>
              <a:rPr lang="ru-RU" sz="2400" dirty="0" smtClean="0"/>
              <a:t>:</a:t>
            </a:r>
          </a:p>
          <a:p>
            <a:pPr algn="ctr"/>
            <a:endParaRPr lang="ru-RU" sz="2400" dirty="0" smtClean="0"/>
          </a:p>
          <a:p>
            <a:pPr marL="342900" indent="-342900">
              <a:buFont typeface="Wingdings" panose="05000000000000000000" pitchFamily="2" charset="2"/>
              <a:buChar char="ü"/>
            </a:pPr>
            <a:r>
              <a:rPr lang="ru-RU" sz="2400" dirty="0" smtClean="0"/>
              <a:t>«Я показываю картинку – вы называете звук»</a:t>
            </a:r>
          </a:p>
          <a:p>
            <a:pPr marL="285750" indent="-285750">
              <a:buFont typeface="Wingdings" panose="05000000000000000000" pitchFamily="2" charset="2"/>
              <a:buChar char="ü"/>
            </a:pPr>
            <a:r>
              <a:rPr lang="ru-RU" sz="2400" dirty="0" smtClean="0"/>
              <a:t>«Изобрази как …»</a:t>
            </a:r>
          </a:p>
          <a:p>
            <a:pPr marL="285750" indent="-285750">
              <a:buFont typeface="Wingdings" panose="05000000000000000000" pitchFamily="2" charset="2"/>
              <a:buChar char="ü"/>
            </a:pPr>
            <a:r>
              <a:rPr lang="ru-RU" sz="2400" dirty="0" smtClean="0"/>
              <a:t>«Договори звук в слове»</a:t>
            </a:r>
          </a:p>
          <a:p>
            <a:pPr marL="285750" indent="-285750">
              <a:buFont typeface="Wingdings" panose="05000000000000000000" pitchFamily="2" charset="2"/>
              <a:buChar char="ü"/>
            </a:pPr>
            <a:r>
              <a:rPr lang="ru-RU" sz="2400" dirty="0" smtClean="0"/>
              <a:t>«Звуковые дорожки»</a:t>
            </a:r>
          </a:p>
          <a:p>
            <a:pPr marL="285750" indent="-285750">
              <a:buFont typeface="Wingdings" panose="05000000000000000000" pitchFamily="2" charset="2"/>
              <a:buChar char="ü"/>
            </a:pPr>
            <a:r>
              <a:rPr lang="ru-RU" sz="2400" dirty="0" smtClean="0"/>
              <a:t>«Поймай звук»</a:t>
            </a:r>
          </a:p>
          <a:p>
            <a:pPr marL="285750" indent="-285750">
              <a:buFont typeface="Wingdings" panose="05000000000000000000" pitchFamily="2" charset="2"/>
              <a:buChar char="ü"/>
            </a:pPr>
            <a:r>
              <a:rPr lang="ru-RU" sz="2400" dirty="0" smtClean="0"/>
              <a:t>«Звуковой клубочек»</a:t>
            </a:r>
          </a:p>
          <a:p>
            <a:pPr marL="285750" indent="-285750">
              <a:buFont typeface="Wingdings" panose="05000000000000000000" pitchFamily="2" charset="2"/>
              <a:buChar char="ü"/>
            </a:pPr>
            <a:r>
              <a:rPr lang="ru-RU" sz="2400" dirty="0" smtClean="0"/>
              <a:t>«Восьмёрка»</a:t>
            </a:r>
          </a:p>
          <a:p>
            <a:pPr marL="285750" indent="-285750">
              <a:buFont typeface="Wingdings" panose="05000000000000000000" pitchFamily="2" charset="2"/>
              <a:buChar char="ü"/>
            </a:pPr>
            <a:r>
              <a:rPr lang="ru-RU" sz="2400" dirty="0" smtClean="0"/>
              <a:t>Речедвигательная ритмика (А. Я. Мухин</a:t>
            </a:r>
          </a:p>
          <a:p>
            <a:pPr lvl="0" fontAlgn="auto">
              <a:spcBef>
                <a:spcPts val="0"/>
              </a:spcBef>
              <a:spcAft>
                <a:spcPts val="0"/>
              </a:spcAft>
            </a:pPr>
            <a:endParaRPr lang="ru-RU"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82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6632"/>
            <a:ext cx="8532440" cy="1200329"/>
          </a:xfrm>
          <a:prstGeom prst="rect">
            <a:avLst/>
          </a:prstGeom>
        </p:spPr>
        <p:txBody>
          <a:bodyPr wrap="square">
            <a:spAutoFit/>
          </a:bodyPr>
          <a:lstStyle/>
          <a:p>
            <a:r>
              <a:rPr lang="ru-RU" sz="2400" b="1" u="sng" dirty="0" smtClean="0"/>
              <a:t>3 неделя:</a:t>
            </a:r>
            <a:r>
              <a:rPr lang="ru-RU" sz="2400" dirty="0" smtClean="0"/>
              <a:t> Произношение звука в слогах и словах</a:t>
            </a:r>
          </a:p>
          <a:p>
            <a:endParaRPr lang="ru-RU" sz="2400" dirty="0"/>
          </a:p>
          <a:p>
            <a:pPr algn="ctr"/>
            <a:r>
              <a:rPr lang="ru-RU" sz="2400" b="1" u="sng" dirty="0" smtClean="0"/>
              <a:t>Игры и упражнения:</a:t>
            </a:r>
          </a:p>
        </p:txBody>
      </p:sp>
      <p:sp>
        <p:nvSpPr>
          <p:cNvPr id="3" name="TextBox 2"/>
          <p:cNvSpPr txBox="1"/>
          <p:nvPr/>
        </p:nvSpPr>
        <p:spPr>
          <a:xfrm>
            <a:off x="467544" y="1772816"/>
            <a:ext cx="8496944" cy="3785652"/>
          </a:xfrm>
          <a:prstGeom prst="rect">
            <a:avLst/>
          </a:prstGeom>
          <a:noFill/>
        </p:spPr>
        <p:txBody>
          <a:bodyPr wrap="square" numCol="2" rtlCol="0">
            <a:spAutoFit/>
          </a:bodyPr>
          <a:lstStyle/>
          <a:p>
            <a:pPr marL="285750" indent="-285750">
              <a:buFont typeface="Wingdings" panose="05000000000000000000" pitchFamily="2" charset="2"/>
              <a:buChar char="ü"/>
            </a:pPr>
            <a:r>
              <a:rPr lang="ru-RU" sz="2400" dirty="0" smtClean="0"/>
              <a:t>«Пальчики здороваются»</a:t>
            </a:r>
          </a:p>
          <a:p>
            <a:pPr marL="285750" indent="-285750">
              <a:buFont typeface="Wingdings" panose="05000000000000000000" pitchFamily="2" charset="2"/>
              <a:buChar char="ü"/>
            </a:pPr>
            <a:r>
              <a:rPr lang="ru-RU" sz="2400" dirty="0" smtClean="0"/>
              <a:t>«Слоговые дорожки»</a:t>
            </a:r>
          </a:p>
          <a:p>
            <a:pPr marL="285750" indent="-285750">
              <a:buFont typeface="Wingdings" panose="05000000000000000000" pitchFamily="2" charset="2"/>
              <a:buChar char="ü"/>
            </a:pPr>
            <a:r>
              <a:rPr lang="ru-RU" sz="2400" dirty="0" smtClean="0"/>
              <a:t>«Доскажи слог»</a:t>
            </a:r>
          </a:p>
          <a:p>
            <a:pPr marL="285750" indent="-285750">
              <a:buFont typeface="Wingdings" panose="05000000000000000000" pitchFamily="2" charset="2"/>
              <a:buChar char="ü"/>
            </a:pPr>
            <a:r>
              <a:rPr lang="ru-RU" sz="2400" dirty="0" smtClean="0"/>
              <a:t>«Слоговые ладошки»</a:t>
            </a:r>
          </a:p>
          <a:p>
            <a:pPr marL="285750" indent="-285750">
              <a:buFont typeface="Wingdings" panose="05000000000000000000" pitchFamily="2" charset="2"/>
              <a:buChar char="ü"/>
            </a:pPr>
            <a:r>
              <a:rPr lang="ru-RU" sz="2400" dirty="0" smtClean="0"/>
              <a:t>«Чудесная восьмёрка»</a:t>
            </a:r>
          </a:p>
          <a:p>
            <a:pPr marL="285750" indent="-285750">
              <a:buFont typeface="Wingdings" panose="05000000000000000000" pitchFamily="2" charset="2"/>
              <a:buChar char="ü"/>
            </a:pPr>
            <a:r>
              <a:rPr lang="ru-RU" sz="2400" dirty="0" smtClean="0"/>
              <a:t>«Выбери картинки со звуком»</a:t>
            </a:r>
          </a:p>
          <a:p>
            <a:pPr marL="285750" indent="-285750">
              <a:buFont typeface="Wingdings" panose="05000000000000000000" pitchFamily="2" charset="2"/>
              <a:buChar char="ü"/>
            </a:pPr>
            <a:r>
              <a:rPr lang="ru-RU" sz="2400" dirty="0" smtClean="0"/>
              <a:t>«Один – много»</a:t>
            </a:r>
          </a:p>
          <a:p>
            <a:pPr marL="285750" indent="-285750">
              <a:buFont typeface="Wingdings" panose="05000000000000000000" pitchFamily="2" charset="2"/>
              <a:buChar char="ü"/>
            </a:pPr>
            <a:r>
              <a:rPr lang="ru-RU" sz="2400" dirty="0" smtClean="0"/>
              <a:t>«Посчитай-ка»</a:t>
            </a:r>
          </a:p>
          <a:p>
            <a:pPr marL="285750" indent="-285750">
              <a:buFont typeface="Wingdings" panose="05000000000000000000" pitchFamily="2" charset="2"/>
              <a:buChar char="ü"/>
            </a:pPr>
            <a:r>
              <a:rPr lang="ru-RU" sz="2400" dirty="0" smtClean="0"/>
              <a:t>«В гостях у гномика»</a:t>
            </a:r>
          </a:p>
          <a:p>
            <a:pPr marL="285750" indent="-285750">
              <a:buFont typeface="Wingdings" panose="05000000000000000000" pitchFamily="2" charset="2"/>
              <a:buChar char="ü"/>
            </a:pPr>
            <a:r>
              <a:rPr lang="ru-RU" sz="2400" dirty="0" smtClean="0"/>
              <a:t>«Зоркий глаз»</a:t>
            </a:r>
          </a:p>
          <a:p>
            <a:pPr marL="285750" indent="-285750">
              <a:buFont typeface="Wingdings" panose="05000000000000000000" pitchFamily="2" charset="2"/>
              <a:buChar char="ü"/>
            </a:pPr>
            <a:r>
              <a:rPr lang="ru-RU" sz="2400" dirty="0" smtClean="0"/>
              <a:t>«Логопедические пазлы»</a:t>
            </a:r>
          </a:p>
          <a:p>
            <a:pPr marL="285750" indent="-285750">
              <a:buFont typeface="Wingdings" panose="05000000000000000000" pitchFamily="2" charset="2"/>
              <a:buChar char="ü"/>
            </a:pPr>
            <a:r>
              <a:rPr lang="ru-RU" sz="2400" dirty="0" smtClean="0"/>
              <a:t>«Угадай по контуру»</a:t>
            </a:r>
          </a:p>
          <a:p>
            <a:pPr marL="285750" indent="-285750">
              <a:buFont typeface="Wingdings" panose="05000000000000000000" pitchFamily="2" charset="2"/>
              <a:buChar char="ü"/>
            </a:pPr>
            <a:r>
              <a:rPr lang="ru-RU" sz="2400" dirty="0" smtClean="0"/>
              <a:t>«Весёлая прищепка»</a:t>
            </a:r>
          </a:p>
          <a:p>
            <a:pPr marL="285750" indent="-285750">
              <a:buFont typeface="Wingdings" panose="05000000000000000000" pitchFamily="2" charset="2"/>
              <a:buChar char="ü"/>
            </a:pPr>
            <a:r>
              <a:rPr lang="ru-RU" sz="2400" dirty="0" smtClean="0"/>
              <a:t>«Лабиринты»</a:t>
            </a:r>
          </a:p>
          <a:p>
            <a:pPr marL="285750" indent="-285750">
              <a:buFont typeface="Wingdings" panose="05000000000000000000" pitchFamily="2" charset="2"/>
              <a:buChar char="ü"/>
            </a:pPr>
            <a:r>
              <a:rPr lang="ru-RU" sz="2400" dirty="0" smtClean="0"/>
              <a:t>«Загадки - добавлялки» (</a:t>
            </a:r>
            <a:r>
              <a:rPr lang="ru-RU" sz="2400" dirty="0" err="1" smtClean="0"/>
              <a:t>Т.А.Куликовская</a:t>
            </a:r>
            <a:r>
              <a:rPr lang="ru-RU" sz="2400" dirty="0" smtClean="0"/>
              <a:t>)</a:t>
            </a:r>
          </a:p>
          <a:p>
            <a:pPr marL="285750" indent="-285750">
              <a:buFont typeface="Wingdings" panose="05000000000000000000" pitchFamily="2" charset="2"/>
              <a:buChar char="ü"/>
            </a:pPr>
            <a:endParaRPr lang="ru-RU" sz="2400" dirty="0" smtClean="0"/>
          </a:p>
          <a:p>
            <a:endParaRPr lang="ru-RU" sz="2400" dirty="0"/>
          </a:p>
        </p:txBody>
      </p:sp>
    </p:spTree>
    <p:extLst>
      <p:ext uri="{BB962C8B-B14F-4D97-AF65-F5344CB8AC3E}">
        <p14:creationId xmlns:p14="http://schemas.microsoft.com/office/powerpoint/2010/main" val="198143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475" y="967484"/>
            <a:ext cx="2880000" cy="216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4586" y="934179"/>
            <a:ext cx="287456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280" y="4167790"/>
            <a:ext cx="2870921" cy="216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6661" y="4061372"/>
            <a:ext cx="288181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404664"/>
            <a:ext cx="2664296" cy="369332"/>
          </a:xfrm>
          <a:prstGeom prst="rect">
            <a:avLst/>
          </a:prstGeom>
          <a:noFill/>
        </p:spPr>
        <p:txBody>
          <a:bodyPr wrap="square" rtlCol="0">
            <a:spAutoFit/>
          </a:bodyPr>
          <a:lstStyle/>
          <a:p>
            <a:r>
              <a:rPr lang="ru-RU" dirty="0" smtClean="0"/>
              <a:t>«Помоги слонёнку»</a:t>
            </a:r>
            <a:endParaRPr lang="ru-RU" dirty="0"/>
          </a:p>
        </p:txBody>
      </p:sp>
      <p:sp>
        <p:nvSpPr>
          <p:cNvPr id="7" name="TextBox 6"/>
          <p:cNvSpPr txBox="1"/>
          <p:nvPr/>
        </p:nvSpPr>
        <p:spPr>
          <a:xfrm>
            <a:off x="5220072" y="404664"/>
            <a:ext cx="2952328" cy="369332"/>
          </a:xfrm>
          <a:prstGeom prst="rect">
            <a:avLst/>
          </a:prstGeom>
          <a:noFill/>
        </p:spPr>
        <p:txBody>
          <a:bodyPr wrap="square" rtlCol="0">
            <a:spAutoFit/>
          </a:bodyPr>
          <a:lstStyle/>
          <a:p>
            <a:r>
              <a:rPr lang="ru-RU" dirty="0" smtClean="0"/>
              <a:t>«Развесели Пятачка»</a:t>
            </a:r>
            <a:endParaRPr lang="ru-RU" dirty="0"/>
          </a:p>
        </p:txBody>
      </p:sp>
      <p:sp>
        <p:nvSpPr>
          <p:cNvPr id="8" name="TextBox 7"/>
          <p:cNvSpPr txBox="1"/>
          <p:nvPr/>
        </p:nvSpPr>
        <p:spPr>
          <a:xfrm>
            <a:off x="539552" y="3717032"/>
            <a:ext cx="2880320" cy="368926"/>
          </a:xfrm>
          <a:prstGeom prst="rect">
            <a:avLst/>
          </a:prstGeom>
          <a:noFill/>
        </p:spPr>
        <p:txBody>
          <a:bodyPr wrap="square" rtlCol="0">
            <a:spAutoFit/>
          </a:bodyPr>
          <a:lstStyle/>
          <a:p>
            <a:r>
              <a:rPr lang="ru-RU" dirty="0" smtClean="0"/>
              <a:t>«Помоги ёжику»</a:t>
            </a:r>
            <a:endParaRPr lang="ru-RU" dirty="0"/>
          </a:p>
        </p:txBody>
      </p:sp>
      <p:sp>
        <p:nvSpPr>
          <p:cNvPr id="9" name="TextBox 8"/>
          <p:cNvSpPr txBox="1"/>
          <p:nvPr/>
        </p:nvSpPr>
        <p:spPr>
          <a:xfrm>
            <a:off x="5364088" y="3716626"/>
            <a:ext cx="2664296" cy="369332"/>
          </a:xfrm>
          <a:prstGeom prst="rect">
            <a:avLst/>
          </a:prstGeom>
          <a:noFill/>
        </p:spPr>
        <p:txBody>
          <a:bodyPr wrap="square" rtlCol="0">
            <a:spAutoFit/>
          </a:bodyPr>
          <a:lstStyle/>
          <a:p>
            <a:r>
              <a:rPr lang="ru-RU" dirty="0" smtClean="0"/>
              <a:t>«Звёздное небо»</a:t>
            </a:r>
            <a:endParaRPr lang="ru-RU" dirty="0"/>
          </a:p>
        </p:txBody>
      </p:sp>
    </p:spTree>
    <p:extLst>
      <p:ext uri="{BB962C8B-B14F-4D97-AF65-F5344CB8AC3E}">
        <p14:creationId xmlns:p14="http://schemas.microsoft.com/office/powerpoint/2010/main" val="84262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920880" cy="461665"/>
          </a:xfrm>
          <a:prstGeom prst="rect">
            <a:avLst/>
          </a:prstGeom>
        </p:spPr>
        <p:txBody>
          <a:bodyPr wrap="square">
            <a:spAutoFit/>
          </a:bodyPr>
          <a:lstStyle/>
          <a:p>
            <a:pPr lvl="0"/>
            <a:r>
              <a:rPr lang="ru-RU" sz="2400" b="1" u="sng" dirty="0">
                <a:solidFill>
                  <a:prstClr val="black"/>
                </a:solidFill>
              </a:rPr>
              <a:t>4 неделя:</a:t>
            </a:r>
            <a:r>
              <a:rPr lang="ru-RU" sz="2400" b="1" dirty="0">
                <a:solidFill>
                  <a:prstClr val="black"/>
                </a:solidFill>
              </a:rPr>
              <a:t> </a:t>
            </a:r>
            <a:r>
              <a:rPr lang="ru-RU" sz="2400" dirty="0">
                <a:solidFill>
                  <a:prstClr val="black"/>
                </a:solidFill>
              </a:rPr>
              <a:t>Произношение звука во фразе</a:t>
            </a:r>
          </a:p>
        </p:txBody>
      </p:sp>
      <p:sp>
        <p:nvSpPr>
          <p:cNvPr id="3" name="Прямоугольник 2"/>
          <p:cNvSpPr/>
          <p:nvPr/>
        </p:nvSpPr>
        <p:spPr>
          <a:xfrm>
            <a:off x="1115616" y="1412776"/>
            <a:ext cx="7560840" cy="2862322"/>
          </a:xfrm>
          <a:prstGeom prst="rect">
            <a:avLst/>
          </a:prstGeom>
        </p:spPr>
        <p:txBody>
          <a:bodyPr wrap="square">
            <a:spAutoFit/>
          </a:bodyPr>
          <a:lstStyle/>
          <a:p>
            <a:pPr marL="285750" lvl="0" indent="-285750">
              <a:lnSpc>
                <a:spcPct val="150000"/>
              </a:lnSpc>
              <a:buFont typeface="Wingdings" panose="05000000000000000000" pitchFamily="2" charset="2"/>
              <a:buChar char="ü"/>
            </a:pPr>
            <a:r>
              <a:rPr lang="ru-RU" sz="2400" dirty="0">
                <a:solidFill>
                  <a:prstClr val="black"/>
                </a:solidFill>
              </a:rPr>
              <a:t>Стихи;</a:t>
            </a:r>
          </a:p>
          <a:p>
            <a:pPr marL="285750" lvl="0" indent="-285750">
              <a:lnSpc>
                <a:spcPct val="150000"/>
              </a:lnSpc>
              <a:buFont typeface="Wingdings" panose="05000000000000000000" pitchFamily="2" charset="2"/>
              <a:buChar char="ü"/>
            </a:pPr>
            <a:r>
              <a:rPr lang="ru-RU" sz="2400" dirty="0">
                <a:solidFill>
                  <a:prstClr val="black"/>
                </a:solidFill>
              </a:rPr>
              <a:t>Считалки;</a:t>
            </a:r>
          </a:p>
          <a:p>
            <a:pPr marL="285750" lvl="0" indent="-285750">
              <a:lnSpc>
                <a:spcPct val="150000"/>
              </a:lnSpc>
              <a:buFont typeface="Wingdings" panose="05000000000000000000" pitchFamily="2" charset="2"/>
              <a:buChar char="ü"/>
            </a:pPr>
            <a:r>
              <a:rPr lang="ru-RU" sz="2400" dirty="0">
                <a:solidFill>
                  <a:prstClr val="black"/>
                </a:solidFill>
              </a:rPr>
              <a:t>Чистоговорки;</a:t>
            </a:r>
          </a:p>
          <a:p>
            <a:pPr marL="285750" lvl="0" indent="-285750">
              <a:lnSpc>
                <a:spcPct val="150000"/>
              </a:lnSpc>
              <a:buFont typeface="Wingdings" panose="05000000000000000000" pitchFamily="2" charset="2"/>
              <a:buChar char="ü"/>
            </a:pPr>
            <a:r>
              <a:rPr lang="ru-RU" sz="2400" dirty="0">
                <a:solidFill>
                  <a:prstClr val="black"/>
                </a:solidFill>
              </a:rPr>
              <a:t>Скороговорки;</a:t>
            </a:r>
          </a:p>
          <a:p>
            <a:pPr marL="285750" lvl="0" indent="-285750">
              <a:lnSpc>
                <a:spcPct val="150000"/>
              </a:lnSpc>
              <a:buFont typeface="Wingdings" panose="05000000000000000000" pitchFamily="2" charset="2"/>
              <a:buChar char="ü"/>
            </a:pPr>
            <a:r>
              <a:rPr lang="ru-RU" sz="2400" dirty="0">
                <a:solidFill>
                  <a:prstClr val="black"/>
                </a:solidFill>
              </a:rPr>
              <a:t>Дразнилки;</a:t>
            </a:r>
          </a:p>
        </p:txBody>
      </p:sp>
    </p:spTree>
    <p:extLst>
      <p:ext uri="{BB962C8B-B14F-4D97-AF65-F5344CB8AC3E}">
        <p14:creationId xmlns:p14="http://schemas.microsoft.com/office/powerpoint/2010/main" val="428579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9918" y="404664"/>
            <a:ext cx="3580468" cy="461665"/>
          </a:xfrm>
          <a:prstGeom prst="rect">
            <a:avLst/>
          </a:prstGeom>
        </p:spPr>
        <p:txBody>
          <a:bodyPr wrap="none">
            <a:spAutoFit/>
          </a:bodyPr>
          <a:lstStyle/>
          <a:p>
            <a:pPr algn="ctr"/>
            <a:r>
              <a:rPr lang="ru-RU" sz="2400" b="1" dirty="0" smtClean="0"/>
              <a:t>Дифференциация звуков</a:t>
            </a:r>
            <a:endParaRPr lang="ru-RU" sz="2400" b="1" dirty="0"/>
          </a:p>
        </p:txBody>
      </p:sp>
      <p:sp>
        <p:nvSpPr>
          <p:cNvPr id="3" name="Прямоугольник 2"/>
          <p:cNvSpPr/>
          <p:nvPr/>
        </p:nvSpPr>
        <p:spPr>
          <a:xfrm>
            <a:off x="329533" y="1124744"/>
            <a:ext cx="8280920" cy="3046988"/>
          </a:xfrm>
          <a:prstGeom prst="rect">
            <a:avLst/>
          </a:prstGeom>
        </p:spPr>
        <p:txBody>
          <a:bodyPr wrap="square">
            <a:spAutoFit/>
          </a:bodyPr>
          <a:lstStyle/>
          <a:p>
            <a:r>
              <a:rPr lang="ru-RU" sz="2400" b="1" u="sng" dirty="0" smtClean="0"/>
              <a:t>1 неделя: </a:t>
            </a:r>
            <a:r>
              <a:rPr lang="ru-RU" sz="2400" b="1" dirty="0" smtClean="0"/>
              <a:t>Упражнения на развития подвижности губ, щёк и языка, отработка правильной воздушной струи</a:t>
            </a:r>
          </a:p>
          <a:p>
            <a:endParaRPr lang="ru-RU" sz="2400" b="1" dirty="0" smtClean="0"/>
          </a:p>
          <a:p>
            <a:r>
              <a:rPr lang="ru-RU" sz="2400" b="1" u="sng" dirty="0" smtClean="0"/>
              <a:t>2 неделя: </a:t>
            </a:r>
            <a:r>
              <a:rPr lang="ru-RU" sz="2400" b="1" dirty="0" smtClean="0"/>
              <a:t>Дифференциация изолированных звуков</a:t>
            </a:r>
          </a:p>
          <a:p>
            <a:endParaRPr lang="ru-RU" sz="2400" b="1" dirty="0" smtClean="0"/>
          </a:p>
          <a:p>
            <a:r>
              <a:rPr lang="ru-RU" sz="2400" b="1" u="sng" dirty="0" smtClean="0"/>
              <a:t>3 неделя:</a:t>
            </a:r>
            <a:r>
              <a:rPr lang="ru-RU" sz="2400" b="1" dirty="0" smtClean="0"/>
              <a:t> Дифференциация в слогах, словах</a:t>
            </a:r>
          </a:p>
          <a:p>
            <a:endParaRPr lang="ru-RU" sz="2400" b="1" dirty="0" smtClean="0"/>
          </a:p>
          <a:p>
            <a:r>
              <a:rPr lang="ru-RU" sz="2400" b="1" u="sng" dirty="0" smtClean="0"/>
              <a:t>4 неделя: </a:t>
            </a:r>
            <a:r>
              <a:rPr lang="ru-RU" sz="2400" b="1" dirty="0" smtClean="0"/>
              <a:t>Дифференциация звуков во фразовой речи</a:t>
            </a:r>
            <a:endParaRPr lang="ru-RU" sz="2400" b="1" dirty="0"/>
          </a:p>
        </p:txBody>
      </p:sp>
    </p:spTree>
    <p:extLst>
      <p:ext uri="{BB962C8B-B14F-4D97-AF65-F5344CB8AC3E}">
        <p14:creationId xmlns:p14="http://schemas.microsoft.com/office/powerpoint/2010/main" val="296929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1436" y="961357"/>
            <a:ext cx="2665179"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8064" y="968819"/>
            <a:ext cx="2595134" cy="2160000"/>
          </a:xfrm>
          <a:prstGeom prst="rect">
            <a:avLst/>
          </a:prstGeom>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7824" y="3645024"/>
            <a:ext cx="268318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27784" y="260648"/>
            <a:ext cx="4034108" cy="461665"/>
          </a:xfrm>
          <a:prstGeom prst="rect">
            <a:avLst/>
          </a:prstGeom>
          <a:noFill/>
        </p:spPr>
        <p:txBody>
          <a:bodyPr wrap="square" rtlCol="0">
            <a:spAutoFit/>
          </a:bodyPr>
          <a:lstStyle/>
          <a:p>
            <a:pPr algn="ctr"/>
            <a:r>
              <a:rPr lang="ru-RU" sz="2400" b="1" dirty="0" smtClean="0"/>
              <a:t>Речевые центры в группах</a:t>
            </a:r>
            <a:endParaRPr lang="ru-RU" sz="2400" b="1" dirty="0"/>
          </a:p>
        </p:txBody>
      </p:sp>
    </p:spTree>
    <p:extLst>
      <p:ext uri="{BB962C8B-B14F-4D97-AF65-F5344CB8AC3E}">
        <p14:creationId xmlns:p14="http://schemas.microsoft.com/office/powerpoint/2010/main" val="414479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720840"/>
            <a:ext cx="4572000" cy="3416320"/>
          </a:xfrm>
          <a:prstGeom prst="rect">
            <a:avLst/>
          </a:prstGeom>
        </p:spPr>
        <p:txBody>
          <a:bodyPr>
            <a:spAutoFit/>
          </a:bodyPr>
          <a:lstStyle/>
          <a:p>
            <a:r>
              <a:rPr lang="ru-RU" dirty="0" smtClean="0"/>
              <a:t>Актуальность</a:t>
            </a:r>
          </a:p>
          <a:p>
            <a:r>
              <a:rPr lang="ru-RU" dirty="0" smtClean="0"/>
              <a:t>Наблюдается тенденция к росту речевых нарушений. Зачастую причиной речевых нарушений является плохо развитый речевой аппарат. Чем раньше начнём проводить артикуляционную гимнастику, тем возможно быстрее заговорит ребёнок вашей группы. Помимо этого систематическая работа по развитию звуковой культуры речи подготавливает ребёнка к более быстрой постановке дефектных звуков.</a:t>
            </a:r>
            <a:endParaRPr lang="ru-RU" dirty="0"/>
          </a:p>
        </p:txBody>
      </p:sp>
    </p:spTree>
    <p:extLst>
      <p:ext uri="{BB962C8B-B14F-4D97-AF65-F5344CB8AC3E}">
        <p14:creationId xmlns:p14="http://schemas.microsoft.com/office/powerpoint/2010/main" val="276379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78588" y="541512"/>
            <a:ext cx="754584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Тематическое планирование звуковой культуры речи в разновозрастных группах</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12979526"/>
              </p:ext>
            </p:extLst>
          </p:nvPr>
        </p:nvGraphicFramePr>
        <p:xfrm>
          <a:off x="569875" y="1157065"/>
          <a:ext cx="8363273" cy="5090706"/>
        </p:xfrm>
        <a:graphic>
          <a:graphicData uri="http://schemas.openxmlformats.org/drawingml/2006/table">
            <a:tbl>
              <a:tblPr firstRow="1" firstCol="1" bandRow="1">
                <a:tableStyleId>{0E3FDE45-AF77-4B5C-9715-49D594BDF05E}</a:tableStyleId>
              </a:tblPr>
              <a:tblGrid>
                <a:gridCol w="1045007"/>
                <a:gridCol w="1290860"/>
                <a:gridCol w="1366383"/>
                <a:gridCol w="1366919"/>
                <a:gridCol w="1366383"/>
                <a:gridCol w="1927721"/>
              </a:tblGrid>
              <a:tr h="327069">
                <a:tc>
                  <a:txBody>
                    <a:bodyPr/>
                    <a:lstStyle/>
                    <a:p>
                      <a:pPr>
                        <a:lnSpc>
                          <a:spcPct val="115000"/>
                        </a:lnSpc>
                        <a:spcAft>
                          <a:spcPts val="0"/>
                        </a:spcAft>
                      </a:pPr>
                      <a:r>
                        <a:rPr lang="ru-RU" sz="1200" dirty="0">
                          <a:effectLst/>
                        </a:rPr>
                        <a:t>месяц</a:t>
                      </a:r>
                      <a:endParaRPr lang="ru-RU" sz="900" dirty="0">
                        <a:effectLst/>
                      </a:endParaRPr>
                    </a:p>
                    <a:p>
                      <a:pPr algn="r">
                        <a:lnSpc>
                          <a:spcPct val="115000"/>
                        </a:lnSpc>
                        <a:spcAft>
                          <a:spcPts val="0"/>
                        </a:spcAft>
                      </a:pPr>
                      <a:r>
                        <a:rPr lang="ru-RU" sz="1200" dirty="0">
                          <a:effectLst/>
                        </a:rPr>
                        <a:t>группа</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Первая</a:t>
                      </a:r>
                      <a:endParaRPr lang="ru-RU" sz="900" dirty="0">
                        <a:effectLst/>
                      </a:endParaRPr>
                    </a:p>
                    <a:p>
                      <a:pPr algn="ctr">
                        <a:lnSpc>
                          <a:spcPct val="115000"/>
                        </a:lnSpc>
                        <a:spcAft>
                          <a:spcPts val="0"/>
                        </a:spcAft>
                      </a:pPr>
                      <a:r>
                        <a:rPr lang="ru-RU" sz="1200" dirty="0">
                          <a:effectLst/>
                        </a:rPr>
                        <a:t>младшая</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Вторая</a:t>
                      </a:r>
                      <a:endParaRPr lang="ru-RU" sz="900">
                        <a:effectLst/>
                      </a:endParaRPr>
                    </a:p>
                    <a:p>
                      <a:pPr algn="ctr">
                        <a:lnSpc>
                          <a:spcPct val="115000"/>
                        </a:lnSpc>
                        <a:spcAft>
                          <a:spcPts val="0"/>
                        </a:spcAft>
                      </a:pPr>
                      <a:r>
                        <a:rPr lang="ru-RU" sz="1200">
                          <a:effectLst/>
                        </a:rPr>
                        <a:t> младшая</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Средняя</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Старшая</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Подготовительная</a:t>
                      </a:r>
                      <a:endParaRPr lang="ru-RU" sz="900">
                        <a:effectLst/>
                      </a:endParaRPr>
                    </a:p>
                    <a:p>
                      <a:pPr algn="ctr">
                        <a:lnSpc>
                          <a:spcPct val="115000"/>
                        </a:lnSpc>
                        <a:spcAft>
                          <a:spcPts val="0"/>
                        </a:spcAft>
                      </a:pPr>
                      <a:r>
                        <a:rPr lang="ru-RU" sz="1200">
                          <a:effectLst/>
                        </a:rPr>
                        <a:t>к школе</a:t>
                      </a:r>
                      <a:endParaRPr lang="ru-RU" sz="90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Сентябрь</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А</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А</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В</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З</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С – З </a:t>
                      </a:r>
                      <a:endParaRPr lang="ru-RU" sz="90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Октябрь</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У</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У</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Н</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Ц</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Щ – Сь </a:t>
                      </a:r>
                      <a:endParaRPr lang="ru-RU" sz="90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Ноябрь</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И</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И</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Т</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Й</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С – Ц </a:t>
                      </a:r>
                      <a:endParaRPr lang="ru-RU" sz="900" dirty="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Декабрь</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О</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О</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Д</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Ш</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Ш – Ж </a:t>
                      </a:r>
                      <a:endParaRPr lang="ru-RU" sz="900" dirty="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Январь</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Э</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Э</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К</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Ж</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Ч – Ц </a:t>
                      </a:r>
                      <a:endParaRPr lang="ru-RU" sz="900" dirty="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Февраль</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М</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М</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Г</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Ч</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С – Ш </a:t>
                      </a:r>
                      <a:endParaRPr lang="ru-RU" sz="900" dirty="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Март</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П</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П</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Х</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Щ</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Ж – З </a:t>
                      </a:r>
                      <a:endParaRPr lang="ru-RU" sz="900" dirty="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Апрель</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Б</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Б</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Ы</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Л</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Ч – </a:t>
                      </a:r>
                      <a:r>
                        <a:rPr lang="ru-RU" sz="1200" dirty="0" err="1">
                          <a:effectLst/>
                        </a:rPr>
                        <a:t>Ть</a:t>
                      </a:r>
                      <a:r>
                        <a:rPr lang="ru-RU" sz="1200" dirty="0">
                          <a:effectLst/>
                        </a:rPr>
                        <a:t> </a:t>
                      </a:r>
                      <a:endParaRPr lang="ru-RU" sz="900" dirty="0">
                        <a:effectLst/>
                        <a:latin typeface="Calibri"/>
                        <a:ea typeface="Calibri"/>
                        <a:cs typeface="Times New Roman"/>
                      </a:endParaRPr>
                    </a:p>
                  </a:txBody>
                  <a:tcPr marL="56923" marR="56923" marT="0" marB="0"/>
                </a:tc>
              </a:tr>
              <a:tr h="518898">
                <a:tc>
                  <a:txBody>
                    <a:bodyPr/>
                    <a:lstStyle/>
                    <a:p>
                      <a:pPr algn="ctr">
                        <a:lnSpc>
                          <a:spcPct val="115000"/>
                        </a:lnSpc>
                        <a:spcAft>
                          <a:spcPts val="0"/>
                        </a:spcAft>
                      </a:pPr>
                      <a:r>
                        <a:rPr lang="ru-RU" sz="1200">
                          <a:effectLst/>
                        </a:rPr>
                        <a:t>Май</a:t>
                      </a:r>
                      <a:endParaRPr lang="ru-RU" sz="900">
                        <a:effectLst/>
                      </a:endParaRPr>
                    </a:p>
                    <a:p>
                      <a:pPr algn="ctr">
                        <a:lnSpc>
                          <a:spcPct val="115000"/>
                        </a:lnSpc>
                        <a:spcAft>
                          <a:spcPts val="0"/>
                        </a:spcAft>
                      </a:pPr>
                      <a:r>
                        <a:rPr lang="ru-RU" sz="1200">
                          <a:effectLst/>
                        </a:rPr>
                        <a:t> </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Ф</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Ф</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С</a:t>
                      </a:r>
                      <a:endParaRPr lang="ru-RU" sz="900" dirty="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a:effectLst/>
                        </a:rPr>
                        <a:t>Р</a:t>
                      </a:r>
                      <a:endParaRPr lang="ru-RU" sz="900">
                        <a:effectLst/>
                        <a:latin typeface="Calibri"/>
                        <a:ea typeface="Calibri"/>
                        <a:cs typeface="Times New Roman"/>
                      </a:endParaRPr>
                    </a:p>
                  </a:txBody>
                  <a:tcPr marL="56923" marR="56923" marT="0" marB="0"/>
                </a:tc>
                <a:tc>
                  <a:txBody>
                    <a:bodyPr/>
                    <a:lstStyle/>
                    <a:p>
                      <a:pPr algn="ctr">
                        <a:lnSpc>
                          <a:spcPct val="115000"/>
                        </a:lnSpc>
                        <a:spcAft>
                          <a:spcPts val="0"/>
                        </a:spcAft>
                      </a:pPr>
                      <a:r>
                        <a:rPr lang="ru-RU" sz="1200" dirty="0">
                          <a:effectLst/>
                        </a:rPr>
                        <a:t>Л – Р </a:t>
                      </a:r>
                      <a:endParaRPr lang="ru-RU" sz="900" dirty="0">
                        <a:effectLst/>
                        <a:latin typeface="Calibri"/>
                        <a:ea typeface="Calibri"/>
                        <a:cs typeface="Times New Roman"/>
                      </a:endParaRPr>
                    </a:p>
                  </a:txBody>
                  <a:tcPr marL="56923" marR="56923" marT="0" marB="0"/>
                </a:tc>
              </a:tr>
            </a:tbl>
          </a:graphicData>
        </a:graphic>
      </p:graphicFrame>
    </p:spTree>
    <p:extLst>
      <p:ext uri="{BB962C8B-B14F-4D97-AF65-F5344CB8AC3E}">
        <p14:creationId xmlns:p14="http://schemas.microsoft.com/office/powerpoint/2010/main" val="227383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4572000" cy="646331"/>
          </a:xfrm>
          <a:prstGeom prst="rect">
            <a:avLst/>
          </a:prstGeom>
        </p:spPr>
        <p:txBody>
          <a:bodyPr>
            <a:spAutoFit/>
          </a:bodyPr>
          <a:lstStyle/>
          <a:p>
            <a:r>
              <a:rPr lang="ru-RU" dirty="0" smtClean="0"/>
              <a:t>Звуковая культура речи. Звук [ … ]</a:t>
            </a:r>
            <a:br>
              <a:rPr lang="ru-RU" dirty="0" smtClean="0"/>
            </a:br>
            <a:endParaRPr lang="ru-RU" dirty="0"/>
          </a:p>
        </p:txBody>
      </p:sp>
      <p:sp>
        <p:nvSpPr>
          <p:cNvPr id="3" name="Прямоугольник 2"/>
          <p:cNvSpPr/>
          <p:nvPr/>
        </p:nvSpPr>
        <p:spPr>
          <a:xfrm>
            <a:off x="611560" y="1050995"/>
            <a:ext cx="8424936" cy="646331"/>
          </a:xfrm>
          <a:prstGeom prst="rect">
            <a:avLst/>
          </a:prstGeom>
        </p:spPr>
        <p:txBody>
          <a:bodyPr wrap="square">
            <a:spAutoFit/>
          </a:bodyPr>
          <a:lstStyle/>
          <a:p>
            <a:pPr lvl="0" fontAlgn="auto">
              <a:spcBef>
                <a:spcPts val="0"/>
              </a:spcBef>
              <a:spcAft>
                <a:spcPts val="0"/>
              </a:spcAft>
            </a:pPr>
            <a:r>
              <a:rPr lang="ru-RU" b="1" u="sng" dirty="0">
                <a:solidFill>
                  <a:srgbClr val="000000"/>
                </a:solidFill>
              </a:rPr>
              <a:t>1 неделя:</a:t>
            </a:r>
            <a:r>
              <a:rPr lang="ru-RU" b="1" dirty="0">
                <a:solidFill>
                  <a:srgbClr val="000000"/>
                </a:solidFill>
              </a:rPr>
              <a:t>  </a:t>
            </a:r>
            <a:r>
              <a:rPr lang="ru-RU" dirty="0">
                <a:solidFill>
                  <a:srgbClr val="000000"/>
                </a:solidFill>
              </a:rPr>
              <a:t>Упражнения на развитие подвижности губ, щёк, языка, отработка правильной воздушной струи. </a:t>
            </a:r>
          </a:p>
        </p:txBody>
      </p:sp>
      <p:sp>
        <p:nvSpPr>
          <p:cNvPr id="4" name="Прямоугольник 3"/>
          <p:cNvSpPr/>
          <p:nvPr/>
        </p:nvSpPr>
        <p:spPr>
          <a:xfrm>
            <a:off x="612450" y="1916832"/>
            <a:ext cx="7775973" cy="369332"/>
          </a:xfrm>
          <a:prstGeom prst="rect">
            <a:avLst/>
          </a:prstGeom>
        </p:spPr>
        <p:txBody>
          <a:bodyPr wrap="square">
            <a:spAutoFit/>
          </a:bodyPr>
          <a:lstStyle/>
          <a:p>
            <a:pPr lvl="0" fontAlgn="auto">
              <a:spcBef>
                <a:spcPts val="0"/>
              </a:spcBef>
              <a:spcAft>
                <a:spcPts val="0"/>
              </a:spcAft>
            </a:pPr>
            <a:r>
              <a:rPr lang="ru-RU" b="1" u="sng" dirty="0">
                <a:solidFill>
                  <a:srgbClr val="000000"/>
                </a:solidFill>
              </a:rPr>
              <a:t>2 неделя</a:t>
            </a:r>
            <a:r>
              <a:rPr lang="ru-RU" b="1" dirty="0">
                <a:solidFill>
                  <a:srgbClr val="000000"/>
                </a:solidFill>
              </a:rPr>
              <a:t>: </a:t>
            </a:r>
            <a:r>
              <a:rPr lang="ru-RU" dirty="0">
                <a:solidFill>
                  <a:srgbClr val="000000"/>
                </a:solidFill>
              </a:rPr>
              <a:t>Произношение  звука изолированно</a:t>
            </a:r>
          </a:p>
        </p:txBody>
      </p:sp>
      <p:sp>
        <p:nvSpPr>
          <p:cNvPr id="6" name="Прямоугольник 5"/>
          <p:cNvSpPr/>
          <p:nvPr/>
        </p:nvSpPr>
        <p:spPr>
          <a:xfrm>
            <a:off x="612450" y="2564904"/>
            <a:ext cx="6030416" cy="369332"/>
          </a:xfrm>
          <a:prstGeom prst="rect">
            <a:avLst/>
          </a:prstGeom>
        </p:spPr>
        <p:txBody>
          <a:bodyPr wrap="square">
            <a:spAutoFit/>
          </a:bodyPr>
          <a:lstStyle/>
          <a:p>
            <a:r>
              <a:rPr lang="ru-RU" b="1" u="sng" dirty="0" smtClean="0"/>
              <a:t>3 неделя: </a:t>
            </a:r>
            <a:r>
              <a:rPr lang="ru-RU" dirty="0" smtClean="0"/>
              <a:t>Произношение звука в слогах и словах</a:t>
            </a:r>
            <a:endParaRPr lang="ru-RU" dirty="0"/>
          </a:p>
        </p:txBody>
      </p:sp>
      <p:sp>
        <p:nvSpPr>
          <p:cNvPr id="7" name="Прямоугольник 6"/>
          <p:cNvSpPr/>
          <p:nvPr/>
        </p:nvSpPr>
        <p:spPr>
          <a:xfrm>
            <a:off x="612450" y="3244334"/>
            <a:ext cx="6060991" cy="369332"/>
          </a:xfrm>
          <a:prstGeom prst="rect">
            <a:avLst/>
          </a:prstGeom>
        </p:spPr>
        <p:txBody>
          <a:bodyPr wrap="square">
            <a:spAutoFit/>
          </a:bodyPr>
          <a:lstStyle/>
          <a:p>
            <a:pPr lvl="0" fontAlgn="auto">
              <a:spcBef>
                <a:spcPts val="0"/>
              </a:spcBef>
              <a:spcAft>
                <a:spcPts val="0"/>
              </a:spcAft>
            </a:pPr>
            <a:r>
              <a:rPr lang="ru-RU" b="1" u="sng" dirty="0">
                <a:solidFill>
                  <a:srgbClr val="000000"/>
                </a:solidFill>
              </a:rPr>
              <a:t>4 неделя</a:t>
            </a:r>
            <a:r>
              <a:rPr lang="ru-RU" b="1" dirty="0">
                <a:solidFill>
                  <a:srgbClr val="000000"/>
                </a:solidFill>
              </a:rPr>
              <a:t>: </a:t>
            </a:r>
            <a:r>
              <a:rPr lang="ru-RU" dirty="0">
                <a:solidFill>
                  <a:srgbClr val="000000"/>
                </a:solidFill>
              </a:rPr>
              <a:t>Произношение звука во фразе</a:t>
            </a:r>
          </a:p>
        </p:txBody>
      </p:sp>
    </p:spTree>
    <p:extLst>
      <p:ext uri="{BB962C8B-B14F-4D97-AF65-F5344CB8AC3E}">
        <p14:creationId xmlns:p14="http://schemas.microsoft.com/office/powerpoint/2010/main" val="357323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7560840" cy="923330"/>
          </a:xfrm>
          <a:prstGeom prst="rect">
            <a:avLst/>
          </a:prstGeom>
        </p:spPr>
        <p:txBody>
          <a:bodyPr wrap="square">
            <a:spAutoFit/>
          </a:bodyPr>
          <a:lstStyle/>
          <a:p>
            <a:r>
              <a:rPr lang="en-US" b="1" dirty="0" smtClean="0"/>
              <a:t>1 </a:t>
            </a:r>
            <a:r>
              <a:rPr lang="ru-RU" b="1" dirty="0" smtClean="0"/>
              <a:t>неделя: Упражнения на развития подвижности губ, щёк, языка, отработка правильной воздушной струи</a:t>
            </a:r>
          </a:p>
          <a:p>
            <a:endParaRPr lang="ru-RU" dirty="0"/>
          </a:p>
        </p:txBody>
      </p:sp>
      <p:sp>
        <p:nvSpPr>
          <p:cNvPr id="3" name="TextBox 2"/>
          <p:cNvSpPr txBox="1"/>
          <p:nvPr/>
        </p:nvSpPr>
        <p:spPr>
          <a:xfrm>
            <a:off x="611560" y="1844824"/>
            <a:ext cx="4716524" cy="646331"/>
          </a:xfrm>
          <a:prstGeom prst="rect">
            <a:avLst/>
          </a:prstGeom>
          <a:noFill/>
        </p:spPr>
        <p:txBody>
          <a:bodyPr wrap="square" rtlCol="0">
            <a:spAutoFit/>
          </a:bodyPr>
          <a:lstStyle/>
          <a:p>
            <a:r>
              <a:rPr lang="ru-RU" dirty="0" smtClean="0"/>
              <a:t>Артикуляционная гимнастика</a:t>
            </a:r>
          </a:p>
          <a:p>
            <a:endParaRPr lang="ru-RU" dirty="0"/>
          </a:p>
        </p:txBody>
      </p:sp>
      <p:sp>
        <p:nvSpPr>
          <p:cNvPr id="4" name="TextBox 3"/>
          <p:cNvSpPr txBox="1"/>
          <p:nvPr/>
        </p:nvSpPr>
        <p:spPr>
          <a:xfrm>
            <a:off x="5148064" y="1844824"/>
            <a:ext cx="3528392" cy="646331"/>
          </a:xfrm>
          <a:prstGeom prst="rect">
            <a:avLst/>
          </a:prstGeom>
          <a:noFill/>
        </p:spPr>
        <p:txBody>
          <a:bodyPr wrap="square" rtlCol="0">
            <a:spAutoFit/>
          </a:bodyPr>
          <a:lstStyle/>
          <a:p>
            <a:r>
              <a:rPr lang="ru-RU" dirty="0" smtClean="0"/>
              <a:t>Отработка правильной воздушной струи</a:t>
            </a:r>
            <a:endParaRPr lang="ru-RU" dirty="0"/>
          </a:p>
        </p:txBody>
      </p:sp>
    </p:spTree>
    <p:extLst>
      <p:ext uri="{BB962C8B-B14F-4D97-AF65-F5344CB8AC3E}">
        <p14:creationId xmlns:p14="http://schemas.microsoft.com/office/powerpoint/2010/main" val="387115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5976664" cy="369332"/>
          </a:xfrm>
          <a:prstGeom prst="rect">
            <a:avLst/>
          </a:prstGeom>
        </p:spPr>
        <p:txBody>
          <a:bodyPr wrap="square">
            <a:spAutoFit/>
          </a:bodyPr>
          <a:lstStyle/>
          <a:p>
            <a:pPr algn="ctr"/>
            <a:r>
              <a:rPr lang="ru-RU" b="1" dirty="0" smtClean="0"/>
              <a:t>Отработка правильной воздушной струи</a:t>
            </a:r>
            <a:endParaRPr lang="ru-RU" b="1" dirty="0"/>
          </a:p>
        </p:txBody>
      </p:sp>
      <p:pic>
        <p:nvPicPr>
          <p:cNvPr id="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651" y="1318370"/>
            <a:ext cx="3021513" cy="216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1428" y="1314608"/>
            <a:ext cx="2773363"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19" y="4365104"/>
            <a:ext cx="2900378"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080" y="4365104"/>
            <a:ext cx="2892711"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7219" y="980728"/>
            <a:ext cx="2634661" cy="369332"/>
          </a:xfrm>
          <a:prstGeom prst="rect">
            <a:avLst/>
          </a:prstGeom>
          <a:noFill/>
        </p:spPr>
        <p:txBody>
          <a:bodyPr wrap="square" rtlCol="0">
            <a:spAutoFit/>
          </a:bodyPr>
          <a:lstStyle/>
          <a:p>
            <a:r>
              <a:rPr lang="ru-RU" dirty="0" smtClean="0"/>
              <a:t>«Подуй на султанчик»</a:t>
            </a:r>
            <a:endParaRPr lang="ru-RU" dirty="0"/>
          </a:p>
        </p:txBody>
      </p:sp>
      <p:sp>
        <p:nvSpPr>
          <p:cNvPr id="8" name="TextBox 7"/>
          <p:cNvSpPr txBox="1"/>
          <p:nvPr/>
        </p:nvSpPr>
        <p:spPr>
          <a:xfrm>
            <a:off x="5292080" y="980728"/>
            <a:ext cx="2892711" cy="369332"/>
          </a:xfrm>
          <a:prstGeom prst="rect">
            <a:avLst/>
          </a:prstGeom>
          <a:noFill/>
        </p:spPr>
        <p:txBody>
          <a:bodyPr wrap="square" rtlCol="0">
            <a:spAutoFit/>
          </a:bodyPr>
          <a:lstStyle/>
          <a:p>
            <a:pPr algn="ctr"/>
            <a:r>
              <a:rPr lang="ru-RU" dirty="0" smtClean="0"/>
              <a:t>«Остуди чай»</a:t>
            </a:r>
            <a:endParaRPr lang="ru-RU" dirty="0"/>
          </a:p>
        </p:txBody>
      </p:sp>
      <p:sp>
        <p:nvSpPr>
          <p:cNvPr id="9" name="TextBox 8"/>
          <p:cNvSpPr txBox="1"/>
          <p:nvPr/>
        </p:nvSpPr>
        <p:spPr>
          <a:xfrm>
            <a:off x="1115616" y="4005064"/>
            <a:ext cx="2376264" cy="369332"/>
          </a:xfrm>
          <a:prstGeom prst="rect">
            <a:avLst/>
          </a:prstGeom>
          <a:noFill/>
        </p:spPr>
        <p:txBody>
          <a:bodyPr wrap="square" rtlCol="0">
            <a:spAutoFit/>
          </a:bodyPr>
          <a:lstStyle/>
          <a:p>
            <a:r>
              <a:rPr lang="ru-RU" dirty="0" smtClean="0"/>
              <a:t>«Кораблики»</a:t>
            </a:r>
            <a:endParaRPr lang="ru-RU" dirty="0"/>
          </a:p>
        </p:txBody>
      </p:sp>
      <p:sp>
        <p:nvSpPr>
          <p:cNvPr id="10" name="TextBox 9"/>
          <p:cNvSpPr txBox="1"/>
          <p:nvPr/>
        </p:nvSpPr>
        <p:spPr>
          <a:xfrm>
            <a:off x="5292080" y="4005064"/>
            <a:ext cx="3312368" cy="646331"/>
          </a:xfrm>
          <a:prstGeom prst="rect">
            <a:avLst/>
          </a:prstGeom>
          <a:noFill/>
        </p:spPr>
        <p:txBody>
          <a:bodyPr wrap="square" rtlCol="0">
            <a:spAutoFit/>
          </a:bodyPr>
          <a:lstStyle/>
          <a:p>
            <a:r>
              <a:rPr lang="ru-RU" dirty="0" smtClean="0"/>
              <a:t>«Сдуй снежинку с варежки»</a:t>
            </a:r>
          </a:p>
          <a:p>
            <a:endParaRPr lang="ru-RU" dirty="0"/>
          </a:p>
        </p:txBody>
      </p:sp>
    </p:spTree>
    <p:extLst>
      <p:ext uri="{BB962C8B-B14F-4D97-AF65-F5344CB8AC3E}">
        <p14:creationId xmlns:p14="http://schemas.microsoft.com/office/powerpoint/2010/main" val="355446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3166" y="909935"/>
            <a:ext cx="290830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881482"/>
            <a:ext cx="288290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067" y="4063082"/>
            <a:ext cx="288290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4070722"/>
            <a:ext cx="2878137"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1600" y="332656"/>
            <a:ext cx="7416824" cy="369332"/>
          </a:xfrm>
          <a:prstGeom prst="rect">
            <a:avLst/>
          </a:prstGeom>
          <a:noFill/>
        </p:spPr>
        <p:txBody>
          <a:bodyPr wrap="square" rtlCol="0">
            <a:spAutoFit/>
          </a:bodyPr>
          <a:lstStyle/>
          <a:p>
            <a:pPr algn="ctr"/>
            <a:r>
              <a:rPr lang="ru-RU" dirty="0" smtClean="0"/>
              <a:t>«Накорми животных, прожорливые фрукты»</a:t>
            </a:r>
            <a:endParaRPr lang="ru-RU" dirty="0"/>
          </a:p>
        </p:txBody>
      </p:sp>
      <p:sp>
        <p:nvSpPr>
          <p:cNvPr id="7" name="TextBox 6"/>
          <p:cNvSpPr txBox="1"/>
          <p:nvPr/>
        </p:nvSpPr>
        <p:spPr>
          <a:xfrm>
            <a:off x="971600" y="3573016"/>
            <a:ext cx="1800200" cy="369332"/>
          </a:xfrm>
          <a:prstGeom prst="rect">
            <a:avLst/>
          </a:prstGeom>
          <a:noFill/>
        </p:spPr>
        <p:txBody>
          <a:bodyPr wrap="square" rtlCol="0">
            <a:spAutoFit/>
          </a:bodyPr>
          <a:lstStyle/>
          <a:p>
            <a:r>
              <a:rPr lang="ru-RU" dirty="0" smtClean="0"/>
              <a:t>«Задуй свечу»</a:t>
            </a:r>
            <a:endParaRPr lang="ru-RU" dirty="0"/>
          </a:p>
        </p:txBody>
      </p:sp>
      <p:sp>
        <p:nvSpPr>
          <p:cNvPr id="8" name="TextBox 7"/>
          <p:cNvSpPr txBox="1"/>
          <p:nvPr/>
        </p:nvSpPr>
        <p:spPr>
          <a:xfrm>
            <a:off x="5292080" y="3573016"/>
            <a:ext cx="2376264" cy="369332"/>
          </a:xfrm>
          <a:prstGeom prst="rect">
            <a:avLst/>
          </a:prstGeom>
          <a:noFill/>
        </p:spPr>
        <p:txBody>
          <a:bodyPr wrap="square" rtlCol="0">
            <a:spAutoFit/>
          </a:bodyPr>
          <a:lstStyle/>
          <a:p>
            <a:r>
              <a:rPr lang="ru-RU" dirty="0" smtClean="0"/>
              <a:t>«Подуй на султанчик»</a:t>
            </a:r>
            <a:endParaRPr lang="ru-RU" dirty="0"/>
          </a:p>
        </p:txBody>
      </p:sp>
    </p:spTree>
    <p:extLst>
      <p:ext uri="{BB962C8B-B14F-4D97-AF65-F5344CB8AC3E}">
        <p14:creationId xmlns:p14="http://schemas.microsoft.com/office/powerpoint/2010/main" val="24034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203" y="836712"/>
            <a:ext cx="288181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552" y="836712"/>
            <a:ext cx="2880000" cy="2160000"/>
          </a:xfrm>
          <a:prstGeom prst="rect">
            <a:avLst/>
          </a:prstGeom>
          <a:ln>
            <a:noFill/>
          </a:ln>
          <a:effectLst>
            <a:softEdge rad="112500"/>
          </a:effectLst>
        </p:spPr>
      </p:pic>
      <p:pic>
        <p:nvPicPr>
          <p:cNvPr id="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3986482"/>
            <a:ext cx="3362119"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1968" y="3951132"/>
            <a:ext cx="3362119"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7584" y="332656"/>
            <a:ext cx="2664296" cy="369332"/>
          </a:xfrm>
          <a:prstGeom prst="rect">
            <a:avLst/>
          </a:prstGeom>
          <a:noFill/>
        </p:spPr>
        <p:txBody>
          <a:bodyPr wrap="square" rtlCol="0">
            <a:spAutoFit/>
          </a:bodyPr>
          <a:lstStyle/>
          <a:p>
            <a:r>
              <a:rPr lang="ru-RU" dirty="0" smtClean="0"/>
              <a:t>«Улетай, плыви…»</a:t>
            </a:r>
            <a:endParaRPr lang="ru-RU" dirty="0"/>
          </a:p>
        </p:txBody>
      </p:sp>
      <p:sp>
        <p:nvSpPr>
          <p:cNvPr id="7" name="TextBox 6"/>
          <p:cNvSpPr txBox="1"/>
          <p:nvPr/>
        </p:nvSpPr>
        <p:spPr>
          <a:xfrm>
            <a:off x="5364088" y="332656"/>
            <a:ext cx="2520280" cy="369332"/>
          </a:xfrm>
          <a:prstGeom prst="rect">
            <a:avLst/>
          </a:prstGeom>
          <a:noFill/>
        </p:spPr>
        <p:txBody>
          <a:bodyPr wrap="square" rtlCol="0">
            <a:spAutoFit/>
          </a:bodyPr>
          <a:lstStyle/>
          <a:p>
            <a:r>
              <a:rPr lang="ru-RU" dirty="0" smtClean="0"/>
              <a:t>«Буря в стакане»</a:t>
            </a:r>
            <a:endParaRPr lang="ru-RU" dirty="0"/>
          </a:p>
        </p:txBody>
      </p:sp>
      <p:sp>
        <p:nvSpPr>
          <p:cNvPr id="8" name="TextBox 7"/>
          <p:cNvSpPr txBox="1"/>
          <p:nvPr/>
        </p:nvSpPr>
        <p:spPr>
          <a:xfrm>
            <a:off x="837393" y="3522525"/>
            <a:ext cx="2232248" cy="369332"/>
          </a:xfrm>
          <a:prstGeom prst="rect">
            <a:avLst/>
          </a:prstGeom>
          <a:noFill/>
        </p:spPr>
        <p:txBody>
          <a:bodyPr wrap="square" rtlCol="0">
            <a:spAutoFit/>
          </a:bodyPr>
          <a:lstStyle/>
          <a:p>
            <a:r>
              <a:rPr lang="ru-RU" dirty="0" smtClean="0"/>
              <a:t>«Сдуй шар»</a:t>
            </a:r>
            <a:endParaRPr lang="ru-RU" dirty="0"/>
          </a:p>
        </p:txBody>
      </p:sp>
      <p:sp>
        <p:nvSpPr>
          <p:cNvPr id="10" name="TextBox 9"/>
          <p:cNvSpPr txBox="1"/>
          <p:nvPr/>
        </p:nvSpPr>
        <p:spPr>
          <a:xfrm>
            <a:off x="5011968" y="3522525"/>
            <a:ext cx="3880512" cy="369332"/>
          </a:xfrm>
          <a:prstGeom prst="rect">
            <a:avLst/>
          </a:prstGeom>
          <a:noFill/>
        </p:spPr>
        <p:txBody>
          <a:bodyPr wrap="square" rtlCol="0">
            <a:spAutoFit/>
          </a:bodyPr>
          <a:lstStyle/>
          <a:p>
            <a:r>
              <a:rPr lang="ru-RU" dirty="0" smtClean="0"/>
              <a:t>«Ветерок шумит – пузырёк гудит»</a:t>
            </a:r>
            <a:endParaRPr lang="ru-RU" dirty="0"/>
          </a:p>
        </p:txBody>
      </p:sp>
    </p:spTree>
    <p:extLst>
      <p:ext uri="{BB962C8B-B14F-4D97-AF65-F5344CB8AC3E}">
        <p14:creationId xmlns:p14="http://schemas.microsoft.com/office/powerpoint/2010/main" val="397256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175" y="692696"/>
            <a:ext cx="7200800" cy="4154984"/>
          </a:xfrm>
          <a:prstGeom prst="rect">
            <a:avLst/>
          </a:prstGeom>
        </p:spPr>
        <p:txBody>
          <a:bodyPr wrap="square">
            <a:spAutoFit/>
          </a:bodyPr>
          <a:lstStyle/>
          <a:p>
            <a:pPr lvl="0" algn="ctr" fontAlgn="auto">
              <a:spcBef>
                <a:spcPts val="0"/>
              </a:spcBef>
              <a:spcAft>
                <a:spcPts val="0"/>
              </a:spcAft>
            </a:pPr>
            <a:r>
              <a:rPr lang="ru-RU" sz="2400" b="1" dirty="0">
                <a:solidFill>
                  <a:srgbClr val="000000"/>
                </a:solidFill>
              </a:rPr>
              <a:t>Рекомендации и требования</a:t>
            </a:r>
          </a:p>
          <a:p>
            <a:pPr lvl="0" algn="ctr" fontAlgn="auto">
              <a:spcBef>
                <a:spcPts val="0"/>
              </a:spcBef>
              <a:spcAft>
                <a:spcPts val="0"/>
              </a:spcAft>
            </a:pPr>
            <a:r>
              <a:rPr lang="ru-RU" sz="2400" b="1" dirty="0">
                <a:solidFill>
                  <a:srgbClr val="000000"/>
                </a:solidFill>
              </a:rPr>
              <a:t> к проведению звуковой культуры речи</a:t>
            </a:r>
          </a:p>
          <a:p>
            <a:pPr lvl="0" algn="ctr" fontAlgn="auto">
              <a:spcBef>
                <a:spcPts val="0"/>
              </a:spcBef>
              <a:spcAft>
                <a:spcPts val="0"/>
              </a:spcAft>
            </a:pPr>
            <a:endParaRPr lang="ru-RU" sz="2400" b="1" dirty="0">
              <a:solidFill>
                <a:srgbClr val="000000"/>
              </a:solidFill>
            </a:endParaRPr>
          </a:p>
          <a:p>
            <a:pPr marL="457200" lvl="0" indent="-457200" algn="just" fontAlgn="auto">
              <a:spcBef>
                <a:spcPts val="0"/>
              </a:spcBef>
              <a:spcAft>
                <a:spcPts val="0"/>
              </a:spcAft>
              <a:buFontTx/>
              <a:buAutoNum type="arabicPeriod"/>
            </a:pPr>
            <a:r>
              <a:rPr lang="ru-RU" sz="2400" b="1" dirty="0">
                <a:solidFill>
                  <a:srgbClr val="000000"/>
                </a:solidFill>
              </a:rPr>
              <a:t>Проведение в форме игры.</a:t>
            </a:r>
          </a:p>
          <a:p>
            <a:pPr marL="457200" lvl="0" indent="-457200" algn="just" fontAlgn="auto">
              <a:spcBef>
                <a:spcPts val="0"/>
              </a:spcBef>
              <a:spcAft>
                <a:spcPts val="0"/>
              </a:spcAft>
              <a:buFontTx/>
              <a:buAutoNum type="arabicPeriod"/>
            </a:pPr>
            <a:r>
              <a:rPr lang="ru-RU" sz="2400" b="1" dirty="0">
                <a:solidFill>
                  <a:srgbClr val="000000"/>
                </a:solidFill>
              </a:rPr>
              <a:t>Дети должны сидеть полукругом перед воспитателем, лицо которого хорошо освещено.</a:t>
            </a:r>
          </a:p>
          <a:p>
            <a:pPr marL="457200" lvl="0" indent="-457200" algn="just" fontAlgn="auto">
              <a:spcBef>
                <a:spcPts val="0"/>
              </a:spcBef>
              <a:spcAft>
                <a:spcPts val="0"/>
              </a:spcAft>
              <a:buFontTx/>
              <a:buAutoNum type="arabicPeriod"/>
            </a:pPr>
            <a:r>
              <a:rPr lang="ru-RU" sz="2400" b="1" dirty="0">
                <a:solidFill>
                  <a:srgbClr val="000000"/>
                </a:solidFill>
              </a:rPr>
              <a:t>Все задания выполняются детьми без напряжения.</a:t>
            </a:r>
          </a:p>
          <a:p>
            <a:pPr marL="457200" lvl="0" indent="-457200" algn="just" fontAlgn="auto">
              <a:spcBef>
                <a:spcPts val="0"/>
              </a:spcBef>
              <a:spcAft>
                <a:spcPts val="0"/>
              </a:spcAft>
              <a:buFontTx/>
              <a:buAutoNum type="arabicPeriod"/>
            </a:pPr>
            <a:r>
              <a:rPr lang="ru-RU" sz="2400" b="1" dirty="0">
                <a:solidFill>
                  <a:srgbClr val="000000"/>
                </a:solidFill>
              </a:rPr>
              <a:t>Постоянно поощрять детей.</a:t>
            </a:r>
          </a:p>
          <a:p>
            <a:pPr marL="457200" lvl="0" indent="-457200" algn="just" fontAlgn="auto">
              <a:spcBef>
                <a:spcPts val="0"/>
              </a:spcBef>
              <a:spcAft>
                <a:spcPts val="0"/>
              </a:spcAft>
              <a:buFontTx/>
              <a:buAutoNum type="arabicPeriod"/>
            </a:pPr>
            <a:r>
              <a:rPr lang="ru-RU" sz="2400" b="1" dirty="0">
                <a:solidFill>
                  <a:srgbClr val="000000"/>
                </a:solidFill>
              </a:rPr>
              <a:t>Инструкции даются дробно</a:t>
            </a:r>
          </a:p>
          <a:p>
            <a:pPr marL="457200" lvl="0" indent="-457200" algn="just" fontAlgn="auto">
              <a:spcBef>
                <a:spcPts val="0"/>
              </a:spcBef>
              <a:spcAft>
                <a:spcPts val="0"/>
              </a:spcAft>
              <a:buFontTx/>
              <a:buAutoNum type="arabicPeriod"/>
            </a:pPr>
            <a:r>
              <a:rPr lang="ru-RU" sz="2400" b="1" dirty="0">
                <a:solidFill>
                  <a:srgbClr val="000000"/>
                </a:solidFill>
              </a:rPr>
              <a:t>Проведение ежедневно и системно.</a:t>
            </a:r>
          </a:p>
        </p:txBody>
      </p:sp>
    </p:spTree>
    <p:extLst>
      <p:ext uri="{BB962C8B-B14F-4D97-AF65-F5344CB8AC3E}">
        <p14:creationId xmlns:p14="http://schemas.microsoft.com/office/powerpoint/2010/main" val="21497228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580</Words>
  <Application>Microsoft Office PowerPoint</Application>
  <PresentationFormat>Экран (4:3)</PresentationFormat>
  <Paragraphs>162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11</cp:revision>
  <dcterms:created xsi:type="dcterms:W3CDTF">2016-04-10T09:11:51Z</dcterms:created>
  <dcterms:modified xsi:type="dcterms:W3CDTF">2016-04-10T10:45:02Z</dcterms:modified>
</cp:coreProperties>
</file>