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257" r:id="rId3"/>
    <p:sldId id="276" r:id="rId4"/>
    <p:sldId id="262" r:id="rId5"/>
    <p:sldId id="263" r:id="rId6"/>
    <p:sldId id="266" r:id="rId7"/>
    <p:sldId id="279" r:id="rId8"/>
    <p:sldId id="267" r:id="rId9"/>
    <p:sldId id="280" r:id="rId10"/>
    <p:sldId id="275" r:id="rId11"/>
    <p:sldId id="285" r:id="rId12"/>
    <p:sldId id="289" r:id="rId13"/>
    <p:sldId id="290" r:id="rId14"/>
    <p:sldId id="292" r:id="rId15"/>
    <p:sldId id="295" r:id="rId16"/>
    <p:sldId id="296" r:id="rId17"/>
    <p:sldId id="300" r:id="rId18"/>
    <p:sldId id="259" r:id="rId19"/>
    <p:sldId id="298" r:id="rId20"/>
    <p:sldId id="299" r:id="rId21"/>
    <p:sldId id="281" r:id="rId22"/>
    <p:sldId id="261" r:id="rId23"/>
    <p:sldId id="284" r:id="rId24"/>
    <p:sldId id="301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307"/>
    <a:srgbClr val="FF6600"/>
    <a:srgbClr val="1A2E22"/>
    <a:srgbClr val="CC9900"/>
    <a:srgbClr val="BB260D"/>
    <a:srgbClr val="B73E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A99BC-E869-42DA-B2E0-3B09DC1D9ED3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7F51D-1AD1-4F9B-B3E2-98D07B1A9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19163-35B0-4441-89CD-7A5679208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8D4DC-53AD-45C3-AD82-F6AB378041CA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937BF-B282-45BD-A3DF-C18215D10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632848" cy="1830065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о корнях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23224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Познавательно-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развлекательная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викторина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2448272" cy="237626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 descr="06316d38e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3816424" cy="295232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0005-005-Stroenie-zu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76672"/>
            <a:ext cx="2520280" cy="24482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f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501008"/>
            <a:ext cx="3646838" cy="28803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43807" y="764704"/>
            <a:ext cx="3240361" cy="132343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Корни зуба,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волоса, ногтя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332656"/>
            <a:ext cx="7957889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</a:rPr>
              <a:t>Что такое корень растения?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  Подземная часть растения, служащая для укрепления его в почве и всасывания из нее воды и питательных веществ.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Как надо понимать выражение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«видоизменения корней»?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Это разнообразие форм корней.</a:t>
            </a:r>
          </a:p>
          <a:p>
            <a:pPr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Есть ли корни у животных?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Что они собой представляют?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Внутренняя, находящаяся в теле часть волоса, зуба, ногтя.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656" y="1556793"/>
            <a:ext cx="7651768" cy="28007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Русский</a:t>
            </a:r>
          </a:p>
          <a:p>
            <a:pPr algn="ctr"/>
            <a:r>
              <a:rPr lang="ru-RU" sz="8800" b="1" cap="none" spc="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язык</a:t>
            </a:r>
            <a:endParaRPr lang="ru-RU" sz="88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Как надо понимать выражения?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Содержимое 5" descr="0021-054-Ne-vyryvajte-kustarniki-s-korne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888432" cy="2520280"/>
          </a:xfr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3933056"/>
            <a:ext cx="36004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Вырвать с корнем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Содержимое 6" descr="av-197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672408" cy="252028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652120" y="4005064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Смотреть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в корень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085184"/>
            <a:ext cx="2592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Полностью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уничтожить</a:t>
            </a:r>
          </a:p>
          <a:p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5085184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Вникнуть,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понять суть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789040"/>
            <a:ext cx="3528392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Пустить корни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941168"/>
            <a:ext cx="2880320" cy="12241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Обжиться на новом месте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Содержимое 5" descr="1364045030_kak-vyrastit-ananas-et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2880320" cy="3168352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Содержимое 4" descr="cocoby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332656"/>
            <a:ext cx="2952328" cy="3312368"/>
          </a:xfr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004048" y="3933056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Покраснеть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до корней волос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5013176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Испытать сильное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чувство стыда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Обрадовался,  рады,  безрадостный,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радуга,  порадовать,   радио,   радость.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Зачеркните лишние слова.</a:t>
            </a:r>
          </a:p>
          <a:p>
            <a:pPr marL="514350" indent="-514350">
              <a:buFont typeface="+mj-lt"/>
              <a:buAutoNum type="arabicPeriod"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Как называются оставшиеся слова?</a:t>
            </a:r>
          </a:p>
          <a:p>
            <a:pPr marL="514350" indent="-514350">
              <a:buFont typeface="+mj-lt"/>
              <a:buAutoNum type="arabicPeriod"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Выделите корень  слов.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Подберите однокоренные слова к слову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6e6b0de6dd324c8bb4ae6091fa0b9b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2016223" cy="1368151"/>
          </a:xfrm>
        </p:spPr>
      </p:pic>
      <p:pic>
        <p:nvPicPr>
          <p:cNvPr id="6" name="Рисунок 5" descr="tek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484784"/>
            <a:ext cx="1944216" cy="1440160"/>
          </a:xfrm>
          <a:prstGeom prst="rect">
            <a:avLst/>
          </a:prstGeom>
        </p:spPr>
      </p:pic>
      <p:pic>
        <p:nvPicPr>
          <p:cNvPr id="7" name="Рисунок 6" descr="i9U5MXT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284984"/>
            <a:ext cx="1428750" cy="1428750"/>
          </a:xfrm>
          <a:prstGeom prst="rect">
            <a:avLst/>
          </a:prstGeom>
        </p:spPr>
      </p:pic>
      <p:pic>
        <p:nvPicPr>
          <p:cNvPr id="8" name="Рисунок 7" descr="467_0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140968"/>
            <a:ext cx="3600400" cy="1800200"/>
          </a:xfrm>
          <a:prstGeom prst="rect">
            <a:avLst/>
          </a:prstGeom>
        </p:spPr>
      </p:pic>
      <p:pic>
        <p:nvPicPr>
          <p:cNvPr id="10" name="Рисунок 9" descr="iKSIQS4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3284984"/>
            <a:ext cx="1428750" cy="1428750"/>
          </a:xfrm>
          <a:prstGeom prst="rect">
            <a:avLst/>
          </a:prstGeom>
        </p:spPr>
      </p:pic>
      <p:pic>
        <p:nvPicPr>
          <p:cNvPr id="11" name="Рисунок 10" descr="14235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5229200"/>
            <a:ext cx="1872208" cy="1368152"/>
          </a:xfrm>
          <a:prstGeom prst="rect">
            <a:avLst/>
          </a:prstGeom>
        </p:spPr>
      </p:pic>
      <p:pic>
        <p:nvPicPr>
          <p:cNvPr id="12" name="Рисунок 11" descr="iXA5XP0E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5229200"/>
            <a:ext cx="1905000" cy="1428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1628801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игра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9f77c16a0f919f7d7acb55274fedce4106fc76d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5157192"/>
            <a:ext cx="2088232" cy="13681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6e6b0de6dd324c8bb4ae6091fa0b9b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2016223" cy="1440160"/>
          </a:xfrm>
          <a:prstGeom prst="rect">
            <a:avLst/>
          </a:prstGeom>
        </p:spPr>
      </p:pic>
      <p:pic>
        <p:nvPicPr>
          <p:cNvPr id="3" name="Рисунок 2" descr="tek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88640"/>
            <a:ext cx="1944216" cy="1440160"/>
          </a:xfrm>
          <a:prstGeom prst="rect">
            <a:avLst/>
          </a:prstGeom>
        </p:spPr>
      </p:pic>
      <p:pic>
        <p:nvPicPr>
          <p:cNvPr id="4" name="Рисунок 3" descr="i9U5MXT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132856"/>
            <a:ext cx="1428750" cy="1428750"/>
          </a:xfrm>
          <a:prstGeom prst="rect">
            <a:avLst/>
          </a:prstGeom>
        </p:spPr>
      </p:pic>
      <p:pic>
        <p:nvPicPr>
          <p:cNvPr id="5" name="Рисунок 4" descr="iKSIQS4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132856"/>
            <a:ext cx="1428750" cy="1428750"/>
          </a:xfrm>
          <a:prstGeom prst="rect">
            <a:avLst/>
          </a:prstGeom>
        </p:spPr>
      </p:pic>
      <p:pic>
        <p:nvPicPr>
          <p:cNvPr id="6" name="Рисунок 5" descr="14235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2204864"/>
            <a:ext cx="1872208" cy="1368152"/>
          </a:xfrm>
          <a:prstGeom prst="rect">
            <a:avLst/>
          </a:prstGeom>
        </p:spPr>
      </p:pic>
      <p:pic>
        <p:nvPicPr>
          <p:cNvPr id="7" name="Рисунок 6" descr="467_01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4653136"/>
            <a:ext cx="3528392" cy="18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188640"/>
            <a:ext cx="2736304" cy="496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игроки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выиграл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проиграл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выигрыш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проигрыш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игрушка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игрушечка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игрушечный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играют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игровая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играющие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игральная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9f77c16a0f919f7d7acb55274fedce4106fc76d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5229200"/>
            <a:ext cx="2088232" cy="136815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656" y="2276872"/>
            <a:ext cx="7651768" cy="1446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Математика</a:t>
            </a:r>
            <a:endParaRPr lang="ru-RU" sz="88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Прочитайте выражения: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1522512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√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9</a:t>
            </a:r>
          </a:p>
          <a:p>
            <a:pPr>
              <a:buNone/>
            </a:pPr>
            <a:r>
              <a:rPr lang="ru-RU" sz="3600" b="1" baseline="30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3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√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а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sz="4000" b="1" baseline="30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4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√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х</a:t>
            </a:r>
            <a:r>
              <a:rPr lang="ru-RU" b="1" baseline="30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  <a:p>
            <a:pPr>
              <a:buNone/>
            </a:pPr>
            <a:endParaRPr lang="ru-RU" b="1" baseline="300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sz="4000" b="1" baseline="30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√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32</a:t>
            </a:r>
          </a:p>
          <a:p>
            <a:pPr algn="ctr">
              <a:buNone/>
            </a:pPr>
            <a:endParaRPr lang="ru-RU" b="1" baseline="300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sz="3600" b="1" baseline="30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√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m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baseline="30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endParaRPr lang="ru-RU" sz="2400" b="1" baseline="300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1556792"/>
            <a:ext cx="6630888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i="1" dirty="0" smtClean="0">
                <a:latin typeface="Calibri" pitchFamily="34" charset="0"/>
              </a:rPr>
              <a:t>квадратный корень из девяти;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smtClean="0">
                <a:latin typeface="Calibri" pitchFamily="34" charset="0"/>
              </a:rPr>
              <a:t>- кубический корень из а;  </a:t>
            </a:r>
            <a:r>
              <a:rPr lang="ru-RU" sz="800" b="1" i="1" dirty="0" smtClean="0">
                <a:latin typeface="Calibri" pitchFamily="34" charset="0"/>
              </a:rPr>
              <a:t>  </a:t>
            </a:r>
          </a:p>
          <a:p>
            <a:pPr>
              <a:buNone/>
            </a:pPr>
            <a:endParaRPr lang="ru-RU" sz="800" b="1" i="1" dirty="0" smtClean="0"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- </a:t>
            </a:r>
            <a:r>
              <a:rPr lang="ru-RU" b="1" i="1" dirty="0" smtClean="0">
                <a:latin typeface="Calibri" pitchFamily="34" charset="0"/>
              </a:rPr>
              <a:t>корень четвертой степени из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   икс в кубе;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 - корень пятой степени из тридцати двух;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 - корень энной степени из </a:t>
            </a:r>
            <a:r>
              <a:rPr lang="ru-RU" b="1" i="1" dirty="0" err="1" smtClean="0">
                <a:latin typeface="Calibri" pitchFamily="34" charset="0"/>
              </a:rPr>
              <a:t>эм</a:t>
            </a:r>
            <a:endParaRPr lang="ru-RU" i="1" dirty="0" smtClean="0">
              <a:latin typeface="Calibri" pitchFamily="34" charset="0"/>
            </a:endParaRPr>
          </a:p>
          <a:p>
            <a:pPr>
              <a:buNone/>
            </a:pPr>
            <a:endParaRPr lang="ru-RU" b="1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1700808"/>
            <a:ext cx="57606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9592" y="2420888"/>
            <a:ext cx="57606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43608" y="3140968"/>
            <a:ext cx="57606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43608" y="4293096"/>
            <a:ext cx="57606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87624" y="5373216"/>
            <a:ext cx="57606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Значения слова </a:t>
            </a:r>
            <a:r>
              <a:rPr lang="ru-RU" b="1" i="1" u="sng" dirty="0" smtClean="0">
                <a:solidFill>
                  <a:srgbClr val="C00000"/>
                </a:solidFill>
              </a:rPr>
              <a:t>корень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Подземная часть растения, служащая для укрепления его в почве и всасывания из нее воды и питательных веществ.</a:t>
            </a:r>
          </a:p>
          <a:p>
            <a:pPr algn="just"/>
            <a:r>
              <a:rPr lang="ru-RU" sz="2800" b="1" dirty="0" smtClean="0">
                <a:solidFill>
                  <a:srgbClr val="1A2E2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Внутренняя, находящаяся в теле часть волоса, зуба, ногтя.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Основная часть слова без приставок и суффиксов.</a:t>
            </a:r>
          </a:p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Число, которое при возведении его в степень дает данное число.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424936" cy="3888432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Как называется знак корня?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√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  - 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радикал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знак извлечения (вычисления)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      корня из числа или математического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                         выражения.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63888" y="1196752"/>
            <a:ext cx="43204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4293096"/>
            <a:ext cx="7666111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Радикалу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около</a:t>
            </a: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400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+mn-lt"/>
              </a:rPr>
              <a:t>Слово  </a:t>
            </a: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радикал</a:t>
            </a:r>
            <a:r>
              <a:rPr lang="ru-RU" sz="3600" b="1" dirty="0" smtClean="0">
                <a:latin typeface="+mn-lt"/>
              </a:rPr>
              <a:t>  происходит от латинского 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+mn-lt"/>
              </a:rPr>
              <a:t>radix </a:t>
            </a: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- корень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С </a:t>
            </a:r>
            <a:r>
              <a:rPr lang="en-US" b="1" dirty="0" smtClean="0">
                <a:latin typeface="Calibri" pitchFamily="34" charset="0"/>
              </a:rPr>
              <a:t> XIII</a:t>
            </a:r>
            <a:r>
              <a:rPr lang="ru-RU" b="1" dirty="0" smtClean="0">
                <a:latin typeface="Calibri" pitchFamily="34" charset="0"/>
              </a:rPr>
              <a:t> века в Европе корень обозначали   буквой </a:t>
            </a:r>
            <a:r>
              <a:rPr lang="en-US" b="1" dirty="0" smtClean="0">
                <a:latin typeface="Calibri" pitchFamily="34" charset="0"/>
              </a:rPr>
              <a:t>r</a:t>
            </a:r>
            <a:r>
              <a:rPr lang="ru-RU" b="1" dirty="0" smtClean="0">
                <a:latin typeface="Calibri" pitchFamily="34" charset="0"/>
              </a:rPr>
              <a:t> : </a:t>
            </a:r>
            <a:r>
              <a:rPr lang="en-US" b="1" dirty="0" smtClean="0">
                <a:latin typeface="Calibri" pitchFamily="34" charset="0"/>
              </a:rPr>
              <a:t>r</a:t>
            </a:r>
            <a:r>
              <a:rPr lang="ru-RU" b="1" dirty="0" smtClean="0">
                <a:latin typeface="Calibri" pitchFamily="34" charset="0"/>
              </a:rPr>
              <a:t>(</a:t>
            </a:r>
            <a:r>
              <a:rPr lang="ru-RU" b="1" dirty="0" err="1" smtClean="0">
                <a:latin typeface="Calibri" pitchFamily="34" charset="0"/>
              </a:rPr>
              <a:t>х</a:t>
            </a:r>
            <a:r>
              <a:rPr lang="ru-RU" b="1" dirty="0" smtClean="0">
                <a:latin typeface="Calibri" pitchFamily="34" charset="0"/>
              </a:rPr>
              <a:t> + у) </a:t>
            </a:r>
          </a:p>
          <a:p>
            <a:pPr>
              <a:buNone/>
            </a:pPr>
            <a:endParaRPr lang="ru-RU" b="1" dirty="0" smtClean="0"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 В 1626 году голландский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 математик Альбер Жирар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ввел обозначения: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 </a:t>
            </a:r>
            <a:r>
              <a:rPr lang="ru-RU" sz="3500" b="1" dirty="0" err="1" smtClean="0">
                <a:latin typeface="Calibri" pitchFamily="34" charset="0"/>
              </a:rPr>
              <a:t>√</a:t>
            </a:r>
            <a:r>
              <a:rPr lang="ru-RU" sz="3500" b="1" dirty="0" smtClean="0">
                <a:latin typeface="Calibri" pitchFamily="34" charset="0"/>
              </a:rPr>
              <a:t> </a:t>
            </a:r>
            <a:r>
              <a:rPr lang="ru-RU" sz="3500" b="1" dirty="0" err="1" smtClean="0">
                <a:latin typeface="Calibri" pitchFamily="34" charset="0"/>
              </a:rPr>
              <a:t>х</a:t>
            </a:r>
            <a:r>
              <a:rPr lang="ru-RU" sz="3500" b="1" dirty="0" smtClean="0">
                <a:latin typeface="Calibri" pitchFamily="34" charset="0"/>
              </a:rPr>
              <a:t> + у ;    </a:t>
            </a:r>
            <a:r>
              <a:rPr lang="ru-RU" sz="3500" b="1" baseline="30000" dirty="0" smtClean="0">
                <a:latin typeface="Calibri" pitchFamily="34" charset="0"/>
              </a:rPr>
              <a:t>3</a:t>
            </a:r>
            <a:r>
              <a:rPr lang="ru-RU" sz="3500" b="1" dirty="0" smtClean="0">
                <a:latin typeface="Calibri" pitchFamily="34" charset="0"/>
              </a:rPr>
              <a:t>√ 125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b="1" dirty="0" smtClean="0"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 </a:t>
            </a:r>
          </a:p>
          <a:p>
            <a:pPr>
              <a:buFont typeface="Wingdings" pitchFamily="2" charset="2"/>
              <a:buChar char="ü"/>
            </a:pPr>
            <a:endParaRPr lang="ru-RU" b="1" dirty="0">
              <a:latin typeface="Calibri" pitchFamily="34" charset="0"/>
            </a:endParaRPr>
          </a:p>
        </p:txBody>
      </p:sp>
      <p:pic>
        <p:nvPicPr>
          <p:cNvPr id="4" name="Рисунок 3" descr="3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852936"/>
            <a:ext cx="2160240" cy="280831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59632" y="4581128"/>
            <a:ext cx="7920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59832" y="4581128"/>
            <a:ext cx="7200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196752"/>
            <a:ext cx="50405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Современное обозначение корня впервые появилось </a:t>
            </a:r>
          </a:p>
          <a:p>
            <a:r>
              <a:rPr lang="ru-RU" sz="3200" b="1" dirty="0" smtClean="0">
                <a:latin typeface="Calibri" pitchFamily="34" charset="0"/>
              </a:rPr>
              <a:t>в 1637 году  в книге «Геометрия» французского математика и философа</a:t>
            </a:r>
          </a:p>
          <a:p>
            <a:r>
              <a:rPr lang="ru-RU" sz="3200" b="1" dirty="0" smtClean="0">
                <a:latin typeface="Calibri" pitchFamily="34" charset="0"/>
              </a:rPr>
              <a:t>Рене Декарта :</a:t>
            </a:r>
          </a:p>
          <a:p>
            <a:endParaRPr lang="ru-RU" sz="2800" b="1" dirty="0" smtClean="0">
              <a:latin typeface="Calibri" pitchFamily="34" charset="0"/>
            </a:endParaRPr>
          </a:p>
          <a:p>
            <a:r>
              <a:rPr lang="ru-RU" sz="3200" b="1" dirty="0" smtClean="0">
                <a:latin typeface="Calibri" pitchFamily="34" charset="0"/>
              </a:rPr>
              <a:t>  </a:t>
            </a:r>
            <a:r>
              <a:rPr lang="ru-RU" sz="4400" b="1" dirty="0" err="1" smtClean="0">
                <a:latin typeface="Calibri" pitchFamily="34" charset="0"/>
              </a:rPr>
              <a:t>√</a:t>
            </a:r>
            <a:r>
              <a:rPr lang="ru-RU" sz="3600" b="1" dirty="0" smtClean="0">
                <a:latin typeface="Calibri" pitchFamily="34" charset="0"/>
              </a:rPr>
              <a:t> </a:t>
            </a:r>
            <a:r>
              <a:rPr lang="ru-RU" sz="3600" b="1" dirty="0" err="1" smtClean="0">
                <a:latin typeface="Calibri" pitchFamily="34" charset="0"/>
              </a:rPr>
              <a:t>х</a:t>
            </a:r>
            <a:r>
              <a:rPr lang="ru-RU" sz="3600" b="1" dirty="0" smtClean="0">
                <a:latin typeface="Calibri" pitchFamily="34" charset="0"/>
              </a:rPr>
              <a:t> + у ;     </a:t>
            </a:r>
            <a:r>
              <a:rPr lang="ru-RU" sz="4400" b="1" baseline="30000" dirty="0" smtClean="0">
                <a:latin typeface="Calibri" pitchFamily="34" charset="0"/>
              </a:rPr>
              <a:t>3</a:t>
            </a:r>
            <a:r>
              <a:rPr lang="ru-RU" sz="4400" b="1" dirty="0" smtClean="0">
                <a:latin typeface="Calibri" pitchFamily="34" charset="0"/>
              </a:rPr>
              <a:t>√ </a:t>
            </a:r>
            <a:r>
              <a:rPr lang="ru-RU" sz="3600" b="1" dirty="0" smtClean="0">
                <a:latin typeface="Calibri" pitchFamily="34" charset="0"/>
              </a:rPr>
              <a:t>125</a:t>
            </a:r>
            <a:endParaRPr lang="ru-RU" sz="3200" b="1" dirty="0" smtClean="0">
              <a:latin typeface="Calibri" pitchFamily="34" charset="0"/>
            </a:endParaRP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" name="Рисунок 2" descr="Dekart_R_-P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09634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551723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sz="3200" b="1" dirty="0" smtClean="0">
                <a:latin typeface="Calibri" pitchFamily="34" charset="0"/>
              </a:rPr>
              <a:t>(1596 – 1662)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11960" y="4725144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72200" y="4725144"/>
            <a:ext cx="7920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Какие выражения не имеют  смысла?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Calibri" pitchFamily="34" charset="0"/>
              </a:rPr>
              <a:t>√</a:t>
            </a:r>
            <a:r>
              <a:rPr lang="ru-RU" sz="4400" b="1" dirty="0" smtClean="0">
                <a:latin typeface="Calibri" pitchFamily="34" charset="0"/>
              </a:rPr>
              <a:t>36</a:t>
            </a:r>
            <a:r>
              <a:rPr lang="ru-RU" sz="4800" b="1" dirty="0" smtClean="0">
                <a:latin typeface="Calibri" pitchFamily="34" charset="0"/>
              </a:rPr>
              <a:t>        </a:t>
            </a:r>
            <a:r>
              <a:rPr lang="ru-RU" sz="5400" b="1" baseline="30000" dirty="0" smtClean="0">
                <a:latin typeface="Calibri" pitchFamily="34" charset="0"/>
              </a:rPr>
              <a:t>3</a:t>
            </a:r>
            <a:r>
              <a:rPr lang="ru-RU" sz="5400" b="1" dirty="0" smtClean="0">
                <a:latin typeface="Calibri" pitchFamily="34" charset="0"/>
              </a:rPr>
              <a:t>√</a:t>
            </a:r>
            <a:r>
              <a:rPr lang="ru-RU" sz="4400" b="1" dirty="0" smtClean="0">
                <a:latin typeface="Calibri" pitchFamily="34" charset="0"/>
              </a:rPr>
              <a:t>125  </a:t>
            </a:r>
            <a:r>
              <a:rPr lang="ru-RU" sz="4800" b="1" dirty="0" smtClean="0">
                <a:latin typeface="Calibri" pitchFamily="34" charset="0"/>
              </a:rPr>
              <a:t>      </a:t>
            </a:r>
            <a:r>
              <a:rPr lang="ru-RU" sz="5400" b="1" baseline="30000" dirty="0" smtClean="0">
                <a:latin typeface="Calibri" pitchFamily="34" charset="0"/>
              </a:rPr>
              <a:t>3</a:t>
            </a:r>
            <a:r>
              <a:rPr lang="ru-RU" sz="5400" b="1" dirty="0" smtClean="0">
                <a:latin typeface="Calibri" pitchFamily="34" charset="0"/>
              </a:rPr>
              <a:t>√</a:t>
            </a:r>
            <a:r>
              <a:rPr lang="ru-RU" sz="4400" b="1" dirty="0" smtClean="0">
                <a:latin typeface="Calibri" pitchFamily="34" charset="0"/>
              </a:rPr>
              <a:t>-27   </a:t>
            </a:r>
            <a:endParaRPr lang="ru-RU" sz="48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ru-RU" sz="5400" b="1" baseline="30000" dirty="0" smtClean="0">
                <a:latin typeface="Calibri" pitchFamily="34" charset="0"/>
              </a:rPr>
              <a:t>4</a:t>
            </a:r>
            <a:r>
              <a:rPr lang="ru-RU" sz="5400" b="1" dirty="0" smtClean="0">
                <a:latin typeface="Calibri" pitchFamily="34" charset="0"/>
              </a:rPr>
              <a:t>√</a:t>
            </a:r>
            <a:r>
              <a:rPr lang="ru-RU" sz="4800" b="1" dirty="0" smtClean="0">
                <a:latin typeface="Calibri" pitchFamily="34" charset="0"/>
              </a:rPr>
              <a:t>-</a:t>
            </a:r>
            <a:r>
              <a:rPr lang="ru-RU" sz="4400" b="1" dirty="0" smtClean="0">
                <a:latin typeface="Calibri" pitchFamily="34" charset="0"/>
              </a:rPr>
              <a:t>16 </a:t>
            </a:r>
            <a:r>
              <a:rPr lang="ru-RU" sz="4800" b="1" dirty="0" smtClean="0">
                <a:latin typeface="Calibri" pitchFamily="34" charset="0"/>
              </a:rPr>
              <a:t>     </a:t>
            </a:r>
            <a:r>
              <a:rPr lang="ru-RU" sz="5400" b="1" baseline="30000" dirty="0" smtClean="0">
                <a:latin typeface="Calibri" pitchFamily="34" charset="0"/>
              </a:rPr>
              <a:t>4</a:t>
            </a:r>
            <a:r>
              <a:rPr lang="ru-RU" sz="5400" b="1" dirty="0" smtClean="0">
                <a:latin typeface="Calibri" pitchFamily="34" charset="0"/>
              </a:rPr>
              <a:t>√</a:t>
            </a:r>
            <a:r>
              <a:rPr lang="ru-RU" sz="4400" b="1" dirty="0" smtClean="0">
                <a:latin typeface="Calibri" pitchFamily="34" charset="0"/>
              </a:rPr>
              <a:t>81</a:t>
            </a:r>
            <a:r>
              <a:rPr lang="ru-RU" sz="4800" b="1" dirty="0" smtClean="0">
                <a:latin typeface="Calibri" pitchFamily="34" charset="0"/>
              </a:rPr>
              <a:t>        </a:t>
            </a:r>
            <a:r>
              <a:rPr lang="ru-RU" sz="5400" b="1" baseline="30000" dirty="0" smtClean="0">
                <a:latin typeface="Calibri" pitchFamily="34" charset="0"/>
              </a:rPr>
              <a:t>5</a:t>
            </a:r>
            <a:r>
              <a:rPr lang="ru-RU" sz="5400" b="1" dirty="0" smtClean="0">
                <a:latin typeface="Calibri" pitchFamily="34" charset="0"/>
              </a:rPr>
              <a:t>√</a:t>
            </a:r>
            <a:r>
              <a:rPr lang="ru-RU" sz="4400" b="1" dirty="0" smtClean="0">
                <a:latin typeface="Calibri" pitchFamily="34" charset="0"/>
              </a:rPr>
              <a:t>-32</a:t>
            </a:r>
          </a:p>
          <a:p>
            <a:pPr algn="ctr">
              <a:buNone/>
            </a:pPr>
            <a:r>
              <a:rPr lang="ru-RU" sz="5400" b="1" baseline="30000" dirty="0" smtClean="0">
                <a:latin typeface="Calibri" pitchFamily="34" charset="0"/>
              </a:rPr>
              <a:t>4</a:t>
            </a:r>
            <a:r>
              <a:rPr lang="ru-RU" sz="5400" b="1" dirty="0" smtClean="0">
                <a:latin typeface="Calibri" pitchFamily="34" charset="0"/>
              </a:rPr>
              <a:t>√</a:t>
            </a:r>
            <a:r>
              <a:rPr lang="ru-RU" sz="4400" b="1" dirty="0" smtClean="0">
                <a:latin typeface="Calibri" pitchFamily="34" charset="0"/>
              </a:rPr>
              <a:t>64</a:t>
            </a:r>
            <a:r>
              <a:rPr lang="ru-RU" sz="4800" b="1" dirty="0" smtClean="0">
                <a:latin typeface="Calibri" pitchFamily="34" charset="0"/>
              </a:rPr>
              <a:t>       </a:t>
            </a:r>
            <a:r>
              <a:rPr lang="ru-RU" sz="5400" b="1" dirty="0" smtClean="0">
                <a:latin typeface="Calibri" pitchFamily="34" charset="0"/>
              </a:rPr>
              <a:t>√</a:t>
            </a:r>
            <a:r>
              <a:rPr lang="ru-RU" sz="4400" b="1" dirty="0" smtClean="0">
                <a:latin typeface="Calibri" pitchFamily="34" charset="0"/>
              </a:rPr>
              <a:t>-81       </a:t>
            </a:r>
            <a:r>
              <a:rPr lang="ru-RU" sz="5400" b="1" baseline="30000" dirty="0" smtClean="0">
                <a:latin typeface="Calibri" pitchFamily="34" charset="0"/>
              </a:rPr>
              <a:t>5</a:t>
            </a:r>
            <a:r>
              <a:rPr lang="ru-RU" sz="5400" b="1" dirty="0" smtClean="0">
                <a:latin typeface="Calibri" pitchFamily="34" charset="0"/>
              </a:rPr>
              <a:t>√</a:t>
            </a:r>
            <a:r>
              <a:rPr lang="ru-RU" sz="4400" b="1" dirty="0" smtClean="0">
                <a:latin typeface="Calibri" pitchFamily="34" charset="0"/>
              </a:rPr>
              <a:t>-243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Извлеките корни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(вычислите значения корней)</a:t>
            </a:r>
            <a:endParaRPr lang="ru-RU" sz="40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buNone/>
            </a:pPr>
            <a:endParaRPr lang="ru-RU" sz="4800" dirty="0" smtClean="0">
              <a:latin typeface="Calibri" pitchFamily="34" charset="0"/>
            </a:endParaRPr>
          </a:p>
          <a:p>
            <a:pPr>
              <a:buNone/>
            </a:pPr>
            <a:endParaRPr lang="ru-RU" sz="4800" dirty="0">
              <a:latin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79712" y="1844824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660232" y="2852936"/>
            <a:ext cx="9361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55976" y="2852936"/>
            <a:ext cx="7920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7744" y="2852936"/>
            <a:ext cx="9361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11960" y="1844824"/>
            <a:ext cx="9361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60232" y="1844824"/>
            <a:ext cx="10081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67744" y="3861048"/>
            <a:ext cx="7920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39952" y="3861048"/>
            <a:ext cx="7920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3861048"/>
            <a:ext cx="10801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Извлечение квадратного корня </a:t>
            </a:r>
            <a:b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из  чисел, оканчивающихся на 25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sz="4000" b="1" dirty="0" smtClean="0">
                <a:latin typeface="Calibri" pitchFamily="34" charset="0"/>
              </a:rPr>
              <a:t>√</a:t>
            </a:r>
            <a:r>
              <a:rPr lang="ru-RU" b="1" dirty="0" smtClean="0">
                <a:latin typeface="Calibri" pitchFamily="34" charset="0"/>
              </a:rPr>
              <a:t>225 =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15</a:t>
            </a:r>
            <a:r>
              <a:rPr lang="ru-RU" b="1" dirty="0" smtClean="0">
                <a:latin typeface="Calibri" pitchFamily="34" charset="0"/>
              </a:rPr>
              <a:t>                           </a:t>
            </a:r>
            <a:r>
              <a:rPr lang="ru-RU" b="1" dirty="0" smtClean="0"/>
              <a:t> </a:t>
            </a:r>
            <a:r>
              <a:rPr lang="ru-RU" sz="4000" b="1" dirty="0" smtClean="0">
                <a:latin typeface="Calibri" pitchFamily="34" charset="0"/>
              </a:rPr>
              <a:t>√</a:t>
            </a:r>
            <a:r>
              <a:rPr lang="ru-RU" b="1" dirty="0" smtClean="0">
                <a:latin typeface="Calibri" pitchFamily="34" charset="0"/>
              </a:rPr>
              <a:t>1225 =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35</a:t>
            </a:r>
            <a:r>
              <a:rPr lang="ru-RU" b="1" dirty="0" smtClean="0">
                <a:latin typeface="Calibri" pitchFamily="34" charset="0"/>
              </a:rPr>
              <a:t>  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ru-RU" b="1" dirty="0" smtClean="0">
                <a:latin typeface="Calibri" pitchFamily="34" charset="0"/>
              </a:rPr>
              <a:t>•2  и  </a:t>
            </a:r>
            <a:r>
              <a:rPr lang="ru-RU" sz="4000" b="1" dirty="0" smtClean="0">
                <a:latin typeface="Calibri" pitchFamily="34" charset="0"/>
              </a:rPr>
              <a:t>√</a:t>
            </a:r>
            <a:r>
              <a:rPr lang="ru-RU" b="1" dirty="0" smtClean="0">
                <a:latin typeface="Calibri" pitchFamily="34" charset="0"/>
              </a:rPr>
              <a:t>25=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5                        3</a:t>
            </a:r>
            <a:r>
              <a:rPr lang="ru-RU" b="1" dirty="0" smtClean="0">
                <a:latin typeface="Calibri" pitchFamily="34" charset="0"/>
              </a:rPr>
              <a:t>•4  и  </a:t>
            </a:r>
            <a:r>
              <a:rPr lang="ru-RU" sz="4000" b="1" dirty="0" smtClean="0">
                <a:latin typeface="Calibri" pitchFamily="34" charset="0"/>
              </a:rPr>
              <a:t>√</a:t>
            </a:r>
            <a:r>
              <a:rPr lang="ru-RU" b="1" dirty="0" smtClean="0">
                <a:latin typeface="Calibri" pitchFamily="34" charset="0"/>
              </a:rPr>
              <a:t>25=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5 </a:t>
            </a: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Вычислите: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</a:t>
            </a:r>
            <a:r>
              <a:rPr lang="ru-RU" sz="4000" b="1" dirty="0" smtClean="0">
                <a:latin typeface="Calibri" pitchFamily="34" charset="0"/>
              </a:rPr>
              <a:t>√</a:t>
            </a:r>
            <a:r>
              <a:rPr lang="ru-RU" b="1" dirty="0" smtClean="0">
                <a:latin typeface="Calibri" pitchFamily="34" charset="0"/>
              </a:rPr>
              <a:t>3025 </a:t>
            </a:r>
            <a:r>
              <a:rPr lang="ru-RU" sz="4000" b="1" dirty="0" smtClean="0">
                <a:latin typeface="Calibri" pitchFamily="34" charset="0"/>
              </a:rPr>
              <a:t>            √</a:t>
            </a:r>
            <a:r>
              <a:rPr lang="ru-RU" b="1" dirty="0" smtClean="0">
                <a:latin typeface="Calibri" pitchFamily="34" charset="0"/>
              </a:rPr>
              <a:t>5625</a:t>
            </a:r>
            <a:r>
              <a:rPr lang="ru-RU" sz="4000" b="1" dirty="0" smtClean="0">
                <a:latin typeface="Calibri" pitchFamily="34" charset="0"/>
              </a:rPr>
              <a:t>                √</a:t>
            </a:r>
            <a:r>
              <a:rPr lang="ru-RU" b="1" dirty="0" smtClean="0">
                <a:latin typeface="Calibri" pitchFamily="34" charset="0"/>
              </a:rPr>
              <a:t>2025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  </a:t>
            </a:r>
            <a:r>
              <a:rPr lang="ru-RU" sz="4000" b="1" dirty="0" smtClean="0">
                <a:latin typeface="Calibri" pitchFamily="34" charset="0"/>
              </a:rPr>
              <a:t>√</a:t>
            </a:r>
            <a:r>
              <a:rPr lang="ru-RU" b="1" dirty="0" smtClean="0">
                <a:latin typeface="Calibri" pitchFamily="34" charset="0"/>
              </a:rPr>
              <a:t>7225</a:t>
            </a:r>
            <a:r>
              <a:rPr lang="ru-RU" sz="4000" b="1" dirty="0" smtClean="0">
                <a:latin typeface="Calibri" pitchFamily="34" charset="0"/>
              </a:rPr>
              <a:t>             √</a:t>
            </a:r>
            <a:r>
              <a:rPr lang="ru-RU" b="1" dirty="0" smtClean="0">
                <a:latin typeface="Calibri" pitchFamily="34" charset="0"/>
              </a:rPr>
              <a:t>4225</a:t>
            </a:r>
            <a:r>
              <a:rPr lang="ru-RU" sz="4000" b="1" dirty="0" smtClean="0">
                <a:latin typeface="Calibri" pitchFamily="34" charset="0"/>
              </a:rPr>
              <a:t>                √</a:t>
            </a:r>
            <a:r>
              <a:rPr lang="ru-RU" b="1" dirty="0" smtClean="0">
                <a:latin typeface="Calibri" pitchFamily="34" charset="0"/>
              </a:rPr>
              <a:t>625</a:t>
            </a:r>
            <a:r>
              <a:rPr lang="ru-RU" sz="4000" b="1" dirty="0" smtClean="0">
                <a:latin typeface="Calibri" pitchFamily="34" charset="0"/>
              </a:rPr>
              <a:t>   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47664" y="2204864"/>
            <a:ext cx="72008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979712" y="2132856"/>
            <a:ext cx="648072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75656" y="1772816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83768" y="2564904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91680" y="1844824"/>
            <a:ext cx="0" cy="36004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176" y="1844824"/>
            <a:ext cx="0" cy="36004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020272" y="2492896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724128" y="1772816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12160" y="2204864"/>
            <a:ext cx="72008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187624" y="2204864"/>
            <a:ext cx="288032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652120" y="2204864"/>
            <a:ext cx="288032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516216" y="2132856"/>
            <a:ext cx="648072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516216" y="5301208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63888" y="530120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43608" y="530120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444208" y="458112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63888" y="458112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43608" y="458112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Подведение итогов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2736305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Calibri" pitchFamily="34" charset="0"/>
              </a:rPr>
              <a:t>10 класс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Голубева Юлия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Ерохин Артем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Ткачук Ирина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3"/>
            <a:ext cx="4038600" cy="288032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Calibri" pitchFamily="34" charset="0"/>
              </a:rPr>
              <a:t>12 класс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smtClean="0">
                <a:latin typeface="Calibri" pitchFamily="34" charset="0"/>
              </a:rPr>
              <a:t>Горбатов  Александр</a:t>
            </a:r>
            <a:endParaRPr lang="ru-RU" b="1" dirty="0" smtClean="0"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Попков Сергей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Сорокина Мария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 Чугунова Евгения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4653136"/>
            <a:ext cx="4680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Поздравляем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победителя!</a:t>
            </a:r>
            <a:endParaRPr lang="ru-RU" sz="3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tuzijatek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352839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</a:t>
            </a:r>
            <a:r>
              <a:rPr lang="ru-RU" sz="2400" b="1" dirty="0" smtClean="0"/>
              <a:t>Дежурные звуки</a:t>
            </a:r>
            <a:r>
              <a:rPr lang="ru-RU" sz="2800" b="1" dirty="0" smtClean="0"/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Н-Д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Коре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Коре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ь зуба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Коре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ь слова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Коре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ь расте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ия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Однокоре</a:t>
            </a:r>
            <a:r>
              <a:rPr lang="ru-RU" sz="2400" b="1" dirty="0" smtClean="0">
                <a:solidFill>
                  <a:srgbClr val="FF0000"/>
                </a:solidFill>
              </a:rPr>
              <a:t>нн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ые слова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Ква</a:t>
            </a:r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рат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ый коре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Коре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ь 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ечет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ой степе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из отрицатель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ого числа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З</a:t>
            </a:r>
            <a:r>
              <a:rPr lang="ru-RU" sz="2800" b="1" dirty="0" smtClean="0"/>
              <a:t>н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ак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кор</a:t>
            </a:r>
            <a:r>
              <a:rPr lang="ru-RU" sz="2800" b="1" dirty="0" smtClean="0"/>
              <a:t>н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я -</a:t>
            </a:r>
          </a:p>
          <a:p>
            <a:pPr algn="ctr">
              <a:buNone/>
            </a:pPr>
            <a:r>
              <a:rPr lang="ru-RU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ра</a:t>
            </a:r>
            <a:r>
              <a:rPr lang="ru-RU" b="1" u="sng" dirty="0" smtClean="0"/>
              <a:t>д</a:t>
            </a:r>
            <a:r>
              <a:rPr lang="ru-RU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икал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923928" y="1628800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148064" y="1628800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355976" y="1196752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220072" y="2060848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851920" y="2060848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563888" y="2492896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292080" y="2492896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067944" y="3356992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228184" y="2924944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004048" y="2924944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364088" y="3356992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868144" y="3789040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499992" y="3789040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843808" y="3789040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4067944" y="4221088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588224" y="4221088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004048" y="5733256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355976" y="5229200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843808" y="29969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499992" y="3068960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491880" y="306896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851920" y="306896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724128" y="306896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915816" y="436510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Дуга 50"/>
          <p:cNvSpPr/>
          <p:nvPr/>
        </p:nvSpPr>
        <p:spPr>
          <a:xfrm rot="8708892">
            <a:off x="2633291" y="4211225"/>
            <a:ext cx="792088" cy="554999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148064" y="436510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348880"/>
            <a:ext cx="8136904" cy="186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6600"/>
                </a:solidFill>
              </a:rPr>
              <a:t>Биология</a:t>
            </a:r>
            <a:endParaRPr lang="ru-RU" sz="115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реди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mork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357688"/>
            <a:ext cx="23050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ork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53136"/>
            <a:ext cx="3024336" cy="121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55776" y="2492896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Видоизменения </a:t>
            </a:r>
          </a:p>
          <a:p>
            <a:pPr algn="ctr"/>
            <a:r>
              <a:rPr lang="ru-RU" sz="54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корн</a:t>
            </a:r>
            <a:r>
              <a:rPr lang="ru-RU" sz="48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ей</a:t>
            </a:r>
            <a:endParaRPr lang="ru-RU" sz="4800" b="1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 smtClean="0">
                <a:latin typeface="Calibri" pitchFamily="34" charset="0"/>
              </a:rPr>
              <a:t>Корнеплоды образуются как из главного корня, так и из нижних участков стебля. В этих частях накапливается большой запас органических веществ. Корнеплоды моркови, свёклы, редьки, редиса, репы – важные овощные культуры.</a:t>
            </a:r>
          </a:p>
        </p:txBody>
      </p:sp>
      <p:pic>
        <p:nvPicPr>
          <p:cNvPr id="3" name="Picture 25" descr="морков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600648" cy="2016249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" name="Picture 28" descr="ре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096344" cy="216024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" name="Picture 26" descr="реди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05064"/>
            <a:ext cx="2592288" cy="2376263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" name="Picture 27" descr="редь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89040"/>
            <a:ext cx="2376264" cy="288032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" name="Picture 29" descr="свёк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61048"/>
            <a:ext cx="2232249" cy="259228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33375"/>
            <a:ext cx="8002588" cy="9652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b="1" dirty="0" smtClean="0">
                <a:latin typeface="Calibri" pitchFamily="34" charset="0"/>
              </a:rPr>
              <a:t>     Корневые клубни образуются на боковых и придаточных корнях.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1560" y="1628800"/>
            <a:ext cx="4176464" cy="2663825"/>
            <a:chOff x="121" y="890"/>
            <a:chExt cx="3211" cy="2532"/>
          </a:xfrm>
        </p:grpSpPr>
        <p:pic>
          <p:nvPicPr>
            <p:cNvPr id="4" name="Picture 11" descr="клубни георгин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" y="890"/>
              <a:ext cx="3211" cy="25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250" name="Text Box 12"/>
            <p:cNvSpPr txBox="1">
              <a:spLocks noChangeArrowheads="1"/>
            </p:cNvSpPr>
            <p:nvPr/>
          </p:nvSpPr>
          <p:spPr bwMode="auto">
            <a:xfrm>
              <a:off x="377" y="2863"/>
              <a:ext cx="1349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solidFill>
                    <a:srgbClr val="FFFF00"/>
                  </a:solidFill>
                  <a:latin typeface="Calibri" pitchFamily="34" charset="0"/>
                </a:rPr>
                <a:t>Георгина</a:t>
              </a:r>
            </a:p>
          </p:txBody>
        </p:sp>
      </p:grpSp>
      <p:pic>
        <p:nvPicPr>
          <p:cNvPr id="8206" name="Picture 14" descr="картоф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5004048" y="4293096"/>
            <a:ext cx="1583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Картофель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Корни – прищепки</a:t>
            </a:r>
            <a:endParaRPr lang="ru-RU" sz="2400" b="1" dirty="0"/>
          </a:p>
        </p:txBody>
      </p:sp>
      <p:pic>
        <p:nvPicPr>
          <p:cNvPr id="4" name="Picture 11" descr="плющ на здании"/>
          <p:cNvPicPr>
            <a:picLocks noChangeAspect="1" noChangeArrowheads="1"/>
          </p:cNvPicPr>
          <p:nvPr/>
        </p:nvPicPr>
        <p:blipFill>
          <a:blip r:embed="rId2" cstate="print"/>
          <a:srcRect r="15625" b="18643"/>
          <a:stretch>
            <a:fillRect/>
          </a:stretch>
        </p:blipFill>
        <p:spPr bwMode="auto">
          <a:xfrm>
            <a:off x="467544" y="836712"/>
            <a:ext cx="3384375" cy="273630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10" descr="воздуш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843337" cy="216058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52120" y="260648"/>
            <a:ext cx="2638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Воздушные корни</a:t>
            </a:r>
            <a:endParaRPr lang="ru-RU" sz="2400" dirty="0"/>
          </a:p>
        </p:txBody>
      </p:sp>
      <p:pic>
        <p:nvPicPr>
          <p:cNvPr id="8" name="Picture 18" descr="баньян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21088"/>
            <a:ext cx="2736305" cy="223266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24128" y="35730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Опорные корни</a:t>
            </a:r>
            <a:endParaRPr lang="ru-RU" sz="2400" dirty="0"/>
          </a:p>
        </p:txBody>
      </p:sp>
      <p:pic>
        <p:nvPicPr>
          <p:cNvPr id="11" name="Picture 4" descr="Ходульные корни"/>
          <p:cNvPicPr>
            <a:picLocks noChangeAspect="1" noChangeArrowheads="1"/>
          </p:cNvPicPr>
          <p:nvPr/>
        </p:nvPicPr>
        <p:blipFill>
          <a:blip r:embed="rId5" cstate="print"/>
          <a:srcRect t="11765"/>
          <a:stretch>
            <a:fillRect/>
          </a:stretch>
        </p:blipFill>
        <p:spPr>
          <a:xfrm>
            <a:off x="539552" y="4365104"/>
            <a:ext cx="3672408" cy="21602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43608" y="3789040"/>
            <a:ext cx="25598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Ходульные корни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душит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952328" cy="432048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2808312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Корни - душители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5" descr="Дыхательные корни №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3816424" cy="25202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24128" y="188640"/>
            <a:ext cx="230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Корни - бороды</a:t>
            </a:r>
            <a:endParaRPr lang="ru-RU" sz="2400" dirty="0"/>
          </a:p>
        </p:txBody>
      </p:sp>
      <p:pic>
        <p:nvPicPr>
          <p:cNvPr id="8" name="Picture 8" descr="Мангры во время прилива"/>
          <p:cNvPicPr>
            <a:picLocks noChangeAspect="1" noChangeArrowheads="1"/>
          </p:cNvPicPr>
          <p:nvPr/>
        </p:nvPicPr>
        <p:blipFill>
          <a:blip r:embed="rId4" cstate="print"/>
          <a:srcRect b="15385"/>
          <a:stretch>
            <a:fillRect/>
          </a:stretch>
        </p:blipFill>
        <p:spPr>
          <a:xfrm>
            <a:off x="4788024" y="4005064"/>
            <a:ext cx="3744416" cy="23762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427984" y="3573016"/>
            <a:ext cx="4355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Дыхательные корни – мангры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321E00"/>
      </a:dk1>
      <a:lt1>
        <a:srgbClr val="A9DB66"/>
      </a:lt1>
      <a:dk2>
        <a:srgbClr val="A9DB66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575</Words>
  <Application>Microsoft Office PowerPoint</Application>
  <PresentationFormat>Экран (4:3)</PresentationFormat>
  <Paragraphs>153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Все о корнях</vt:lpstr>
      <vt:lpstr>Значения слова корень</vt:lpstr>
      <vt:lpstr> Дежурные звуки  Н-Д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Как надо понимать выражения?</vt:lpstr>
      <vt:lpstr>Пустить корни</vt:lpstr>
      <vt:lpstr>Обрадовался,  рады,  безрадостный,    радуга,  порадовать,   радио,   радость.</vt:lpstr>
      <vt:lpstr>Подберите однокоренные слова к слову</vt:lpstr>
      <vt:lpstr>Слайд 17</vt:lpstr>
      <vt:lpstr>Слайд 18</vt:lpstr>
      <vt:lpstr>Прочитайте выражения:</vt:lpstr>
      <vt:lpstr>Радикалу  около 400 лет</vt:lpstr>
      <vt:lpstr>Слово  радикал  происходит от латинского  radix - корень</vt:lpstr>
      <vt:lpstr>Слайд 22</vt:lpstr>
      <vt:lpstr>Какие выражения не имеют  смысла?</vt:lpstr>
      <vt:lpstr>Извлечение квадратного корня  из  чисел, оканчивающихся на 25</vt:lpstr>
      <vt:lpstr>Подведение итогов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125</cp:revision>
  <dcterms:created xsi:type="dcterms:W3CDTF">2014-03-30T08:55:09Z</dcterms:created>
  <dcterms:modified xsi:type="dcterms:W3CDTF">2016-04-10T14:27:52Z</dcterms:modified>
</cp:coreProperties>
</file>