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3" r:id="rId3"/>
    <p:sldId id="309" r:id="rId4"/>
    <p:sldId id="308" r:id="rId5"/>
    <p:sldId id="333" r:id="rId6"/>
    <p:sldId id="304" r:id="rId7"/>
    <p:sldId id="332" r:id="rId8"/>
    <p:sldId id="297" r:id="rId9"/>
    <p:sldId id="315" r:id="rId10"/>
    <p:sldId id="320" r:id="rId11"/>
    <p:sldId id="301" r:id="rId12"/>
    <p:sldId id="299" r:id="rId13"/>
    <p:sldId id="349" r:id="rId14"/>
    <p:sldId id="277" r:id="rId15"/>
    <p:sldId id="350" r:id="rId16"/>
    <p:sldId id="319" r:id="rId17"/>
    <p:sldId id="327" r:id="rId18"/>
    <p:sldId id="351" r:id="rId19"/>
    <p:sldId id="345" r:id="rId20"/>
    <p:sldId id="330" r:id="rId21"/>
    <p:sldId id="346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FF"/>
    <a:srgbClr val="800080"/>
    <a:srgbClr val="99CC00"/>
    <a:srgbClr val="3366FF"/>
    <a:srgbClr val="000000"/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10" autoAdjust="0"/>
    <p:restoredTop sz="93859" autoAdjust="0"/>
  </p:normalViewPr>
  <p:slideViewPr>
    <p:cSldViewPr>
      <p:cViewPr varScale="1">
        <p:scale>
          <a:sx n="36" d="100"/>
          <a:sy n="36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/>
            </a:lvl1pPr>
          </a:lstStyle>
          <a:p>
            <a:pPr>
              <a:defRPr/>
            </a:pPr>
            <a:fld id="{AC9F5E06-E79C-460F-A183-E75D7CD4EADA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/>
            </a:lvl1pPr>
          </a:lstStyle>
          <a:p>
            <a:pPr>
              <a:defRPr/>
            </a:pPr>
            <a:fld id="{E77D1E63-82ED-4EA8-8A31-067B9ABE7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B1A7CE14-6D13-4F3C-9827-3D836C8E61F3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606F2230-1BAE-487E-9F89-50E291A9E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D3EC6B-6E22-4D13-9388-020EA34E977E}" type="datetime1">
              <a:rPr lang="ru-RU" smtClean="0"/>
              <a:pPr/>
              <a:t>21.10.2012</a:t>
            </a:fld>
            <a:endParaRPr lang="ru-RU" smtClean="0"/>
          </a:p>
        </p:txBody>
      </p:sp>
      <p:sp>
        <p:nvSpPr>
          <p:cNvPr id="2560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5606" name="Номер слайда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44A93-732E-4865-9061-F0F2E1E11D0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5758-811B-41FF-ABAF-DDC230FEE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63E1-3B53-4E4F-A152-28C83F57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4CA9-5FD6-4AD1-8239-B8E287C05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5E1C-FDCE-462D-92F6-A5315F123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2522-3244-484B-BBD4-F0A6846FA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BDCC-4A59-4782-B16D-C422F5E96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7AAC1-5B34-4219-AA97-A6E2A341E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98C6F-7CC1-4542-B358-D156F9A94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C85B-A1ED-4BC8-A65D-85DABBA6D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19C2E-D3D6-4490-B0A0-F0BC0837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A6FB-0B58-4E16-B0C9-831E5CB4A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8345-7485-416A-966D-C37805CE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6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7E35A64-7ECE-40C2-B423-268801F62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hyperlink" Target="http://bychok.fish-book.ru/img/250px-Bichok-kruglyak.JPG" TargetMode="External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179388" y="0"/>
            <a:ext cx="9144000" cy="6858000"/>
            <a:chOff x="113" y="164"/>
            <a:chExt cx="4762" cy="3765"/>
          </a:xfrm>
        </p:grpSpPr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113" y="164"/>
              <a:ext cx="4762" cy="3765"/>
            </a:xfrm>
            <a:prstGeom prst="roundRect">
              <a:avLst>
                <a:gd name="adj" fmla="val 1681"/>
              </a:avLst>
            </a:prstGeom>
            <a:gradFill rotWithShape="1">
              <a:gsLst>
                <a:gs pos="0">
                  <a:srgbClr val="00CC66">
                    <a:alpha val="60999"/>
                  </a:srgbClr>
                </a:gs>
                <a:gs pos="100000">
                  <a:srgbClr val="33993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007A3D"/>
              </a:prstShdw>
            </a:effectLst>
          </p:spPr>
          <p:txBody>
            <a:bodyPr wrap="none" anchor="ctr"/>
            <a:lstStyle/>
            <a:p>
              <a:pPr algn="l"/>
              <a:endParaRPr lang="ru-RU" sz="1700" b="0"/>
            </a:p>
          </p:txBody>
        </p:sp>
        <p:sp useBgFill="1"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158" y="210"/>
              <a:ext cx="4666" cy="3668"/>
            </a:xfrm>
            <a:prstGeom prst="roundRect">
              <a:avLst>
                <a:gd name="adj" fmla="val 1454"/>
              </a:avLst>
            </a:prstGeom>
            <a:ln w="9525">
              <a:noFill/>
              <a:round/>
              <a:headEnd/>
              <a:tailEnd/>
            </a:ln>
            <a:effectLst>
              <a:prstShdw prst="shdw17" dist="17961" dir="13500000">
                <a:srgbClr val="007A3D"/>
              </a:prstShdw>
            </a:effectLst>
          </p:spPr>
          <p:txBody>
            <a:bodyPr wrap="none" anchor="ctr"/>
            <a:lstStyle/>
            <a:p>
              <a:endParaRPr lang="ru-RU" sz="3600">
                <a:solidFill>
                  <a:srgbClr val="FF33BB"/>
                </a:solidFill>
              </a:endParaRPr>
            </a:p>
          </p:txBody>
        </p:sp>
      </p:grpSp>
      <p:sp>
        <p:nvSpPr>
          <p:cNvPr id="2054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3D8E48-F72A-4FFB-AD38-B2DC8B80299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5" name="WordArt 14"/>
          <p:cNvSpPr>
            <a:spLocks noChangeArrowheads="1" noChangeShapeType="1" noTextEdit="1"/>
          </p:cNvSpPr>
          <p:nvPr/>
        </p:nvSpPr>
        <p:spPr bwMode="auto">
          <a:xfrm>
            <a:off x="2987675" y="1844675"/>
            <a:ext cx="505936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Все кубанские ремёсла -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Это наших дедов голос.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народным мастерам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Низко кланяемся в пояс!</a:t>
            </a:r>
          </a:p>
        </p:txBody>
      </p:sp>
      <p:pic>
        <p:nvPicPr>
          <p:cNvPr id="2056" name="Picture 12" descr="C:\Users\USER\Pictures\у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21145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C:\Users\USER\Pictures\у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857625"/>
            <a:ext cx="220821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83400" y="6613525"/>
            <a:ext cx="226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000" b="0"/>
              <a:t>Ломскова Людмила Владимировна</a:t>
            </a:r>
          </a:p>
        </p:txBody>
      </p:sp>
      <p:sp>
        <p:nvSpPr>
          <p:cNvPr id="12291" name="AutoShape 10"/>
          <p:cNvSpPr>
            <a:spLocks noChangeArrowheads="1"/>
          </p:cNvSpPr>
          <p:nvPr/>
        </p:nvSpPr>
        <p:spPr bwMode="auto">
          <a:xfrm>
            <a:off x="323850" y="188913"/>
            <a:ext cx="8424863" cy="792162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1F7A1F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>
        <p:nvSpPr>
          <p:cNvPr id="12292" name="AutoShape 11"/>
          <p:cNvSpPr>
            <a:spLocks noChangeArrowheads="1"/>
          </p:cNvSpPr>
          <p:nvPr/>
        </p:nvSpPr>
        <p:spPr bwMode="auto">
          <a:xfrm>
            <a:off x="900113" y="4076700"/>
            <a:ext cx="2735262" cy="79216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>
        <p:nvSpPr>
          <p:cNvPr id="12293" name="AutoShape 12"/>
          <p:cNvSpPr>
            <a:spLocks noChangeArrowheads="1"/>
          </p:cNvSpPr>
          <p:nvPr/>
        </p:nvSpPr>
        <p:spPr bwMode="auto">
          <a:xfrm>
            <a:off x="250825" y="1268413"/>
            <a:ext cx="2592388" cy="7207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>
        <p:nvSpPr>
          <p:cNvPr id="12294" name="AutoShape 13"/>
          <p:cNvSpPr>
            <a:spLocks noChangeArrowheads="1"/>
          </p:cNvSpPr>
          <p:nvPr/>
        </p:nvSpPr>
        <p:spPr bwMode="auto">
          <a:xfrm>
            <a:off x="3132138" y="1268413"/>
            <a:ext cx="2663825" cy="7207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>
        <p:nvSpPr>
          <p:cNvPr id="12295" name="AutoShape 14"/>
          <p:cNvSpPr>
            <a:spLocks noChangeArrowheads="1"/>
          </p:cNvSpPr>
          <p:nvPr/>
        </p:nvSpPr>
        <p:spPr bwMode="auto">
          <a:xfrm>
            <a:off x="5940425" y="1196975"/>
            <a:ext cx="2808288" cy="79216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>
        <p:nvSpPr>
          <p:cNvPr id="13321" name="WordArt 1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В мастерской у древоделов</a:t>
            </a:r>
          </a:p>
        </p:txBody>
      </p:sp>
      <p:sp>
        <p:nvSpPr>
          <p:cNvPr id="14346" name="WordArt 17"/>
          <p:cNvSpPr>
            <a:spLocks noChangeArrowheads="1" noChangeShapeType="1" noTextEdit="1"/>
          </p:cNvSpPr>
          <p:nvPr/>
        </p:nvSpPr>
        <p:spPr bwMode="auto">
          <a:xfrm>
            <a:off x="3492500" y="1412875"/>
            <a:ext cx="2025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Столяр</a:t>
            </a:r>
          </a:p>
        </p:txBody>
      </p:sp>
      <p:sp>
        <p:nvSpPr>
          <p:cNvPr id="14347" name="WordArt 18"/>
          <p:cNvSpPr>
            <a:spLocks noChangeArrowheads="1" noChangeShapeType="1" noTextEdit="1"/>
          </p:cNvSpPr>
          <p:nvPr/>
        </p:nvSpPr>
        <p:spPr bwMode="auto">
          <a:xfrm>
            <a:off x="6156325" y="1412875"/>
            <a:ext cx="23129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Бондарь</a:t>
            </a:r>
          </a:p>
        </p:txBody>
      </p:sp>
      <p:sp>
        <p:nvSpPr>
          <p:cNvPr id="14348" name="WordArt 19"/>
          <p:cNvSpPr>
            <a:spLocks noChangeArrowheads="1" noChangeShapeType="1" noTextEdit="1"/>
          </p:cNvSpPr>
          <p:nvPr/>
        </p:nvSpPr>
        <p:spPr bwMode="auto">
          <a:xfrm>
            <a:off x="539750" y="1412875"/>
            <a:ext cx="21701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Плотник</a:t>
            </a:r>
          </a:p>
        </p:txBody>
      </p:sp>
      <p:sp>
        <p:nvSpPr>
          <p:cNvPr id="14349" name="WordArt 20"/>
          <p:cNvSpPr>
            <a:spLocks noChangeArrowheads="1" noChangeShapeType="1" noTextEdit="1"/>
          </p:cNvSpPr>
          <p:nvPr/>
        </p:nvSpPr>
        <p:spPr bwMode="auto">
          <a:xfrm>
            <a:off x="1331913" y="4292600"/>
            <a:ext cx="2025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Бочар</a:t>
            </a:r>
          </a:p>
        </p:txBody>
      </p:sp>
      <p:sp>
        <p:nvSpPr>
          <p:cNvPr id="12301" name="AutoShape 23"/>
          <p:cNvSpPr>
            <a:spLocks noChangeArrowheads="1"/>
          </p:cNvSpPr>
          <p:nvPr/>
        </p:nvSpPr>
        <p:spPr bwMode="auto">
          <a:xfrm>
            <a:off x="5076825" y="4076700"/>
            <a:ext cx="2735263" cy="79216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>
        <p:nvSpPr>
          <p:cNvPr id="14351" name="WordArt 24"/>
          <p:cNvSpPr>
            <a:spLocks noChangeArrowheads="1" noChangeShapeType="1" noTextEdit="1"/>
          </p:cNvSpPr>
          <p:nvPr/>
        </p:nvSpPr>
        <p:spPr bwMode="auto">
          <a:xfrm>
            <a:off x="5364163" y="4292600"/>
            <a:ext cx="21605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Ладейщик</a:t>
            </a:r>
          </a:p>
        </p:txBody>
      </p:sp>
      <p:sp>
        <p:nvSpPr>
          <p:cNvPr id="70689" name="Text Box 33"/>
          <p:cNvSpPr txBox="1">
            <a:spLocks noChangeArrowheads="1"/>
          </p:cNvSpPr>
          <p:nvPr/>
        </p:nvSpPr>
        <p:spPr bwMode="auto">
          <a:xfrm>
            <a:off x="3184525" y="3749675"/>
            <a:ext cx="29003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1700"/>
          </a:p>
        </p:txBody>
      </p:sp>
      <p:sp>
        <p:nvSpPr>
          <p:cNvPr id="12304" name="Номер слайда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69D498-AA67-4216-92BD-5B3C0B589F32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2305" name="Picture 22" descr="C:\Users\USER\Pictures\ю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2193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3" descr="C:\Users\USER\Pictures\ю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071688"/>
            <a:ext cx="23415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Users\USER\Pictures\ю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143125"/>
            <a:ext cx="2527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5" descr="C:\Users\USER\Pictures\ю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929188"/>
            <a:ext cx="21748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6" descr="C:\Users\USER\Pictures\ю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4929188"/>
            <a:ext cx="27305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4346" grpId="0" animBg="1"/>
      <p:bldP spid="14347" grpId="0" animBg="1"/>
      <p:bldP spid="14348" grpId="0" animBg="1"/>
      <p:bldP spid="14349" grpId="0" animBg="1"/>
      <p:bldP spid="143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96100" y="6613525"/>
            <a:ext cx="224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b="0" i="1"/>
              <a:t>Ломскова Людмила Владимировна</a:t>
            </a:r>
          </a:p>
        </p:txBody>
      </p:sp>
      <p:sp>
        <p:nvSpPr>
          <p:cNvPr id="13315" name="AutoShape 6"/>
          <p:cNvSpPr>
            <a:spLocks noChangeArrowheads="1"/>
          </p:cNvSpPr>
          <p:nvPr/>
        </p:nvSpPr>
        <p:spPr bwMode="auto">
          <a:xfrm>
            <a:off x="5219700" y="5084763"/>
            <a:ext cx="2592388" cy="503237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5292725" y="5157788"/>
            <a:ext cx="2305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Пословица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0" y="-20638"/>
            <a:ext cx="91979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800080"/>
                </a:solidFill>
              </a:rPr>
              <a:t> Бондари –</a:t>
            </a:r>
            <a:r>
              <a:rPr lang="ru-RU" sz="1700"/>
              <a:t> </a:t>
            </a:r>
          </a:p>
          <a:p>
            <a:pPr>
              <a:defRPr/>
            </a:pPr>
            <a:r>
              <a:rPr lang="ru-RU" i="1"/>
              <a:t>мастера, которые изготавливали бочки, кадки, ведра, лохани.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427538" y="5805488"/>
            <a:ext cx="4392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1"/>
              <a:t>Все бондари, да немногих благодарят.</a:t>
            </a:r>
          </a:p>
        </p:txBody>
      </p:sp>
      <p:sp>
        <p:nvSpPr>
          <p:cNvPr id="1331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EDFD9E-EFBC-4B53-AACC-66C263F86612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13320" name="Picture 11" descr="C:\Users\USER\Pictures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33845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USER\Pictures\Рисунок5.jpg"/>
          <p:cNvPicPr>
            <a:picLocks noChangeAspect="1" noChangeArrowheads="1"/>
          </p:cNvPicPr>
          <p:nvPr/>
        </p:nvPicPr>
        <p:blipFill>
          <a:blip r:embed="rId3" cstate="print"/>
          <a:srcRect l="1381" t="3623" r="3314" b="2173"/>
          <a:stretch>
            <a:fillRect/>
          </a:stretch>
        </p:blipFill>
        <p:spPr bwMode="auto">
          <a:xfrm>
            <a:off x="3857620" y="1071546"/>
            <a:ext cx="492922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5" name="Picture 13" descr="C:\Users\USER\Pictures\Рисунок6ю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065587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896100" y="6613525"/>
            <a:ext cx="224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b="0" i="1"/>
              <a:t>Ломскова Людмила Владимировна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987675" y="4724400"/>
            <a:ext cx="3024188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1800" b="0"/>
              <a:t>И без нее в доме </a:t>
            </a:r>
          </a:p>
          <a:p>
            <a:pPr algn="r">
              <a:defRPr/>
            </a:pPr>
            <a:r>
              <a:rPr lang="ru-RU" sz="1800" b="0"/>
              <a:t>пусто и скучно.</a:t>
            </a:r>
          </a:p>
          <a:p>
            <a:pPr algn="l">
              <a:defRPr/>
            </a:pPr>
            <a:r>
              <a:rPr lang="ru-RU" sz="1800" b="0"/>
              <a:t>Для дома! Для каждого!</a:t>
            </a:r>
          </a:p>
          <a:p>
            <a:pPr algn="r">
              <a:defRPr/>
            </a:pPr>
            <a:r>
              <a:rPr lang="ru-RU" sz="1800" b="0"/>
              <a:t>Ну-ка взгляни!</a:t>
            </a:r>
          </a:p>
          <a:p>
            <a:pPr algn="l">
              <a:defRPr/>
            </a:pPr>
            <a:r>
              <a:rPr lang="ru-RU" sz="1800" b="0"/>
              <a:t>Узор от природы</a:t>
            </a:r>
          </a:p>
          <a:p>
            <a:pPr algn="r">
              <a:defRPr/>
            </a:pPr>
            <a:r>
              <a:rPr lang="ru-RU" sz="1800" b="0"/>
              <a:t>С собою возьми!</a:t>
            </a:r>
            <a:r>
              <a:rPr lang="ru-RU"/>
              <a:t> </a:t>
            </a:r>
          </a:p>
        </p:txBody>
      </p:sp>
      <p:sp>
        <p:nvSpPr>
          <p:cNvPr id="1434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84898-7D7A-4019-9616-FDCA506FEAF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800080"/>
                </a:solidFill>
              </a:rPr>
              <a:t> </a:t>
            </a:r>
            <a:endParaRPr lang="ru-RU" sz="2400">
              <a:solidFill>
                <a:srgbClr val="800080"/>
              </a:solidFill>
            </a:endParaRP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179388" y="188913"/>
            <a:ext cx="8785225" cy="86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800">
                <a:solidFill>
                  <a:srgbClr val="800080"/>
                </a:solidFill>
              </a:rPr>
              <a:t>Искусство художественной обработки дерева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79388" y="4581525"/>
            <a:ext cx="30257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/>
              <a:t>Возникла эта резьба                 не случайно,</a:t>
            </a:r>
          </a:p>
          <a:p>
            <a:pPr>
              <a:defRPr/>
            </a:pPr>
            <a:r>
              <a:rPr lang="ru-RU" sz="1800" b="0"/>
              <a:t>В ней скрыта лесов              и полей  наших тайна,</a:t>
            </a:r>
          </a:p>
          <a:p>
            <a:pPr>
              <a:defRPr/>
            </a:pPr>
            <a:r>
              <a:rPr lang="ru-RU" sz="1800" b="0"/>
              <a:t>В ней каждый изгиб -воплощение вкуса.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0825" y="4437063"/>
            <a:ext cx="5399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Без клина и плахи не расколешь. </a:t>
            </a:r>
          </a:p>
          <a:p>
            <a:pPr>
              <a:defRPr/>
            </a:pPr>
            <a:r>
              <a:rPr lang="ru-RU" dirty="0"/>
              <a:t>Клин плотнику товарищ.</a:t>
            </a:r>
          </a:p>
          <a:p>
            <a:pPr>
              <a:defRPr/>
            </a:pPr>
            <a:r>
              <a:rPr lang="ru-RU" dirty="0"/>
              <a:t>Без топора не плотник, без иглы не портной.</a:t>
            </a:r>
          </a:p>
          <a:p>
            <a:pPr>
              <a:defRPr/>
            </a:pPr>
            <a:r>
              <a:rPr lang="ru-RU" dirty="0"/>
              <a:t>Не топор тешет, а плотник.</a:t>
            </a:r>
          </a:p>
          <a:p>
            <a:pPr>
              <a:defRPr/>
            </a:pPr>
            <a:r>
              <a:rPr lang="ru-RU" dirty="0"/>
              <a:t>Плотник без топора, что изба без угла.</a:t>
            </a:r>
          </a:p>
          <a:p>
            <a:pPr>
              <a:defRPr/>
            </a:pPr>
            <a:r>
              <a:rPr lang="ru-RU" dirty="0"/>
              <a:t>С топором весь свет пройдешь.</a:t>
            </a:r>
          </a:p>
        </p:txBody>
      </p:sp>
      <p:pic>
        <p:nvPicPr>
          <p:cNvPr id="14345" name="Picture 13" descr="C:\Users\USER\Pictures\ю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1956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C:\Users\USER\Pictures\ю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264001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5" descr="C:\Users\USER\Pictures\ю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214438"/>
            <a:ext cx="28098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6" descr="C:\Users\USER\Pictures\ю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214813"/>
            <a:ext cx="2835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0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D0C4B-4222-4E73-A75A-1FF62C1516A4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15363" name="Picture 2" descr="C:\Users\USER\Pictures\ю7.jpg"/>
          <p:cNvPicPr>
            <a:picLocks noChangeAspect="1" noChangeArrowheads="1"/>
          </p:cNvPicPr>
          <p:nvPr/>
        </p:nvPicPr>
        <p:blipFill>
          <a:blip r:embed="rId2"/>
          <a:srcRect l="4485" t="4823" r="4707" b="4742"/>
          <a:stretch>
            <a:fillRect/>
          </a:stretch>
        </p:blipFill>
        <p:spPr bwMode="auto">
          <a:xfrm>
            <a:off x="1736725" y="0"/>
            <a:ext cx="7407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79388" y="549275"/>
            <a:ext cx="2089150" cy="367188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endParaRPr lang="ru-RU" sz="1800" u="sng">
              <a:solidFill>
                <a:srgbClr val="800080"/>
              </a:solidFill>
            </a:endParaRPr>
          </a:p>
          <a:p>
            <a:r>
              <a:rPr lang="ru-RU" sz="1800" u="sng">
                <a:solidFill>
                  <a:srgbClr val="800080"/>
                </a:solidFill>
              </a:rPr>
              <a:t>ДОМАШНЯЯ </a:t>
            </a:r>
          </a:p>
          <a:p>
            <a:r>
              <a:rPr lang="ru-RU" sz="1800" u="sng">
                <a:solidFill>
                  <a:srgbClr val="800080"/>
                </a:solidFill>
              </a:rPr>
              <a:t>УТВАРЬ:</a:t>
            </a:r>
          </a:p>
          <a:p>
            <a:r>
              <a:rPr lang="ru-RU" sz="1800">
                <a:solidFill>
                  <a:srgbClr val="800080"/>
                </a:solidFill>
              </a:rPr>
              <a:t>Баговская,</a:t>
            </a:r>
          </a:p>
          <a:p>
            <a:r>
              <a:rPr lang="ru-RU" sz="1800">
                <a:solidFill>
                  <a:srgbClr val="800080"/>
                </a:solidFill>
              </a:rPr>
              <a:t>Абхазская,</a:t>
            </a:r>
          </a:p>
          <a:p>
            <a:r>
              <a:rPr lang="ru-RU" sz="1800">
                <a:solidFill>
                  <a:srgbClr val="800080"/>
                </a:solidFill>
              </a:rPr>
              <a:t>Самурская</a:t>
            </a:r>
          </a:p>
          <a:p>
            <a:r>
              <a:rPr lang="ru-RU" sz="1800" u="sng">
                <a:solidFill>
                  <a:srgbClr val="800080"/>
                </a:solidFill>
              </a:rPr>
              <a:t>ОРУДИЯ </a:t>
            </a:r>
          </a:p>
          <a:p>
            <a:r>
              <a:rPr lang="ru-RU" sz="1800" u="sng">
                <a:solidFill>
                  <a:srgbClr val="800080"/>
                </a:solidFill>
              </a:rPr>
              <a:t>ЗЕМЛЕДЕЛИЯ:</a:t>
            </a:r>
          </a:p>
          <a:p>
            <a:r>
              <a:rPr lang="ru-RU" sz="1800">
                <a:solidFill>
                  <a:srgbClr val="800080"/>
                </a:solidFill>
              </a:rPr>
              <a:t>Ширванская, </a:t>
            </a:r>
          </a:p>
          <a:p>
            <a:r>
              <a:rPr lang="ru-RU" sz="1800">
                <a:solidFill>
                  <a:srgbClr val="800080"/>
                </a:solidFill>
              </a:rPr>
              <a:t>Рязанская,</a:t>
            </a:r>
          </a:p>
          <a:p>
            <a:r>
              <a:rPr lang="ru-RU" sz="1800" u="sng">
                <a:solidFill>
                  <a:srgbClr val="800080"/>
                </a:solidFill>
              </a:rPr>
              <a:t>МЕБЕЛЬ:</a:t>
            </a:r>
          </a:p>
          <a:p>
            <a:r>
              <a:rPr lang="ru-RU" sz="1800">
                <a:solidFill>
                  <a:srgbClr val="800080"/>
                </a:solidFill>
              </a:rPr>
              <a:t>Белореченская,</a:t>
            </a:r>
          </a:p>
          <a:p>
            <a:r>
              <a:rPr lang="ru-RU" sz="1800">
                <a:solidFill>
                  <a:srgbClr val="800080"/>
                </a:solidFill>
              </a:rPr>
              <a:t>Тульская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80"/>
                </a:solidFill>
              </a:rPr>
              <a:t>Где располагались промыслы по переработке дерева?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>
            <a:off x="179388" y="4365625"/>
            <a:ext cx="1800225" cy="23764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pic>
        <p:nvPicPr>
          <p:cNvPr id="40963" name="Picture 3" descr="C:\Users\USER\Pictures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857760"/>
            <a:ext cx="792163" cy="94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C:\Users\USER\Pictures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857892"/>
            <a:ext cx="742950" cy="66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 descr="C:\Users\USER\Pictures\Рисунок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742950" cy="78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70" name="Прямоугольник 10"/>
          <p:cNvSpPr>
            <a:spLocks noChangeArrowheads="1"/>
          </p:cNvSpPr>
          <p:nvPr/>
        </p:nvSpPr>
        <p:spPr bwMode="auto">
          <a:xfrm>
            <a:off x="6143625" y="3571875"/>
            <a:ext cx="1225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Рязанская</a:t>
            </a:r>
          </a:p>
        </p:txBody>
      </p:sp>
      <p:sp>
        <p:nvSpPr>
          <p:cNvPr id="15371" name="Прямоугольник 11"/>
          <p:cNvSpPr>
            <a:spLocks noChangeArrowheads="1"/>
          </p:cNvSpPr>
          <p:nvPr/>
        </p:nvSpPr>
        <p:spPr bwMode="auto">
          <a:xfrm>
            <a:off x="5268913" y="3929063"/>
            <a:ext cx="1738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Белореченская</a:t>
            </a:r>
          </a:p>
        </p:txBody>
      </p:sp>
      <p:sp>
        <p:nvSpPr>
          <p:cNvPr id="15372" name="Прямоугольник 12"/>
          <p:cNvSpPr>
            <a:spLocks noChangeArrowheads="1"/>
          </p:cNvSpPr>
          <p:nvPr/>
        </p:nvSpPr>
        <p:spPr bwMode="auto">
          <a:xfrm>
            <a:off x="6572250" y="4143375"/>
            <a:ext cx="145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Ширванская</a:t>
            </a:r>
          </a:p>
        </p:txBody>
      </p:sp>
      <p:sp>
        <p:nvSpPr>
          <p:cNvPr id="15373" name="Прямоугольник 13"/>
          <p:cNvSpPr>
            <a:spLocks noChangeArrowheads="1"/>
          </p:cNvSpPr>
          <p:nvPr/>
        </p:nvSpPr>
        <p:spPr bwMode="auto">
          <a:xfrm>
            <a:off x="6215063" y="4429125"/>
            <a:ext cx="11191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Тульская</a:t>
            </a:r>
          </a:p>
        </p:txBody>
      </p:sp>
      <p:sp>
        <p:nvSpPr>
          <p:cNvPr id="15374" name="Прямоугольник 14"/>
          <p:cNvSpPr>
            <a:spLocks noChangeArrowheads="1"/>
          </p:cNvSpPr>
          <p:nvPr/>
        </p:nvSpPr>
        <p:spPr bwMode="auto">
          <a:xfrm>
            <a:off x="4714875" y="4643438"/>
            <a:ext cx="1284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Самурская</a:t>
            </a:r>
          </a:p>
        </p:txBody>
      </p:sp>
      <p:sp>
        <p:nvSpPr>
          <p:cNvPr id="15375" name="Прямоугольник 15"/>
          <p:cNvSpPr>
            <a:spLocks noChangeArrowheads="1"/>
          </p:cNvSpPr>
          <p:nvPr/>
        </p:nvSpPr>
        <p:spPr bwMode="auto">
          <a:xfrm>
            <a:off x="6929438" y="4714875"/>
            <a:ext cx="1228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Абхазская</a:t>
            </a:r>
          </a:p>
        </p:txBody>
      </p:sp>
      <p:sp>
        <p:nvSpPr>
          <p:cNvPr id="15376" name="Прямоугольник 16"/>
          <p:cNvSpPr>
            <a:spLocks noChangeArrowheads="1"/>
          </p:cNvSpPr>
          <p:nvPr/>
        </p:nvSpPr>
        <p:spPr bwMode="auto">
          <a:xfrm>
            <a:off x="6929438" y="5000625"/>
            <a:ext cx="1225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Баговская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AutoShape 16"/>
          <p:cNvSpPr>
            <a:spLocks noChangeArrowheads="1"/>
          </p:cNvSpPr>
          <p:nvPr/>
        </p:nvSpPr>
        <p:spPr bwMode="auto">
          <a:xfrm>
            <a:off x="250825" y="188913"/>
            <a:ext cx="8785225" cy="433387"/>
          </a:xfrm>
          <a:prstGeom prst="roundRect">
            <a:avLst>
              <a:gd name="adj" fmla="val 18500"/>
            </a:avLst>
          </a:prstGeom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3600">
              <a:solidFill>
                <a:srgbClr val="FF33BB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0825" y="0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i="1">
                <a:solidFill>
                  <a:srgbClr val="996633"/>
                </a:solidFill>
              </a:rPr>
              <a:t>Лозоплетение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896100" y="6613525"/>
            <a:ext cx="224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b="0" i="1"/>
              <a:t>Ломскова Людмила Владимировна</a:t>
            </a:r>
          </a:p>
        </p:txBody>
      </p:sp>
      <p:sp>
        <p:nvSpPr>
          <p:cNvPr id="1638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37449-188F-4625-862D-7A7EA677991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19700" y="549275"/>
            <a:ext cx="34559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0"/>
              <a:t> Значительную часть домашней утвари – от овощных корзин до плетней и хозяйственных построек делали из лозы. Всевозможные верши, корзины, разнообразные плетни, кошели (емкости для хранения зерна), овчарни плелись из гибкой, золотистой ивовой лозы. Даже первые кордонные постройки изготавливали казаки из лозы.</a:t>
            </a:r>
          </a:p>
        </p:txBody>
      </p:sp>
      <p:pic>
        <p:nvPicPr>
          <p:cNvPr id="16391" name="Picture 10" descr="C:\Users\USER\Pictures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714375"/>
            <a:ext cx="42243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C:\Users\USER\Pictures\Рисунок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48450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C:\Users\USER\Pictures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2850"/>
            <a:ext cx="14874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206A6F-6B0A-49A4-A717-3963B0CACEA4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7411" name="Picture 2" descr="C:\Users\USER\Pictures\Рисунок12.jpg"/>
          <p:cNvPicPr>
            <a:picLocks noChangeAspect="1" noChangeArrowheads="1"/>
          </p:cNvPicPr>
          <p:nvPr/>
        </p:nvPicPr>
        <p:blipFill>
          <a:blip r:embed="rId2"/>
          <a:srcRect l="4036" t="4179" r="4036" b="4179"/>
          <a:stretch>
            <a:fillRect/>
          </a:stretch>
        </p:blipFill>
        <p:spPr bwMode="auto">
          <a:xfrm>
            <a:off x="1643063" y="-14288"/>
            <a:ext cx="7500937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79388" y="549275"/>
            <a:ext cx="2305050" cy="19431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r>
              <a:rPr lang="ru-RU" u="sng">
                <a:solidFill>
                  <a:srgbClr val="FF0000"/>
                </a:solidFill>
              </a:rPr>
              <a:t>МАСТЕРА </a:t>
            </a:r>
            <a:br>
              <a:rPr lang="ru-RU" u="sng">
                <a:solidFill>
                  <a:srgbClr val="FF0000"/>
                </a:solidFill>
              </a:rPr>
            </a:br>
            <a:r>
              <a:rPr lang="ru-RU" u="sng">
                <a:solidFill>
                  <a:srgbClr val="FF0000"/>
                </a:solidFill>
              </a:rPr>
              <a:t>ЛОЗОПЛЕТЕНИЯ:</a:t>
            </a:r>
          </a:p>
          <a:p>
            <a:r>
              <a:rPr lang="ru-RU" b="0"/>
              <a:t>Валентина </a:t>
            </a:r>
          </a:p>
          <a:p>
            <a:r>
              <a:rPr lang="ru-RU" b="0"/>
              <a:t>Трофимовна Жук,</a:t>
            </a:r>
          </a:p>
          <a:p>
            <a:r>
              <a:rPr lang="ru-RU" b="0"/>
              <a:t>Иван Сергеевич</a:t>
            </a:r>
          </a:p>
          <a:p>
            <a:r>
              <a:rPr lang="ru-RU" b="0"/>
              <a:t> Бережной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179388" y="2636838"/>
            <a:ext cx="2447925" cy="194468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r>
              <a:rPr lang="ru-RU" sz="1600" u="sng">
                <a:solidFill>
                  <a:srgbClr val="FF0000"/>
                </a:solidFill>
              </a:rPr>
              <a:t>ПЛЕТЕНИЕ </a:t>
            </a:r>
          </a:p>
          <a:p>
            <a:r>
              <a:rPr lang="ru-RU" sz="1600" u="sng">
                <a:solidFill>
                  <a:srgbClr val="FF0000"/>
                </a:solidFill>
              </a:rPr>
              <a:t> СОЛОМЫ И ЛИСТЬЕВ </a:t>
            </a:r>
          </a:p>
          <a:p>
            <a:r>
              <a:rPr lang="ru-RU" sz="1600" u="sng">
                <a:solidFill>
                  <a:srgbClr val="FF0000"/>
                </a:solidFill>
              </a:rPr>
              <a:t>ПОЧАТКОВ КУКУРУЗЫ:</a:t>
            </a:r>
          </a:p>
          <a:p>
            <a:r>
              <a:rPr lang="ru-RU" b="0"/>
              <a:t>А.А. Левадный,</a:t>
            </a:r>
          </a:p>
          <a:p>
            <a:r>
              <a:rPr lang="ru-RU" b="0"/>
              <a:t>Н.И. Лыкова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50825" y="4724400"/>
            <a:ext cx="1728788" cy="20161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pic>
        <p:nvPicPr>
          <p:cNvPr id="41987" name="Picture 3" descr="C:\Users\USER\Pictures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929198"/>
            <a:ext cx="1362075" cy="164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5929313" y="2857500"/>
            <a:ext cx="1947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Старокорсунская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4857750" y="3500438"/>
            <a:ext cx="1414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Пашковская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2EDDA-9FB4-4DB6-9250-07E9FC056111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250825" y="188913"/>
            <a:ext cx="8713788" cy="86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r>
              <a:rPr lang="ru-RU" sz="3200">
                <a:solidFill>
                  <a:srgbClr val="800080"/>
                </a:solidFill>
              </a:rPr>
              <a:t>Вышивальные и ткацкие мастерские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0" y="6216650"/>
            <a:ext cx="8964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i="1" dirty="0">
                <a:solidFill>
                  <a:srgbClr val="800080"/>
                </a:solidFill>
              </a:rPr>
              <a:t>Основными орнаментами для вышивки были геометрические, растительные, зооморфные мотивы</a:t>
            </a:r>
            <a:r>
              <a:rPr lang="ru-RU" sz="1800" dirty="0"/>
              <a:t>. 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0825" y="4149725"/>
            <a:ext cx="2968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/>
              <a:t>Птицы – вестники </a:t>
            </a:r>
          </a:p>
          <a:p>
            <a:pPr>
              <a:defRPr/>
            </a:pPr>
            <a:r>
              <a:rPr lang="ru-RU" sz="1600"/>
              <a:t>солнца. Павы с </a:t>
            </a:r>
          </a:p>
          <a:p>
            <a:pPr>
              <a:defRPr/>
            </a:pPr>
            <a:r>
              <a:rPr lang="ru-RU" sz="1600"/>
              <a:t>изящными контурами туловища и </a:t>
            </a:r>
          </a:p>
          <a:p>
            <a:pPr>
              <a:defRPr/>
            </a:pPr>
            <a:r>
              <a:rPr lang="ru-RU" sz="1600"/>
              <a:t>пышными хвостами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851275" y="2133600"/>
            <a:ext cx="1608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/>
              <a:t>Конь –</a:t>
            </a:r>
          </a:p>
          <a:p>
            <a:pPr>
              <a:defRPr/>
            </a:pPr>
            <a:r>
              <a:rPr lang="ru-RU" sz="1600"/>
              <a:t>символ </a:t>
            </a:r>
          </a:p>
          <a:p>
            <a:pPr>
              <a:defRPr/>
            </a:pPr>
            <a:r>
              <a:rPr lang="ru-RU" sz="1600"/>
              <a:t>благополучия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227763" y="2205038"/>
            <a:ext cx="23844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/>
              <a:t>Ромбы –</a:t>
            </a:r>
          </a:p>
          <a:p>
            <a:pPr>
              <a:defRPr/>
            </a:pPr>
            <a:r>
              <a:rPr lang="ru-RU" sz="1600"/>
              <a:t>символы огня-</a:t>
            </a:r>
          </a:p>
          <a:p>
            <a:pPr>
              <a:defRPr/>
            </a:pPr>
            <a:r>
              <a:rPr lang="ru-RU" sz="1600"/>
              <a:t>охранительные и </a:t>
            </a:r>
          </a:p>
          <a:p>
            <a:pPr>
              <a:defRPr/>
            </a:pPr>
            <a:r>
              <a:rPr lang="ru-RU" sz="1600"/>
              <a:t>очистительные знаки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211638" y="4365625"/>
            <a:ext cx="19669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/>
              <a:t>Женские фигуры </a:t>
            </a:r>
          </a:p>
          <a:p>
            <a:pPr>
              <a:defRPr/>
            </a:pPr>
            <a:r>
              <a:rPr lang="ru-RU" sz="1600"/>
              <a:t>с поднятыми </a:t>
            </a:r>
          </a:p>
          <a:p>
            <a:pPr>
              <a:defRPr/>
            </a:pPr>
            <a:r>
              <a:rPr lang="ru-RU" sz="1600"/>
              <a:t>вверх руками – </a:t>
            </a:r>
          </a:p>
          <a:p>
            <a:pPr>
              <a:defRPr/>
            </a:pPr>
            <a:r>
              <a:rPr lang="ru-RU" sz="1600"/>
              <a:t>мольба солнцу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563938" y="1052513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/>
              <a:t>Народные ремесла – это отражение многовековой народной культуры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659563" y="4149725"/>
            <a:ext cx="21605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dirty="0"/>
              <a:t>Какова пряха, такова на ней рубаха. </a:t>
            </a:r>
          </a:p>
          <a:p>
            <a:pPr algn="l">
              <a:defRPr/>
            </a:pPr>
            <a:r>
              <a:rPr lang="ru-RU" sz="1600" dirty="0"/>
              <a:t>Для того наперсток сделан, чтобы руки не наколоть.</a:t>
            </a:r>
          </a:p>
          <a:p>
            <a:pPr algn="l">
              <a:defRPr/>
            </a:pPr>
            <a:r>
              <a:rPr lang="ru-RU" sz="1600" dirty="0"/>
              <a:t>Прялка не бог, а рубаху дает.</a:t>
            </a:r>
            <a:endParaRPr lang="ru-RU" sz="1600" b="0" dirty="0"/>
          </a:p>
        </p:txBody>
      </p:sp>
      <p:pic>
        <p:nvPicPr>
          <p:cNvPr id="18443" name="Picture 17" descr="C:\Users\USER\Pictures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31146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C:\Users\USER\Pictures\Рисунок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000250"/>
            <a:ext cx="274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C:\Users\USER\Pictures\Рисунок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000250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C:\Users\USER\Pictures\Рисунок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000500"/>
            <a:ext cx="26765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C:\Users\USER\Pictures\Рисунок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4000500"/>
            <a:ext cx="254158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250825" y="0"/>
            <a:ext cx="8713788" cy="86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r>
              <a:rPr lang="ru-RU" sz="3200">
                <a:solidFill>
                  <a:srgbClr val="800080"/>
                </a:solidFill>
              </a:rPr>
              <a:t>Кожевенная и сапожная мастерская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79388" y="616585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>
                <a:solidFill>
                  <a:srgbClr val="800080"/>
                </a:solidFill>
              </a:rPr>
              <a:t>Из кожи шили  обувь, ремни, сбруи,  пояса.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79388" y="1341438"/>
            <a:ext cx="33845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/>
              <a:t>Мастерство кожевников включало несколько специальностей:  </a:t>
            </a:r>
            <a:r>
              <a:rPr lang="ru-RU" u="sng" dirty="0"/>
              <a:t>кожемяки,    красильщики</a:t>
            </a:r>
            <a:r>
              <a:rPr lang="ru-RU" b="0" dirty="0"/>
              <a:t> …</a:t>
            </a:r>
          </a:p>
          <a:p>
            <a:pPr>
              <a:defRPr/>
            </a:pPr>
            <a:r>
              <a:rPr lang="ru-RU" b="0" dirty="0"/>
              <a:t>Завершалось кожевенное производство мастерством </a:t>
            </a:r>
            <a:r>
              <a:rPr lang="ru-RU" u="sng" dirty="0"/>
              <a:t>шорников –</a:t>
            </a:r>
            <a:r>
              <a:rPr lang="ru-RU" b="0" dirty="0"/>
              <a:t> мастеров по изготовлению конской сбруи, </a:t>
            </a:r>
            <a:r>
              <a:rPr lang="ru-RU" u="sng" dirty="0"/>
              <a:t>седельников, </a:t>
            </a:r>
            <a:r>
              <a:rPr lang="ru-RU" u="sng" dirty="0" err="1"/>
              <a:t>нагаечников</a:t>
            </a:r>
            <a:r>
              <a:rPr lang="ru-RU" b="0" dirty="0"/>
              <a:t>.</a:t>
            </a:r>
          </a:p>
        </p:txBody>
      </p:sp>
      <p:pic>
        <p:nvPicPr>
          <p:cNvPr id="19462" name="Picture 6" descr="C:\Users\USER\Pictures\Рисунок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5126037" cy="476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8401F-64B4-47E1-83C8-14BC9E281AFC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20483" name="Picture 2" descr="C:\Users\USER\Pictures\Рисунок20.jpg"/>
          <p:cNvPicPr>
            <a:picLocks noChangeAspect="1" noChangeArrowheads="1"/>
          </p:cNvPicPr>
          <p:nvPr/>
        </p:nvPicPr>
        <p:blipFill>
          <a:blip r:embed="rId2"/>
          <a:srcRect l="4320" t="4958" r="4298" b="4958"/>
          <a:stretch>
            <a:fillRect/>
          </a:stretch>
        </p:blipFill>
        <p:spPr bwMode="auto">
          <a:xfrm>
            <a:off x="1643063" y="0"/>
            <a:ext cx="750093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0" y="2000250"/>
            <a:ext cx="1871663" cy="3168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pic>
        <p:nvPicPr>
          <p:cNvPr id="20485" name="Picture 3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11636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USER\Pictures\Рисунок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43313"/>
            <a:ext cx="10509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C:\Users\USER\Pictures\Рисунок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071938"/>
            <a:ext cx="5984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6" descr="C:\Users\USER\Pictures\Рисунок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500063"/>
            <a:ext cx="5984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C:\Users\USER\Pictures\Рисунок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286125"/>
            <a:ext cx="5984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5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000125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5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7859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3574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5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857500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5" descr="C:\Users\USER\Pictures\Рисунок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71875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Прямоугольник 15"/>
          <p:cNvSpPr>
            <a:spLocks noChangeArrowheads="1"/>
          </p:cNvSpPr>
          <p:nvPr/>
        </p:nvSpPr>
        <p:spPr bwMode="auto">
          <a:xfrm>
            <a:off x="3429000" y="714375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Ейск</a:t>
            </a:r>
          </a:p>
        </p:txBody>
      </p:sp>
      <p:sp>
        <p:nvSpPr>
          <p:cNvPr id="20496" name="Прямоугольник 16"/>
          <p:cNvSpPr>
            <a:spLocks noChangeArrowheads="1"/>
          </p:cNvSpPr>
          <p:nvPr/>
        </p:nvSpPr>
        <p:spPr bwMode="auto">
          <a:xfrm>
            <a:off x="5286375" y="1071563"/>
            <a:ext cx="2282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Старощербиновская</a:t>
            </a:r>
          </a:p>
        </p:txBody>
      </p:sp>
      <p:sp>
        <p:nvSpPr>
          <p:cNvPr id="20497" name="Прямоугольник 17"/>
          <p:cNvSpPr>
            <a:spLocks noChangeArrowheads="1"/>
          </p:cNvSpPr>
          <p:nvPr/>
        </p:nvSpPr>
        <p:spPr bwMode="auto">
          <a:xfrm>
            <a:off x="5857875" y="1928813"/>
            <a:ext cx="1555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Новоминская</a:t>
            </a:r>
          </a:p>
        </p:txBody>
      </p:sp>
      <p:sp>
        <p:nvSpPr>
          <p:cNvPr id="20498" name="Прямоугольник 18"/>
          <p:cNvSpPr>
            <a:spLocks noChangeArrowheads="1"/>
          </p:cNvSpPr>
          <p:nvPr/>
        </p:nvSpPr>
        <p:spPr bwMode="auto">
          <a:xfrm>
            <a:off x="6215063" y="2428875"/>
            <a:ext cx="1562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Брюховецкая</a:t>
            </a:r>
          </a:p>
        </p:txBody>
      </p:sp>
      <p:sp>
        <p:nvSpPr>
          <p:cNvPr id="20499" name="Прямоугольник 19"/>
          <p:cNvSpPr>
            <a:spLocks noChangeArrowheads="1"/>
          </p:cNvSpPr>
          <p:nvPr/>
        </p:nvSpPr>
        <p:spPr bwMode="auto">
          <a:xfrm>
            <a:off x="6429375" y="2857500"/>
            <a:ext cx="1598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Некрасовская</a:t>
            </a:r>
          </a:p>
        </p:txBody>
      </p:sp>
      <p:sp>
        <p:nvSpPr>
          <p:cNvPr id="20500" name="Прямоугольник 20"/>
          <p:cNvSpPr>
            <a:spLocks noChangeArrowheads="1"/>
          </p:cNvSpPr>
          <p:nvPr/>
        </p:nvSpPr>
        <p:spPr bwMode="auto">
          <a:xfrm>
            <a:off x="6929438" y="3643313"/>
            <a:ext cx="1008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Ханская</a:t>
            </a:r>
          </a:p>
        </p:txBody>
      </p:sp>
      <p:sp>
        <p:nvSpPr>
          <p:cNvPr id="20501" name="Прямоугольник 21"/>
          <p:cNvSpPr>
            <a:spLocks noChangeArrowheads="1"/>
          </p:cNvSpPr>
          <p:nvPr/>
        </p:nvSpPr>
        <p:spPr bwMode="auto">
          <a:xfrm>
            <a:off x="5429250" y="4214813"/>
            <a:ext cx="947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Майкоп</a:t>
            </a:r>
          </a:p>
        </p:txBody>
      </p:sp>
      <p:sp>
        <p:nvSpPr>
          <p:cNvPr id="20502" name="Прямоугольник 22"/>
          <p:cNvSpPr>
            <a:spLocks noChangeArrowheads="1"/>
          </p:cNvSpPr>
          <p:nvPr/>
        </p:nvSpPr>
        <p:spPr bwMode="auto">
          <a:xfrm>
            <a:off x="3357563" y="3286125"/>
            <a:ext cx="1617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Екатеринодар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390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"Ими славится Кубань"</a:t>
            </a:r>
          </a:p>
        </p:txBody>
      </p:sp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250825" y="1916113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400"/>
              <a:t>Какими ремёслами славится Кубань?</a:t>
            </a:r>
          </a:p>
        </p:txBody>
      </p:sp>
      <p:sp>
        <p:nvSpPr>
          <p:cNvPr id="21508" name="AutoShape 7"/>
          <p:cNvSpPr>
            <a:spLocks noChangeArrowheads="1"/>
          </p:cNvSpPr>
          <p:nvPr/>
        </p:nvSpPr>
        <p:spPr bwMode="auto">
          <a:xfrm>
            <a:off x="250825" y="2708275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400"/>
              <a:t>Есть ли среди них те, которые наиболее важные?</a:t>
            </a: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auto">
          <a:xfrm>
            <a:off x="250825" y="3573463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800"/>
              <a:t>Какие изделия создают ремесленники?</a:t>
            </a: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250825" y="4437063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400"/>
              <a:t>Есть ли у вас дома предметы, </a:t>
            </a:r>
          </a:p>
          <a:p>
            <a:r>
              <a:rPr lang="ru-RU" sz="2400"/>
              <a:t>созданные руками народных умельцев?</a:t>
            </a:r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250825" y="5229225"/>
            <a:ext cx="8640763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400"/>
              <a:t> Все ли промыслы, возникшие в давние времена,</a:t>
            </a:r>
          </a:p>
          <a:p>
            <a:r>
              <a:rPr lang="ru-RU" sz="2400"/>
              <a:t> и сохранились до наших дней?</a:t>
            </a:r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250825" y="6021388"/>
            <a:ext cx="86423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400"/>
              <a:t>Возможно ли рождение нового промысла на Кубани?</a:t>
            </a:r>
            <a:r>
              <a:rPr lang="ru-RU" sz="1400" b="0"/>
              <a:t> </a:t>
            </a:r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>
            <a:off x="250825" y="1125538"/>
            <a:ext cx="85693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99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r>
              <a:rPr lang="ru-RU" sz="2800"/>
              <a:t>Кто такие ремесленники?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7950" y="692150"/>
            <a:ext cx="7559675" cy="5976938"/>
          </a:xfrm>
          <a:prstGeom prst="roundRect">
            <a:avLst>
              <a:gd name="adj" fmla="val 1681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sp useBgFill="1">
        <p:nvSpPr>
          <p:cNvPr id="3075" name="AutoShape 3"/>
          <p:cNvSpPr>
            <a:spLocks noChangeArrowheads="1"/>
          </p:cNvSpPr>
          <p:nvPr/>
        </p:nvSpPr>
        <p:spPr bwMode="auto">
          <a:xfrm>
            <a:off x="179388" y="765175"/>
            <a:ext cx="7407275" cy="5822950"/>
          </a:xfrm>
          <a:prstGeom prst="roundRect">
            <a:avLst>
              <a:gd name="adj" fmla="val 1454"/>
            </a:avLst>
          </a:prstGeom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900113" y="908050"/>
            <a:ext cx="5976937" cy="5545138"/>
            <a:chOff x="703" y="845"/>
            <a:chExt cx="2995" cy="2994"/>
          </a:xfrm>
        </p:grpSpPr>
        <p:sp>
          <p:nvSpPr>
            <p:cNvPr id="3101" name="Oval 5"/>
            <p:cNvSpPr>
              <a:spLocks noChangeArrowheads="1"/>
            </p:cNvSpPr>
            <p:nvPr/>
          </p:nvSpPr>
          <p:spPr bwMode="auto">
            <a:xfrm>
              <a:off x="703" y="845"/>
              <a:ext cx="2995" cy="2994"/>
            </a:xfrm>
            <a:prstGeom prst="ellipse">
              <a:avLst/>
            </a:prstGeom>
            <a:solidFill>
              <a:srgbClr val="EAEAEA"/>
            </a:solidFill>
            <a:ln w="19050">
              <a:noFill/>
              <a:round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wrap="none" anchor="ctr"/>
            <a:lstStyle/>
            <a:p>
              <a:endParaRPr lang="ru-RU" sz="1400" b="0"/>
            </a:p>
          </p:txBody>
        </p:sp>
        <p:sp useBgFill="1">
          <p:nvSpPr>
            <p:cNvPr id="3102" name="Line 6"/>
            <p:cNvSpPr>
              <a:spLocks noChangeShapeType="1"/>
            </p:cNvSpPr>
            <p:nvPr/>
          </p:nvSpPr>
          <p:spPr bwMode="auto">
            <a:xfrm>
              <a:off x="2200" y="845"/>
              <a:ext cx="0" cy="2994"/>
            </a:xfrm>
            <a:prstGeom prst="line">
              <a:avLst/>
            </a:pr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3" name="Line 7"/>
            <p:cNvSpPr>
              <a:spLocks noChangeShapeType="1"/>
            </p:cNvSpPr>
            <p:nvPr/>
          </p:nvSpPr>
          <p:spPr bwMode="auto">
            <a:xfrm>
              <a:off x="703" y="2342"/>
              <a:ext cx="2994" cy="0"/>
            </a:xfrm>
            <a:prstGeom prst="line">
              <a:avLst/>
            </a:pr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4" name="Freeform 8"/>
            <p:cNvSpPr>
              <a:spLocks/>
            </p:cNvSpPr>
            <p:nvPr/>
          </p:nvSpPr>
          <p:spPr bwMode="auto">
            <a:xfrm>
              <a:off x="1109" y="1275"/>
              <a:ext cx="2151" cy="2096"/>
            </a:xfrm>
            <a:custGeom>
              <a:avLst/>
              <a:gdLst>
                <a:gd name="T0" fmla="*/ 2151 w 2151"/>
                <a:gd name="T1" fmla="*/ 0 h 2096"/>
                <a:gd name="T2" fmla="*/ 0 w 2151"/>
                <a:gd name="T3" fmla="*/ 2096 h 2096"/>
                <a:gd name="T4" fmla="*/ 0 60000 65536"/>
                <a:gd name="T5" fmla="*/ 0 60000 65536"/>
                <a:gd name="T6" fmla="*/ 0 w 2151"/>
                <a:gd name="T7" fmla="*/ 0 h 2096"/>
                <a:gd name="T8" fmla="*/ 2151 w 2151"/>
                <a:gd name="T9" fmla="*/ 2096 h 20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51" h="2096">
                  <a:moveTo>
                    <a:pt x="2151" y="0"/>
                  </a:moveTo>
                  <a:lnTo>
                    <a:pt x="0" y="2096"/>
                  </a:lnTo>
                </a:path>
              </a:pathLst>
            </a:cu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5" name="Freeform 9"/>
            <p:cNvSpPr>
              <a:spLocks/>
            </p:cNvSpPr>
            <p:nvPr/>
          </p:nvSpPr>
          <p:spPr bwMode="auto">
            <a:xfrm>
              <a:off x="1081" y="1365"/>
              <a:ext cx="2253" cy="1975"/>
            </a:xfrm>
            <a:custGeom>
              <a:avLst/>
              <a:gdLst>
                <a:gd name="T0" fmla="*/ 0 w 2253"/>
                <a:gd name="T1" fmla="*/ 0 h 1975"/>
                <a:gd name="T2" fmla="*/ 2253 w 2253"/>
                <a:gd name="T3" fmla="*/ 1975 h 1975"/>
                <a:gd name="T4" fmla="*/ 0 60000 65536"/>
                <a:gd name="T5" fmla="*/ 0 60000 65536"/>
                <a:gd name="T6" fmla="*/ 0 w 2253"/>
                <a:gd name="T7" fmla="*/ 0 h 1975"/>
                <a:gd name="T8" fmla="*/ 2253 w 2253"/>
                <a:gd name="T9" fmla="*/ 1975 h 197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53" h="1975">
                  <a:moveTo>
                    <a:pt x="0" y="0"/>
                  </a:moveTo>
                  <a:lnTo>
                    <a:pt x="2253" y="1975"/>
                  </a:lnTo>
                </a:path>
              </a:pathLst>
            </a:cu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6" name="Freeform 10"/>
            <p:cNvSpPr>
              <a:spLocks/>
            </p:cNvSpPr>
            <p:nvPr/>
          </p:nvSpPr>
          <p:spPr bwMode="auto">
            <a:xfrm>
              <a:off x="1610" y="956"/>
              <a:ext cx="1171" cy="2746"/>
            </a:xfrm>
            <a:custGeom>
              <a:avLst/>
              <a:gdLst>
                <a:gd name="T0" fmla="*/ 1171 w 1171"/>
                <a:gd name="T1" fmla="*/ 0 h 2746"/>
                <a:gd name="T2" fmla="*/ 0 w 1171"/>
                <a:gd name="T3" fmla="*/ 2746 h 2746"/>
                <a:gd name="T4" fmla="*/ 0 60000 65536"/>
                <a:gd name="T5" fmla="*/ 0 60000 65536"/>
                <a:gd name="T6" fmla="*/ 0 w 1171"/>
                <a:gd name="T7" fmla="*/ 0 h 2746"/>
                <a:gd name="T8" fmla="*/ 1171 w 1171"/>
                <a:gd name="T9" fmla="*/ 2746 h 27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71" h="2746">
                  <a:moveTo>
                    <a:pt x="1171" y="0"/>
                  </a:moveTo>
                  <a:lnTo>
                    <a:pt x="0" y="2746"/>
                  </a:lnTo>
                </a:path>
              </a:pathLst>
            </a:cu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7" name="Freeform 11"/>
            <p:cNvSpPr>
              <a:spLocks/>
            </p:cNvSpPr>
            <p:nvPr/>
          </p:nvSpPr>
          <p:spPr bwMode="auto">
            <a:xfrm>
              <a:off x="1553" y="997"/>
              <a:ext cx="1282" cy="2705"/>
            </a:xfrm>
            <a:custGeom>
              <a:avLst/>
              <a:gdLst>
                <a:gd name="T0" fmla="*/ 0 w 1282"/>
                <a:gd name="T1" fmla="*/ 0 h 2705"/>
                <a:gd name="T2" fmla="*/ 1282 w 1282"/>
                <a:gd name="T3" fmla="*/ 2705 h 2705"/>
                <a:gd name="T4" fmla="*/ 0 60000 65536"/>
                <a:gd name="T5" fmla="*/ 0 60000 65536"/>
                <a:gd name="T6" fmla="*/ 0 w 1282"/>
                <a:gd name="T7" fmla="*/ 0 h 2705"/>
                <a:gd name="T8" fmla="*/ 1282 w 1282"/>
                <a:gd name="T9" fmla="*/ 2705 h 27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2" h="2705">
                  <a:moveTo>
                    <a:pt x="0" y="0"/>
                  </a:moveTo>
                  <a:lnTo>
                    <a:pt x="1282" y="2705"/>
                  </a:lnTo>
                </a:path>
              </a:pathLst>
            </a:cu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8" name="Freeform 12"/>
            <p:cNvSpPr>
              <a:spLocks/>
            </p:cNvSpPr>
            <p:nvPr/>
          </p:nvSpPr>
          <p:spPr bwMode="auto">
            <a:xfrm>
              <a:off x="794" y="1843"/>
              <a:ext cx="2820" cy="1021"/>
            </a:xfrm>
            <a:custGeom>
              <a:avLst/>
              <a:gdLst>
                <a:gd name="T0" fmla="*/ 0 w 2820"/>
                <a:gd name="T1" fmla="*/ 0 h 1021"/>
                <a:gd name="T2" fmla="*/ 2820 w 2820"/>
                <a:gd name="T3" fmla="*/ 1021 h 1021"/>
                <a:gd name="T4" fmla="*/ 0 60000 65536"/>
                <a:gd name="T5" fmla="*/ 0 60000 65536"/>
                <a:gd name="T6" fmla="*/ 0 w 2820"/>
                <a:gd name="T7" fmla="*/ 0 h 1021"/>
                <a:gd name="T8" fmla="*/ 2820 w 2820"/>
                <a:gd name="T9" fmla="*/ 1021 h 10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20" h="1021">
                  <a:moveTo>
                    <a:pt x="0" y="0"/>
                  </a:moveTo>
                  <a:lnTo>
                    <a:pt x="2820" y="1021"/>
                  </a:lnTo>
                </a:path>
              </a:pathLst>
            </a:cu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09" name="Freeform 13"/>
            <p:cNvSpPr>
              <a:spLocks/>
            </p:cNvSpPr>
            <p:nvPr/>
          </p:nvSpPr>
          <p:spPr bwMode="auto">
            <a:xfrm>
              <a:off x="805" y="1816"/>
              <a:ext cx="2768" cy="1085"/>
            </a:xfrm>
            <a:custGeom>
              <a:avLst/>
              <a:gdLst>
                <a:gd name="T0" fmla="*/ 0 w 2768"/>
                <a:gd name="T1" fmla="*/ 1085 h 1085"/>
                <a:gd name="T2" fmla="*/ 2768 w 2768"/>
                <a:gd name="T3" fmla="*/ 0 h 1085"/>
                <a:gd name="T4" fmla="*/ 0 60000 65536"/>
                <a:gd name="T5" fmla="*/ 0 60000 65536"/>
                <a:gd name="T6" fmla="*/ 0 w 2768"/>
                <a:gd name="T7" fmla="*/ 0 h 1085"/>
                <a:gd name="T8" fmla="*/ 2768 w 2768"/>
                <a:gd name="T9" fmla="*/ 1085 h 108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8" h="1085">
                  <a:moveTo>
                    <a:pt x="0" y="1085"/>
                  </a:moveTo>
                  <a:lnTo>
                    <a:pt x="2768" y="0"/>
                  </a:lnTo>
                </a:path>
              </a:pathLst>
            </a:custGeom>
            <a:ln w="1270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110" name="Oval 14"/>
            <p:cNvSpPr>
              <a:spLocks noChangeArrowheads="1"/>
            </p:cNvSpPr>
            <p:nvPr/>
          </p:nvSpPr>
          <p:spPr bwMode="auto">
            <a:xfrm>
              <a:off x="1474" y="1616"/>
              <a:ext cx="1451" cy="1451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400" b="0"/>
            </a:p>
          </p:txBody>
        </p:sp>
      </p:grpSp>
      <p:sp useBgFill="1">
        <p:nvSpPr>
          <p:cNvPr id="3077" name="AutoShape 60"/>
          <p:cNvSpPr>
            <a:spLocks noChangeArrowheads="1"/>
          </p:cNvSpPr>
          <p:nvPr/>
        </p:nvSpPr>
        <p:spPr bwMode="auto">
          <a:xfrm>
            <a:off x="107950" y="44450"/>
            <a:ext cx="7559675" cy="608013"/>
          </a:xfrm>
          <a:prstGeom prst="roundRect">
            <a:avLst>
              <a:gd name="adj" fmla="val 16481"/>
            </a:avLst>
          </a:prstGeom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sp useBgFill="1">
        <p:nvSpPr>
          <p:cNvPr id="67645" name="AutoShape 61"/>
          <p:cNvSpPr>
            <a:spLocks noChangeArrowheads="1"/>
          </p:cNvSpPr>
          <p:nvPr/>
        </p:nvSpPr>
        <p:spPr bwMode="auto">
          <a:xfrm>
            <a:off x="179388" y="115888"/>
            <a:ext cx="7416800" cy="433387"/>
          </a:xfrm>
          <a:prstGeom prst="roundRect">
            <a:avLst>
              <a:gd name="adj" fmla="val 18500"/>
            </a:avLst>
          </a:prstGeom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pPr algn="r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С.И.Ожегов. Толковый словарь русского языка</a:t>
            </a:r>
            <a:endParaRPr lang="ru-RU">
              <a:solidFill>
                <a:srgbClr val="FF33BB"/>
              </a:solidFill>
            </a:endParaRPr>
          </a:p>
        </p:txBody>
      </p:sp>
      <p:sp>
        <p:nvSpPr>
          <p:cNvPr id="3079" name="Oval 67"/>
          <p:cNvSpPr>
            <a:spLocks noChangeArrowheads="1"/>
          </p:cNvSpPr>
          <p:nvPr/>
        </p:nvSpPr>
        <p:spPr bwMode="auto">
          <a:xfrm>
            <a:off x="7740650" y="5084763"/>
            <a:ext cx="1346200" cy="5032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200" b="0">
              <a:solidFill>
                <a:schemeClr val="bg1"/>
              </a:solidFill>
              <a:latin typeface="Colonna MT" pitchFamily="82" charset="0"/>
            </a:endParaRPr>
          </a:p>
        </p:txBody>
      </p:sp>
      <p:pic>
        <p:nvPicPr>
          <p:cNvPr id="3080" name="Picture 71" descr="совушка"/>
          <p:cNvPicPr>
            <a:picLocks noChangeAspect="1" noChangeArrowheads="1"/>
          </p:cNvPicPr>
          <p:nvPr/>
        </p:nvPicPr>
        <p:blipFill>
          <a:blip r:embed="rId2"/>
          <a:srcRect l="17619" t="21582"/>
          <a:stretch>
            <a:fillRect/>
          </a:stretch>
        </p:blipFill>
        <p:spPr bwMode="auto">
          <a:xfrm>
            <a:off x="7481888" y="0"/>
            <a:ext cx="166211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1" descr="Рисунок1б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00033">
            <a:off x="1403350" y="2205038"/>
            <a:ext cx="12223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78" descr="6592_27157583_jpg"/>
          <p:cNvPicPr>
            <a:picLocks noChangeAspect="1" noChangeArrowheads="1"/>
          </p:cNvPicPr>
          <p:nvPr/>
        </p:nvPicPr>
        <p:blipFill>
          <a:blip r:embed="rId4" cstate="print"/>
          <a:srcRect t="10445"/>
          <a:stretch>
            <a:fillRect/>
          </a:stretch>
        </p:blipFill>
        <p:spPr bwMode="auto">
          <a:xfrm>
            <a:off x="2306638" y="4941888"/>
            <a:ext cx="722312" cy="86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6" name="Рисунок 75" descr="Рисуно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4679" y="3938440"/>
            <a:ext cx="961762" cy="1141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45" descr="Безымянный11"/>
          <p:cNvPicPr>
            <a:picLocks noChangeAspect="1" noChangeArrowheads="1"/>
          </p:cNvPicPr>
          <p:nvPr/>
        </p:nvPicPr>
        <p:blipFill>
          <a:blip r:embed="rId6"/>
          <a:srcRect t="8856" r="3264"/>
          <a:stretch>
            <a:fillRect/>
          </a:stretch>
        </p:blipFill>
        <p:spPr bwMode="auto">
          <a:xfrm>
            <a:off x="2268538" y="1484313"/>
            <a:ext cx="806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5229225"/>
            <a:ext cx="13938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2601200910075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125538"/>
            <a:ext cx="125888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84" descr="Rushnik6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63403">
            <a:off x="5580063" y="4005263"/>
            <a:ext cx="711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Безымянныгоршок"/>
          <p:cNvPicPr>
            <a:picLocks noChangeAspect="1" noChangeArrowheads="1"/>
          </p:cNvPicPr>
          <p:nvPr/>
        </p:nvPicPr>
        <p:blipFill>
          <a:blip r:embed="rId10" cstate="print"/>
          <a:srcRect l="3879" t="15359" r="85961" b="68720"/>
          <a:stretch>
            <a:fillRect/>
          </a:stretch>
        </p:blipFill>
        <p:spPr bwMode="auto">
          <a:xfrm>
            <a:off x="5585152" y="3004017"/>
            <a:ext cx="845184" cy="92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9" name="Picture 16" descr="бочонок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1989138"/>
            <a:ext cx="10795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7" descr="шерстобитное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6013" y="3141663"/>
            <a:ext cx="10810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88" descr="табур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56100" y="1268413"/>
            <a:ext cx="9652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6" descr="F:\Рисунок1ен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4797425"/>
            <a:ext cx="1368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74" name="Oval 90"/>
          <p:cNvSpPr>
            <a:spLocks noChangeArrowheads="1"/>
          </p:cNvSpPr>
          <p:nvPr/>
        </p:nvSpPr>
        <p:spPr bwMode="auto">
          <a:xfrm>
            <a:off x="2411413" y="2349500"/>
            <a:ext cx="2881312" cy="2663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400" b="0"/>
          </a:p>
        </p:txBody>
      </p:sp>
      <p:sp>
        <p:nvSpPr>
          <p:cNvPr id="67676" name="WordArt 92"/>
          <p:cNvSpPr>
            <a:spLocks noChangeArrowheads="1" noChangeShapeType="1" noTextEdit="1"/>
          </p:cNvSpPr>
          <p:nvPr/>
        </p:nvSpPr>
        <p:spPr bwMode="auto">
          <a:xfrm>
            <a:off x="2339975" y="2420938"/>
            <a:ext cx="3024188" cy="2592387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798284"/>
              </a:avLst>
            </a:prstTxWarp>
          </a:bodyPr>
          <a:lstStyle/>
          <a:p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Промыслы </a:t>
            </a:r>
          </a:p>
          <a:p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ремесла </a:t>
            </a:r>
          </a:p>
          <a:p>
            <a:r>
              <a:rPr lang="ru-RU" sz="5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Кубани</a:t>
            </a:r>
          </a:p>
        </p:txBody>
      </p:sp>
      <p:pic>
        <p:nvPicPr>
          <p:cNvPr id="67677" name="Picture 93" descr="КРАЙ"/>
          <p:cNvPicPr>
            <a:picLocks noChangeAspect="1" noChangeArrowheads="1"/>
          </p:cNvPicPr>
          <p:nvPr/>
        </p:nvPicPr>
        <p:blipFill>
          <a:blip r:embed="rId15" cstate="print"/>
          <a:srcRect r="43617" b="19205"/>
          <a:stretch>
            <a:fillRect/>
          </a:stretch>
        </p:blipFill>
        <p:spPr bwMode="auto">
          <a:xfrm>
            <a:off x="2143108" y="2000240"/>
            <a:ext cx="3348512" cy="334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96" name="AutoShape 94"/>
          <p:cNvSpPr>
            <a:spLocks noChangeArrowheads="1"/>
          </p:cNvSpPr>
          <p:nvPr/>
        </p:nvSpPr>
        <p:spPr bwMode="auto">
          <a:xfrm>
            <a:off x="6804025" y="1773238"/>
            <a:ext cx="2159000" cy="237648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sp>
        <p:nvSpPr>
          <p:cNvPr id="67679" name="Text Box 95"/>
          <p:cNvSpPr txBox="1">
            <a:spLocks noChangeArrowheads="1"/>
          </p:cNvSpPr>
          <p:nvPr/>
        </p:nvSpPr>
        <p:spPr bwMode="auto">
          <a:xfrm>
            <a:off x="323850" y="9810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1400" b="0"/>
          </a:p>
        </p:txBody>
      </p:sp>
      <p:sp>
        <p:nvSpPr>
          <p:cNvPr id="67680" name="Text Box 96"/>
          <p:cNvSpPr txBox="1">
            <a:spLocks noChangeArrowheads="1"/>
          </p:cNvSpPr>
          <p:nvPr/>
        </p:nvSpPr>
        <p:spPr bwMode="auto">
          <a:xfrm>
            <a:off x="6659563" y="1844675"/>
            <a:ext cx="23034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u="sng">
                <a:solidFill>
                  <a:srgbClr val="FF0000"/>
                </a:solidFill>
              </a:rPr>
              <a:t>Промысел –</a:t>
            </a:r>
            <a:r>
              <a:rPr lang="ru-RU" sz="1600"/>
              <a:t> добывание чего-либо, добыча, охота.  Занятие охотой, добычей зверя, рыбы. Мелкое ремесленное производство.</a:t>
            </a:r>
          </a:p>
        </p:txBody>
      </p:sp>
      <p:sp>
        <p:nvSpPr>
          <p:cNvPr id="3099" name="AutoShape 97"/>
          <p:cNvSpPr>
            <a:spLocks noChangeArrowheads="1"/>
          </p:cNvSpPr>
          <p:nvPr/>
        </p:nvSpPr>
        <p:spPr bwMode="auto">
          <a:xfrm>
            <a:off x="6732588" y="4365625"/>
            <a:ext cx="2303462" cy="237648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sp>
        <p:nvSpPr>
          <p:cNvPr id="67682" name="Text Box 98"/>
          <p:cNvSpPr txBox="1">
            <a:spLocks noChangeArrowheads="1"/>
          </p:cNvSpPr>
          <p:nvPr/>
        </p:nvSpPr>
        <p:spPr bwMode="auto">
          <a:xfrm>
            <a:off x="6804025" y="4581525"/>
            <a:ext cx="216058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u="sng">
                <a:solidFill>
                  <a:srgbClr val="FF0000"/>
                </a:solidFill>
              </a:rPr>
              <a:t>Ремесло</a:t>
            </a:r>
            <a:r>
              <a:rPr lang="ru-RU">
                <a:solidFill>
                  <a:srgbClr val="FF0000"/>
                </a:solidFill>
              </a:rPr>
              <a:t> –</a:t>
            </a:r>
            <a:r>
              <a:rPr lang="ru-RU" sz="1600"/>
              <a:t> профессио-нальное занятие – изготовление изделий ручным, кустарным способом.</a:t>
            </a:r>
            <a:endParaRPr lang="ru-RU" sz="1600" b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43" name="Group 695"/>
          <p:cNvGraphicFramePr>
            <a:graphicFrameLocks noGrp="1"/>
          </p:cNvGraphicFramePr>
          <p:nvPr/>
        </p:nvGraphicFramePr>
        <p:xfrm>
          <a:off x="395288" y="1052513"/>
          <a:ext cx="4487862" cy="2774315"/>
        </p:xfrm>
        <a:graphic>
          <a:graphicData uri="http://schemas.openxmlformats.org/drawingml/2006/table">
            <a:tbl>
              <a:tblPr/>
              <a:tblGrid>
                <a:gridCol w="288925"/>
                <a:gridCol w="287337"/>
                <a:gridCol w="360363"/>
                <a:gridCol w="287337"/>
                <a:gridCol w="407988"/>
                <a:gridCol w="407987"/>
                <a:gridCol w="407988"/>
                <a:gridCol w="407987"/>
                <a:gridCol w="407988"/>
                <a:gridCol w="407987"/>
                <a:gridCol w="407988"/>
                <a:gridCol w="407987"/>
              </a:tblGrid>
              <a:tr h="39687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920" name="Group 672"/>
          <p:cNvGraphicFramePr>
            <a:graphicFrameLocks noGrp="1"/>
          </p:cNvGraphicFramePr>
          <p:nvPr/>
        </p:nvGraphicFramePr>
        <p:xfrm>
          <a:off x="3348038" y="3068638"/>
          <a:ext cx="4537075" cy="901065"/>
        </p:xfrm>
        <a:graphic>
          <a:graphicData uri="http://schemas.openxmlformats.org/drawingml/2006/table">
            <a:tbl>
              <a:tblPr/>
              <a:tblGrid>
                <a:gridCol w="349250"/>
                <a:gridCol w="347662"/>
                <a:gridCol w="349250"/>
                <a:gridCol w="350838"/>
                <a:gridCol w="349250"/>
                <a:gridCol w="349250"/>
                <a:gridCol w="346075"/>
                <a:gridCol w="349250"/>
                <a:gridCol w="349250"/>
                <a:gridCol w="388937"/>
                <a:gridCol w="1008063"/>
              </a:tblGrid>
              <a:tr h="50482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925" name="Group 677"/>
          <p:cNvGraphicFramePr>
            <a:graphicFrameLocks noGrp="1"/>
          </p:cNvGraphicFramePr>
          <p:nvPr/>
        </p:nvGraphicFramePr>
        <p:xfrm>
          <a:off x="4067175" y="4292600"/>
          <a:ext cx="4465638" cy="2377440"/>
        </p:xfrm>
        <a:graphic>
          <a:graphicData uri="http://schemas.openxmlformats.org/drawingml/2006/table">
            <a:tbl>
              <a:tblPr/>
              <a:tblGrid>
                <a:gridCol w="347663"/>
                <a:gridCol w="349250"/>
                <a:gridCol w="347662"/>
                <a:gridCol w="347663"/>
                <a:gridCol w="347662"/>
                <a:gridCol w="349250"/>
                <a:gridCol w="347663"/>
                <a:gridCol w="347662"/>
                <a:gridCol w="349250"/>
                <a:gridCol w="346075"/>
                <a:gridCol w="349250"/>
                <a:gridCol w="276225"/>
                <a:gridCol w="36036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363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720" name="WordArt 678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7513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КРОССВОРД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8" descr="man on wal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1050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8"/>
          <p:cNvSpPr>
            <a:spLocks noChangeArrowheads="1"/>
          </p:cNvSpPr>
          <p:nvPr/>
        </p:nvSpPr>
        <p:spPr bwMode="auto">
          <a:xfrm>
            <a:off x="179388" y="0"/>
            <a:ext cx="8785225" cy="1052513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r>
              <a:rPr lang="ru-RU" sz="3200">
                <a:solidFill>
                  <a:srgbClr val="800080"/>
                </a:solidFill>
              </a:rPr>
              <a:t>Домашнее задание «Юный ремесленник»</a:t>
            </a:r>
          </a:p>
        </p:txBody>
      </p:sp>
      <p:pic>
        <p:nvPicPr>
          <p:cNvPr id="23556" name="Picture 13" descr="C:\Users\USER\Pictures\Рисунок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143000"/>
            <a:ext cx="24034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5" descr="C:\Users\USER\Pictures\Рисунок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1071563"/>
            <a:ext cx="1463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7" descr="C:\Users\USER\Pictures\Рисунок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714750"/>
            <a:ext cx="19812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9" descr="C:\Users\USER\Pictures\Рисунок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786188"/>
            <a:ext cx="1736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0" descr="C:\Users\USER\Pictures\Рисунок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5357813"/>
            <a:ext cx="2060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1" descr="C:\Users\USER\Pictures\Рисунок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5572125"/>
            <a:ext cx="47688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2" descr="C:\Users\USER\Pictures\Рисунок3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0" y="1071563"/>
            <a:ext cx="16208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3" descr="C:\Users\USER\Pictures\Рисунок3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25" y="250031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4" descr="C:\Users\USER\Pictures\Рисунок3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75" y="3643313"/>
            <a:ext cx="195738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96100" y="6613525"/>
            <a:ext cx="224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b="0" i="1"/>
              <a:t>Ломскова Людмила Владимировна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79388" y="981075"/>
            <a:ext cx="410368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defRPr/>
            </a:pPr>
            <a:endParaRPr lang="ru-RU" sz="1800" i="1" dirty="0"/>
          </a:p>
          <a:p>
            <a:pPr algn="l">
              <a:defRPr/>
            </a:pPr>
            <a:r>
              <a:rPr lang="ru-RU" sz="1800" dirty="0"/>
              <a:t>Чтобы железо в огне накалилось, </a:t>
            </a:r>
          </a:p>
          <a:p>
            <a:pPr algn="l">
              <a:defRPr/>
            </a:pPr>
            <a:r>
              <a:rPr lang="ru-RU" sz="1800" dirty="0"/>
              <a:t>Горн раздувает он.</a:t>
            </a:r>
          </a:p>
          <a:p>
            <a:pPr algn="l">
              <a:defRPr/>
            </a:pPr>
            <a:r>
              <a:rPr lang="ru-RU" sz="1800" dirty="0"/>
              <a:t>Чтобы железо в огне размягчилось</a:t>
            </a:r>
          </a:p>
          <a:p>
            <a:pPr algn="l">
              <a:defRPr/>
            </a:pPr>
            <a:r>
              <a:rPr lang="ru-RU" sz="1800" dirty="0"/>
              <a:t>Сразу со всех сторон,</a:t>
            </a:r>
          </a:p>
          <a:p>
            <a:pPr algn="l">
              <a:defRPr/>
            </a:pPr>
            <a:r>
              <a:rPr lang="ru-RU" sz="1800" dirty="0"/>
              <a:t>Он на огне его держит и вертит, </a:t>
            </a:r>
          </a:p>
          <a:p>
            <a:pPr algn="l">
              <a:defRPr/>
            </a:pPr>
            <a:r>
              <a:rPr lang="ru-RU" sz="1800" dirty="0"/>
              <a:t>Знает, когда достать…</a:t>
            </a:r>
          </a:p>
          <a:p>
            <a:pPr algn="l">
              <a:defRPr/>
            </a:pPr>
            <a:r>
              <a:rPr lang="ru-RU" sz="1800" dirty="0"/>
              <a:t>А как достанет, может, поверьте, </a:t>
            </a:r>
          </a:p>
          <a:p>
            <a:pPr algn="l">
              <a:defRPr/>
            </a:pPr>
            <a:r>
              <a:rPr lang="ru-RU" sz="1800" dirty="0"/>
              <a:t>Все, что хочешь, сковать:</a:t>
            </a:r>
          </a:p>
          <a:p>
            <a:pPr algn="l">
              <a:defRPr/>
            </a:pPr>
            <a:r>
              <a:rPr lang="ru-RU" sz="1800" dirty="0"/>
              <a:t>Плуг и мотыгу, клинок и лопату, </a:t>
            </a:r>
          </a:p>
          <a:p>
            <a:pPr algn="l">
              <a:defRPr/>
            </a:pPr>
            <a:r>
              <a:rPr lang="ru-RU" sz="1800" dirty="0"/>
              <a:t>Цепи, подкову, струну…</a:t>
            </a:r>
          </a:p>
          <a:p>
            <a:pPr algn="l">
              <a:defRPr/>
            </a:pPr>
            <a:r>
              <a:rPr lang="ru-RU" sz="1800" dirty="0"/>
              <a:t>Может любую игрушку ребятам </a:t>
            </a:r>
          </a:p>
          <a:p>
            <a:pPr algn="l">
              <a:defRPr/>
            </a:pPr>
            <a:r>
              <a:rPr lang="ru-RU" sz="1800" dirty="0"/>
              <a:t>Сделать в минуту одну.</a:t>
            </a:r>
          </a:p>
          <a:p>
            <a:pPr algn="l">
              <a:defRPr/>
            </a:pPr>
            <a:r>
              <a:rPr lang="ru-RU" sz="1800" dirty="0"/>
              <a:t>Может отлить вам ворота литые,</a:t>
            </a:r>
          </a:p>
          <a:p>
            <a:pPr algn="l">
              <a:defRPr/>
            </a:pPr>
            <a:r>
              <a:rPr lang="ru-RU" sz="1800" dirty="0"/>
              <a:t>Ну и засов заодно...</a:t>
            </a:r>
          </a:p>
          <a:p>
            <a:pPr algn="l">
              <a:defRPr/>
            </a:pPr>
            <a:r>
              <a:rPr lang="ru-RU" sz="1800" dirty="0"/>
              <a:t>Иль откует вам решетки резные, </a:t>
            </a:r>
          </a:p>
          <a:p>
            <a:pPr algn="l">
              <a:defRPr/>
            </a:pPr>
            <a:r>
              <a:rPr lang="ru-RU" sz="1800" dirty="0"/>
              <a:t>Чтобы украсить окно.</a:t>
            </a:r>
          </a:p>
          <a:p>
            <a:pPr algn="r">
              <a:defRPr/>
            </a:pPr>
            <a:r>
              <a:rPr lang="ru-RU" sz="1700" i="1" dirty="0"/>
              <a:t>(М. </a:t>
            </a:r>
            <a:r>
              <a:rPr lang="ru-RU" sz="1700" i="1" dirty="0" err="1"/>
              <a:t>Люфти</a:t>
            </a:r>
            <a:r>
              <a:rPr lang="ru-RU" sz="1700" i="1" dirty="0"/>
              <a:t>)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5076825" y="3933825"/>
            <a:ext cx="3313113" cy="792163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148263" y="4076700"/>
            <a:ext cx="30241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Изделия из металла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FF33BB"/>
                </a:solidFill>
              </a:rPr>
              <a:t>Мастерская кузнеца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5867400" y="5084763"/>
            <a:ext cx="1512888" cy="1655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1800" i="1"/>
              <a:t>Украшения</a:t>
            </a:r>
            <a:r>
              <a:rPr lang="ru-RU" sz="1700" b="0"/>
              <a:t> 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4284663" y="5084763"/>
            <a:ext cx="1439862" cy="1655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i="1"/>
              <a:t>Орудия </a:t>
            </a:r>
          </a:p>
          <a:p>
            <a:pPr>
              <a:defRPr/>
            </a:pPr>
            <a:r>
              <a:rPr lang="ru-RU" i="1"/>
              <a:t>труда</a:t>
            </a: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7524750" y="5084763"/>
            <a:ext cx="1439863" cy="15827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i="1"/>
              <a:t>Игрушки </a:t>
            </a:r>
          </a:p>
        </p:txBody>
      </p:sp>
      <p:sp>
        <p:nvSpPr>
          <p:cNvPr id="4106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988104-6D24-4260-85C5-D7FAA9E8063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5651500" y="4724400"/>
            <a:ext cx="86518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sz="1400" b="0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6588125" y="47244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sz="1400" b="0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6659563" y="4724400"/>
            <a:ext cx="865187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sz="1400" b="0"/>
          </a:p>
        </p:txBody>
      </p:sp>
      <p:pic>
        <p:nvPicPr>
          <p:cNvPr id="4110" name="Picture 15" descr="C:\Users\USER\Pictures\у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75"/>
            <a:ext cx="41656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2" name="AutoShape 17"/>
          <p:cNvSpPr>
            <a:spLocks noChangeArrowheads="1"/>
          </p:cNvSpPr>
          <p:nvPr/>
        </p:nvSpPr>
        <p:spPr bwMode="auto">
          <a:xfrm>
            <a:off x="107950" y="44450"/>
            <a:ext cx="7559675" cy="608013"/>
          </a:xfrm>
          <a:prstGeom prst="roundRect">
            <a:avLst>
              <a:gd name="adj" fmla="val 16481"/>
            </a:avLst>
          </a:prstGeom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/>
          </a:p>
        </p:txBody>
      </p:sp>
      <p:sp useBgFill="1">
        <p:nvSpPr>
          <p:cNvPr id="5123" name="AutoShape 18"/>
          <p:cNvSpPr>
            <a:spLocks noChangeArrowheads="1"/>
          </p:cNvSpPr>
          <p:nvPr/>
        </p:nvSpPr>
        <p:spPr bwMode="auto">
          <a:xfrm>
            <a:off x="179388" y="115888"/>
            <a:ext cx="8785225" cy="433387"/>
          </a:xfrm>
          <a:prstGeom prst="roundRect">
            <a:avLst>
              <a:gd name="adj" fmla="val 18500"/>
            </a:avLst>
          </a:prstGeom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r>
              <a:rPr lang="ru-RU" sz="4000">
                <a:solidFill>
                  <a:srgbClr val="FF33BB"/>
                </a:solidFill>
              </a:rPr>
              <a:t>Мастерская кузнеца</a:t>
            </a:r>
          </a:p>
        </p:txBody>
      </p:sp>
      <p:sp>
        <p:nvSpPr>
          <p:cNvPr id="5124" name="AutoShape 28"/>
          <p:cNvSpPr>
            <a:spLocks noChangeArrowheads="1"/>
          </p:cNvSpPr>
          <p:nvPr/>
        </p:nvSpPr>
        <p:spPr bwMode="auto">
          <a:xfrm>
            <a:off x="1116013" y="4797425"/>
            <a:ext cx="2592387" cy="792163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5125" name="WordArt 29"/>
          <p:cNvSpPr>
            <a:spLocks noChangeArrowheads="1" noChangeShapeType="1" noTextEdit="1"/>
          </p:cNvSpPr>
          <p:nvPr/>
        </p:nvSpPr>
        <p:spPr bwMode="auto">
          <a:xfrm>
            <a:off x="1258888" y="4941888"/>
            <a:ext cx="2305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Пословицы</a:t>
            </a: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107950" y="5589588"/>
            <a:ext cx="44688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00" dirty="0"/>
              <a:t>Без клещей кузнец что без рук.</a:t>
            </a:r>
          </a:p>
          <a:p>
            <a:pPr>
              <a:defRPr/>
            </a:pPr>
            <a:r>
              <a:rPr lang="ru-RU" sz="1700" dirty="0"/>
              <a:t>Кому до чего, в кузнецу до наковальни.</a:t>
            </a:r>
          </a:p>
          <a:p>
            <a:pPr>
              <a:defRPr/>
            </a:pPr>
            <a:r>
              <a:rPr lang="ru-RU" sz="1700" dirty="0"/>
              <a:t>Куй железо, пока горячо.</a:t>
            </a:r>
          </a:p>
          <a:p>
            <a:pPr>
              <a:defRPr/>
            </a:pPr>
            <a:r>
              <a:rPr lang="ru-RU" sz="1700" dirty="0"/>
              <a:t>Не огонь железо калит, а мех.</a:t>
            </a:r>
          </a:p>
        </p:txBody>
      </p:sp>
      <p:sp>
        <p:nvSpPr>
          <p:cNvPr id="50229" name="Text Box 53"/>
          <p:cNvSpPr txBox="1">
            <a:spLocks noChangeArrowheads="1"/>
          </p:cNvSpPr>
          <p:nvPr/>
        </p:nvSpPr>
        <p:spPr bwMode="auto">
          <a:xfrm>
            <a:off x="539750" y="3860800"/>
            <a:ext cx="3240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>
                <a:solidFill>
                  <a:srgbClr val="996633"/>
                </a:solidFill>
              </a:rPr>
              <a:t>Горн</a:t>
            </a:r>
          </a:p>
          <a:p>
            <a:pPr>
              <a:defRPr/>
            </a:pPr>
            <a:r>
              <a:rPr lang="ru-RU" sz="1800">
                <a:solidFill>
                  <a:srgbClr val="996633"/>
                </a:solidFill>
              </a:rPr>
              <a:t>Руда</a:t>
            </a:r>
          </a:p>
          <a:p>
            <a:pPr>
              <a:defRPr/>
            </a:pPr>
            <a:r>
              <a:rPr lang="ru-RU" sz="1800">
                <a:solidFill>
                  <a:srgbClr val="996633"/>
                </a:solidFill>
              </a:rPr>
              <a:t>Меха</a:t>
            </a:r>
            <a:endParaRPr lang="ru-RU" sz="1800" b="0"/>
          </a:p>
        </p:txBody>
      </p:sp>
      <p:sp>
        <p:nvSpPr>
          <p:cNvPr id="50234" name="Text Box 58"/>
          <p:cNvSpPr txBox="1">
            <a:spLocks noChangeArrowheads="1"/>
          </p:cNvSpPr>
          <p:nvPr/>
        </p:nvSpPr>
        <p:spPr bwMode="auto">
          <a:xfrm>
            <a:off x="4787900" y="4941888"/>
            <a:ext cx="4038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rgbClr val="FF0000"/>
                </a:solidFill>
              </a:rPr>
              <a:t>З А П О М Н И !</a:t>
            </a:r>
          </a:p>
          <a:p>
            <a:pPr>
              <a:defRPr/>
            </a:pPr>
            <a:r>
              <a:rPr lang="ru-RU" dirty="0">
                <a:solidFill>
                  <a:srgbClr val="800080"/>
                </a:solidFill>
              </a:rPr>
              <a:t>Наковальня, молот-кувалда, </a:t>
            </a:r>
          </a:p>
          <a:p>
            <a:pPr>
              <a:defRPr/>
            </a:pPr>
            <a:r>
              <a:rPr lang="ru-RU" dirty="0">
                <a:solidFill>
                  <a:srgbClr val="800080"/>
                </a:solidFill>
              </a:rPr>
              <a:t>клещи, зубила, щипцы, щипчики, свёрла, </a:t>
            </a:r>
          </a:p>
          <a:p>
            <a:pPr>
              <a:defRPr/>
            </a:pPr>
            <a:r>
              <a:rPr lang="ru-RU" dirty="0">
                <a:solidFill>
                  <a:srgbClr val="800080"/>
                </a:solidFill>
              </a:rPr>
              <a:t>кусачки, паяльники</a:t>
            </a:r>
          </a:p>
        </p:txBody>
      </p:sp>
      <p:sp>
        <p:nvSpPr>
          <p:cNvPr id="5129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F681F-89A3-40D0-8CB7-11EA997D7E80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795963" y="692150"/>
            <a:ext cx="190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800080"/>
                </a:solidFill>
              </a:rPr>
              <a:t>Инструменты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435600" y="5516563"/>
            <a:ext cx="2808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 err="1">
                <a:solidFill>
                  <a:srgbClr val="800080"/>
                </a:solidFill>
              </a:rPr>
              <a:t>Ковань</a:t>
            </a:r>
            <a:endParaRPr lang="ru-RU" sz="3200" dirty="0">
              <a:solidFill>
                <a:srgbClr val="800080"/>
              </a:solidFill>
            </a:endParaRPr>
          </a:p>
        </p:txBody>
      </p:sp>
      <p:pic>
        <p:nvPicPr>
          <p:cNvPr id="5138" name="Picture 18" descr="C:\Users\USER\Pictures\у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285875"/>
            <a:ext cx="40005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C:\Users\USER\Pictures\у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857250"/>
            <a:ext cx="426402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C:\Users\USER\Pictures\у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785813"/>
            <a:ext cx="4000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C:\Users\USER\Pictures\Рисунок1у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14375"/>
            <a:ext cx="462438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0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0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0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0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FCFE312-533D-417E-8694-3CF2831B9E5C}" type="slidenum">
              <a:rPr lang="ru-RU" sz="1400" b="0"/>
              <a:pPr algn="r"/>
              <a:t>5</a:t>
            </a:fld>
            <a:endParaRPr lang="ru-RU" sz="1400" b="0"/>
          </a:p>
        </p:txBody>
      </p:sp>
      <p:sp>
        <p:nvSpPr>
          <p:cNvPr id="6147" name="AutoShape 34"/>
          <p:cNvSpPr>
            <a:spLocks noChangeArrowheads="1"/>
          </p:cNvSpPr>
          <p:nvPr/>
        </p:nvSpPr>
        <p:spPr bwMode="auto">
          <a:xfrm>
            <a:off x="250825" y="4724400"/>
            <a:ext cx="1728788" cy="19446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876300" y="0"/>
            <a:ext cx="787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800080"/>
                </a:solidFill>
              </a:rPr>
              <a:t>В каких станицах были самые искусные кузнецы?</a:t>
            </a:r>
          </a:p>
        </p:txBody>
      </p:sp>
      <p:pic>
        <p:nvPicPr>
          <p:cNvPr id="6149" name="Picture 14" descr="C:\Users\USER\Pictures\дд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786313"/>
            <a:ext cx="10969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C:\Users\USER\Pictures\ддд2.jpg"/>
          <p:cNvPicPr>
            <a:picLocks noChangeAspect="1" noChangeArrowheads="1"/>
          </p:cNvPicPr>
          <p:nvPr/>
        </p:nvPicPr>
        <p:blipFill>
          <a:blip r:embed="rId3"/>
          <a:srcRect l="2242" t="2412" r="3587" b="2332"/>
          <a:stretch>
            <a:fillRect/>
          </a:stretch>
        </p:blipFill>
        <p:spPr bwMode="auto">
          <a:xfrm>
            <a:off x="2500313" y="714375"/>
            <a:ext cx="6303962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15"/>
          <p:cNvSpPr>
            <a:spLocks noChangeArrowheads="1"/>
          </p:cNvSpPr>
          <p:nvPr/>
        </p:nvSpPr>
        <p:spPr bwMode="auto">
          <a:xfrm>
            <a:off x="4610100" y="3429000"/>
            <a:ext cx="1619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Екатеринодар</a:t>
            </a:r>
          </a:p>
        </p:txBody>
      </p:sp>
      <p:sp>
        <p:nvSpPr>
          <p:cNvPr id="6152" name="Прямоугольник 16"/>
          <p:cNvSpPr>
            <a:spLocks noChangeArrowheads="1"/>
          </p:cNvSpPr>
          <p:nvPr/>
        </p:nvSpPr>
        <p:spPr bwMode="auto">
          <a:xfrm>
            <a:off x="5503863" y="4071938"/>
            <a:ext cx="1330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Апшеронск</a:t>
            </a:r>
          </a:p>
        </p:txBody>
      </p:sp>
      <p:sp>
        <p:nvSpPr>
          <p:cNvPr id="6153" name="Прямоугольник 17"/>
          <p:cNvSpPr>
            <a:spLocks noChangeArrowheads="1"/>
          </p:cNvSpPr>
          <p:nvPr/>
        </p:nvSpPr>
        <p:spPr bwMode="auto">
          <a:xfrm>
            <a:off x="4714875" y="2857500"/>
            <a:ext cx="2351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Новодеревянковская</a:t>
            </a:r>
          </a:p>
        </p:txBody>
      </p:sp>
      <p:sp>
        <p:nvSpPr>
          <p:cNvPr id="6154" name="Прямоугольник 18"/>
          <p:cNvSpPr>
            <a:spLocks noChangeArrowheads="1"/>
          </p:cNvSpPr>
          <p:nvPr/>
        </p:nvSpPr>
        <p:spPr bwMode="auto">
          <a:xfrm>
            <a:off x="6143625" y="3286125"/>
            <a:ext cx="1414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Пашковская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96100" y="6613525"/>
            <a:ext cx="224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b="0" i="1"/>
              <a:t>Ломскова Людмила Владимировна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0"/>
            <a:ext cx="6011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800080"/>
                </a:solidFill>
              </a:rPr>
              <a:t>Гончарная мастерская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39750" y="3068638"/>
            <a:ext cx="28082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i="1" u="sng">
                <a:solidFill>
                  <a:srgbClr val="FF0000"/>
                </a:solidFill>
              </a:rPr>
              <a:t>З А П О М Н И:</a:t>
            </a:r>
          </a:p>
          <a:p>
            <a:pPr>
              <a:defRPr/>
            </a:pPr>
            <a:r>
              <a:rPr lang="ru-RU" sz="2200">
                <a:solidFill>
                  <a:srgbClr val="800080"/>
                </a:solidFill>
              </a:rPr>
              <a:t>Корчага   Горлач</a:t>
            </a:r>
          </a:p>
          <a:p>
            <a:pPr>
              <a:defRPr/>
            </a:pPr>
            <a:r>
              <a:rPr lang="ru-RU" sz="2200">
                <a:solidFill>
                  <a:srgbClr val="800080"/>
                </a:solidFill>
              </a:rPr>
              <a:t>Макитра    Глэчики</a:t>
            </a:r>
          </a:p>
        </p:txBody>
      </p:sp>
      <p:pic>
        <p:nvPicPr>
          <p:cNvPr id="6" name="Рисунок 5" descr="гончар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3" y="482343"/>
            <a:ext cx="3405460" cy="268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6300788" y="765175"/>
            <a:ext cx="2087562" cy="16557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ru-RU" sz="1700"/>
              <a:t>Был я  копан,</a:t>
            </a:r>
          </a:p>
          <a:p>
            <a:pPr>
              <a:defRPr/>
            </a:pPr>
            <a:r>
              <a:rPr lang="ru-RU" sz="1700"/>
              <a:t>Был я  топтан,</a:t>
            </a:r>
          </a:p>
          <a:p>
            <a:pPr>
              <a:defRPr/>
            </a:pPr>
            <a:r>
              <a:rPr lang="ru-RU" sz="1700"/>
              <a:t>Был я на кружале,</a:t>
            </a:r>
          </a:p>
          <a:p>
            <a:pPr>
              <a:defRPr/>
            </a:pPr>
            <a:r>
              <a:rPr lang="ru-RU" sz="1700"/>
              <a:t>Был я на пожаре,</a:t>
            </a:r>
          </a:p>
          <a:p>
            <a:pPr>
              <a:defRPr/>
            </a:pPr>
            <a:r>
              <a:rPr lang="ru-RU" sz="1700"/>
              <a:t>Был я на базаре …</a:t>
            </a:r>
          </a:p>
        </p:txBody>
      </p:sp>
      <p:sp>
        <p:nvSpPr>
          <p:cNvPr id="7175" name="AutoShape 14"/>
          <p:cNvSpPr>
            <a:spLocks noChangeArrowheads="1"/>
          </p:cNvSpPr>
          <p:nvPr/>
        </p:nvSpPr>
        <p:spPr bwMode="auto">
          <a:xfrm>
            <a:off x="6084888" y="260350"/>
            <a:ext cx="2376487" cy="503238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7176" name="WordArt 15"/>
          <p:cNvSpPr>
            <a:spLocks noChangeArrowheads="1" noChangeShapeType="1" noTextEdit="1"/>
          </p:cNvSpPr>
          <p:nvPr/>
        </p:nvSpPr>
        <p:spPr bwMode="auto">
          <a:xfrm>
            <a:off x="6588125" y="260350"/>
            <a:ext cx="13477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28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Загадка</a:t>
            </a:r>
          </a:p>
        </p:txBody>
      </p:sp>
      <p:sp>
        <p:nvSpPr>
          <p:cNvPr id="7177" name="Номер слайда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4C8444-C2E2-4CA9-9B24-C9F085A0F61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0" y="4724400"/>
            <a:ext cx="44275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FF0000"/>
                </a:solidFill>
              </a:rPr>
              <a:t>Пословицы</a:t>
            </a:r>
          </a:p>
          <a:p>
            <a:pPr algn="l">
              <a:defRPr/>
            </a:pPr>
            <a:r>
              <a:rPr lang="ru-RU" sz="1600"/>
              <a:t>Гончар приделывает ручку к кувшину там, где захочет.</a:t>
            </a:r>
          </a:p>
          <a:p>
            <a:pPr algn="l">
              <a:defRPr/>
            </a:pPr>
            <a:r>
              <a:rPr lang="ru-RU" sz="1600"/>
              <a:t>Не боги горшки обжигают.</a:t>
            </a:r>
          </a:p>
          <a:p>
            <a:pPr algn="l">
              <a:defRPr/>
            </a:pPr>
            <a:r>
              <a:rPr lang="ru-RU" sz="1600"/>
              <a:t> Глину не мять — горшков не видать.</a:t>
            </a:r>
          </a:p>
          <a:p>
            <a:pPr algn="l">
              <a:defRPr/>
            </a:pPr>
            <a:r>
              <a:rPr lang="ru-RU" sz="1600"/>
              <a:t>На всякий горшок найдётся покрышка.</a:t>
            </a:r>
          </a:p>
          <a:p>
            <a:pPr algn="l">
              <a:defRPr/>
            </a:pPr>
            <a:r>
              <a:rPr lang="ru-RU" sz="1600"/>
              <a:t>Хоть умирай, а в свой горшок заглядай.</a:t>
            </a:r>
            <a:endParaRPr lang="ru-RU"/>
          </a:p>
        </p:txBody>
      </p:sp>
      <p:pic>
        <p:nvPicPr>
          <p:cNvPr id="7179" name="Picture 19" descr="C:\Users\USER\Pictures\я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785813"/>
            <a:ext cx="173513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 descr="C:\Users\USER\Pictures\я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500313"/>
            <a:ext cx="15970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1" descr="C:\Users\USER\Pictures\я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500313"/>
            <a:ext cx="8112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2" descr="C:\Users\USER\Pictures\я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2571750"/>
            <a:ext cx="8350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4" descr="C:\Users\USER\Pictures\я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3786188"/>
            <a:ext cx="46609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55E4EE-5102-4B2D-B4AA-C4FAF4E6663D}" type="slidenum">
              <a:rPr lang="ru-RU" sz="1400" b="0"/>
              <a:pPr algn="r"/>
              <a:t>7</a:t>
            </a:fld>
            <a:endParaRPr lang="ru-RU" sz="1400" b="0"/>
          </a:p>
        </p:txBody>
      </p:sp>
      <p:pic>
        <p:nvPicPr>
          <p:cNvPr id="81935" name="Picture 15" descr="Безымянныгоршок"/>
          <p:cNvPicPr>
            <a:picLocks noChangeAspect="1" noChangeArrowheads="1"/>
          </p:cNvPicPr>
          <p:nvPr/>
        </p:nvPicPr>
        <p:blipFill>
          <a:blip r:embed="rId2" cstate="print"/>
          <a:srcRect l="3879" t="15359" r="85961" b="68720"/>
          <a:stretch>
            <a:fillRect/>
          </a:stretch>
        </p:blipFill>
        <p:spPr bwMode="auto">
          <a:xfrm>
            <a:off x="4503686" y="912244"/>
            <a:ext cx="518672" cy="56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5" descr="Безымянныгоршок"/>
          <p:cNvPicPr>
            <a:picLocks noChangeAspect="1" noChangeArrowheads="1"/>
          </p:cNvPicPr>
          <p:nvPr/>
        </p:nvPicPr>
        <p:blipFill>
          <a:blip r:embed="rId2" cstate="print"/>
          <a:srcRect l="3879" t="15359" r="85961" b="68720"/>
          <a:stretch>
            <a:fillRect/>
          </a:stretch>
        </p:blipFill>
        <p:spPr bwMode="auto">
          <a:xfrm>
            <a:off x="5079563" y="3288212"/>
            <a:ext cx="454619" cy="4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5" descr="Безымянныгоршок"/>
          <p:cNvPicPr>
            <a:picLocks noChangeAspect="1" noChangeArrowheads="1"/>
          </p:cNvPicPr>
          <p:nvPr/>
        </p:nvPicPr>
        <p:blipFill>
          <a:blip r:embed="rId2" cstate="print"/>
          <a:srcRect l="3879" t="15359" r="85961" b="68720"/>
          <a:stretch>
            <a:fillRect/>
          </a:stretch>
        </p:blipFill>
        <p:spPr bwMode="auto">
          <a:xfrm>
            <a:off x="7748536" y="4080894"/>
            <a:ext cx="518672" cy="56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AutoShape 32"/>
          <p:cNvSpPr>
            <a:spLocks noChangeArrowheads="1"/>
          </p:cNvSpPr>
          <p:nvPr/>
        </p:nvSpPr>
        <p:spPr bwMode="auto">
          <a:xfrm>
            <a:off x="179388" y="4868863"/>
            <a:ext cx="1871662" cy="15843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5C"/>
            </a:prstShdw>
          </a:effectLst>
        </p:spPr>
        <p:txBody>
          <a:bodyPr wrap="none" anchor="ctr"/>
          <a:lstStyle/>
          <a:p>
            <a:endParaRPr lang="ru-RU" sz="1400" b="0"/>
          </a:p>
        </p:txBody>
      </p:sp>
      <p:pic>
        <p:nvPicPr>
          <p:cNvPr id="8199" name="Picture 15" descr="Безымянныгорш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5157788"/>
            <a:ext cx="1054100" cy="1150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55331" name="AutoShape 35"/>
          <p:cNvSpPr>
            <a:spLocks noChangeArrowheads="1"/>
          </p:cNvSpPr>
          <p:nvPr/>
        </p:nvSpPr>
        <p:spPr bwMode="auto">
          <a:xfrm>
            <a:off x="0" y="1557338"/>
            <a:ext cx="2555875" cy="15113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9050">
            <a:solidFill>
              <a:srgbClr val="800080"/>
            </a:solidFill>
            <a:round/>
            <a:headEnd/>
            <a:tailEnd/>
          </a:ln>
          <a:effectLst>
            <a:prstShdw prst="shdw17" dist="17961" dir="13500000">
              <a:srgbClr val="4D004D"/>
            </a:prstShdw>
          </a:effectLst>
        </p:spPr>
        <p:txBody>
          <a:bodyPr wrap="none" anchor="ctr"/>
          <a:lstStyle/>
          <a:p>
            <a:r>
              <a:rPr lang="ru-RU" sz="1800"/>
              <a:t>Пашковская, </a:t>
            </a:r>
          </a:p>
          <a:p>
            <a:r>
              <a:rPr lang="ru-RU" sz="1800"/>
              <a:t>Старощербиновская,</a:t>
            </a:r>
          </a:p>
          <a:p>
            <a:r>
              <a:rPr lang="ru-RU" sz="1800"/>
              <a:t>Холмская </a:t>
            </a:r>
          </a:p>
          <a:p>
            <a:r>
              <a:rPr lang="ru-RU" sz="1800"/>
              <a:t>Надёжная, </a:t>
            </a:r>
          </a:p>
          <a:p>
            <a:r>
              <a:rPr lang="ru-RU" sz="1800"/>
              <a:t>Баталпашинская</a:t>
            </a:r>
            <a:r>
              <a:rPr lang="ru-RU" sz="1400" b="0"/>
              <a:t> </a:t>
            </a: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>
                <a:solidFill>
                  <a:srgbClr val="800080"/>
                </a:solidFill>
              </a:rPr>
              <a:t>Где на Кубани развито гончарное ремесло?</a:t>
            </a:r>
          </a:p>
        </p:txBody>
      </p:sp>
      <p:pic>
        <p:nvPicPr>
          <p:cNvPr id="5" name="Picture 15" descr="Безымянныгоршок"/>
          <p:cNvPicPr>
            <a:picLocks noChangeAspect="1" noChangeArrowheads="1"/>
          </p:cNvPicPr>
          <p:nvPr/>
        </p:nvPicPr>
        <p:blipFill>
          <a:blip r:embed="rId2" cstate="print"/>
          <a:srcRect l="3879" t="15359" r="85961" b="68720"/>
          <a:stretch>
            <a:fillRect/>
          </a:stretch>
        </p:blipFill>
        <p:spPr bwMode="auto">
          <a:xfrm>
            <a:off x="8247002" y="4657145"/>
            <a:ext cx="517109" cy="56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Безымянныгоршок"/>
          <p:cNvPicPr>
            <a:picLocks noChangeAspect="1" noChangeArrowheads="1"/>
          </p:cNvPicPr>
          <p:nvPr/>
        </p:nvPicPr>
        <p:blipFill>
          <a:blip r:embed="rId2" cstate="print"/>
          <a:srcRect l="3879" t="15359" r="85961" b="68720"/>
          <a:stretch>
            <a:fillRect/>
          </a:stretch>
        </p:blipFill>
        <p:spPr bwMode="auto">
          <a:xfrm>
            <a:off x="3932186" y="3720532"/>
            <a:ext cx="518672" cy="56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8" descr="C:\Users\USER\Pictures\я10.jpg"/>
          <p:cNvPicPr>
            <a:picLocks noChangeAspect="1" noChangeArrowheads="1"/>
          </p:cNvPicPr>
          <p:nvPr/>
        </p:nvPicPr>
        <p:blipFill>
          <a:blip r:embed="rId4"/>
          <a:srcRect l="2242" t="2412" r="2466" b="3535"/>
          <a:stretch>
            <a:fillRect/>
          </a:stretch>
        </p:blipFill>
        <p:spPr bwMode="auto">
          <a:xfrm>
            <a:off x="2286000" y="642938"/>
            <a:ext cx="66167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Прямоугольник 18"/>
          <p:cNvSpPr>
            <a:spLocks noChangeArrowheads="1"/>
          </p:cNvSpPr>
          <p:nvPr/>
        </p:nvSpPr>
        <p:spPr bwMode="auto">
          <a:xfrm>
            <a:off x="5929313" y="4214813"/>
            <a:ext cx="1250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>
                <a:solidFill>
                  <a:srgbClr val="FF0000"/>
                </a:solidFill>
              </a:rPr>
              <a:t> </a:t>
            </a:r>
            <a:r>
              <a:rPr lang="ru-RU" sz="1600">
                <a:solidFill>
                  <a:srgbClr val="FF0000"/>
                </a:solidFill>
              </a:rPr>
              <a:t>Надёжная</a:t>
            </a:r>
          </a:p>
        </p:txBody>
      </p:sp>
      <p:sp>
        <p:nvSpPr>
          <p:cNvPr id="8206" name="Прямоугольник 19"/>
          <p:cNvSpPr>
            <a:spLocks noChangeArrowheads="1"/>
          </p:cNvSpPr>
          <p:nvPr/>
        </p:nvSpPr>
        <p:spPr bwMode="auto">
          <a:xfrm>
            <a:off x="6929438" y="4071938"/>
            <a:ext cx="116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Холмская</a:t>
            </a:r>
          </a:p>
        </p:txBody>
      </p:sp>
      <p:sp>
        <p:nvSpPr>
          <p:cNvPr id="8207" name="Прямоугольник 20"/>
          <p:cNvSpPr>
            <a:spLocks noChangeArrowheads="1"/>
          </p:cNvSpPr>
          <p:nvPr/>
        </p:nvSpPr>
        <p:spPr bwMode="auto">
          <a:xfrm>
            <a:off x="6500813" y="4643438"/>
            <a:ext cx="19002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Баталпашинская</a:t>
            </a:r>
          </a:p>
        </p:txBody>
      </p:sp>
      <p:sp>
        <p:nvSpPr>
          <p:cNvPr id="8208" name="Прямоугольник 21"/>
          <p:cNvSpPr>
            <a:spLocks noChangeArrowheads="1"/>
          </p:cNvSpPr>
          <p:nvPr/>
        </p:nvSpPr>
        <p:spPr bwMode="auto">
          <a:xfrm>
            <a:off x="5214938" y="3286125"/>
            <a:ext cx="1414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Пашковская</a:t>
            </a:r>
          </a:p>
        </p:txBody>
      </p:sp>
      <p:sp>
        <p:nvSpPr>
          <p:cNvPr id="8209" name="Прямоугольник 22"/>
          <p:cNvSpPr>
            <a:spLocks noChangeArrowheads="1"/>
          </p:cNvSpPr>
          <p:nvPr/>
        </p:nvSpPr>
        <p:spPr bwMode="auto">
          <a:xfrm>
            <a:off x="4357688" y="1000125"/>
            <a:ext cx="2182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solidFill>
                  <a:srgbClr val="FF0000"/>
                </a:solidFill>
              </a:rPr>
              <a:t>Старощербиновсая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804025" y="6381750"/>
            <a:ext cx="2049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0" i="1"/>
              <a:t>Ломскова Людмила Владимировна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1158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800080"/>
                </a:solidFill>
              </a:rPr>
              <a:t>Рыболовство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884988" y="5013325"/>
            <a:ext cx="1841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ru-RU" sz="1700"/>
          </a:p>
        </p:txBody>
      </p:sp>
      <p:pic>
        <p:nvPicPr>
          <p:cNvPr id="9221" name="Picture 10" descr="tn_suda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229225"/>
            <a:ext cx="1296987" cy="417513"/>
          </a:xfrm>
          <a:prstGeom prst="rect">
            <a:avLst/>
          </a:prstGeom>
          <a:solidFill>
            <a:schemeClr val="accent1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2" name="Picture 22" descr="vob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508500"/>
            <a:ext cx="10080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karpf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013325"/>
            <a:ext cx="1008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8" descr="250px-Bichok-kruglya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5516563"/>
            <a:ext cx="936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kar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4076700"/>
            <a:ext cx="108108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804025" y="765175"/>
            <a:ext cx="21605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sz="1600"/>
          </a:p>
          <a:p>
            <a:pPr>
              <a:buFont typeface="Wingdings" pitchFamily="2" charset="2"/>
              <a:buNone/>
              <a:defRPr/>
            </a:pPr>
            <a:r>
              <a:rPr lang="ru-RU" sz="1800"/>
              <a:t>  Закину палку, </a:t>
            </a:r>
          </a:p>
          <a:p>
            <a:pPr>
              <a:defRPr/>
            </a:pPr>
            <a:r>
              <a:rPr lang="ru-RU" sz="1800"/>
              <a:t>убью не галку, </a:t>
            </a:r>
          </a:p>
          <a:p>
            <a:pPr>
              <a:defRPr/>
            </a:pPr>
            <a:r>
              <a:rPr lang="ru-RU" sz="1800"/>
              <a:t>ощиплю не перья,</a:t>
            </a:r>
          </a:p>
          <a:p>
            <a:pPr>
              <a:defRPr/>
            </a:pPr>
            <a:r>
              <a:rPr lang="ru-RU" sz="1800"/>
              <a:t>съем не мясо.</a:t>
            </a:r>
          </a:p>
        </p:txBody>
      </p:sp>
      <p:sp>
        <p:nvSpPr>
          <p:cNvPr id="9227" name="AutoShape 24"/>
          <p:cNvSpPr>
            <a:spLocks noChangeArrowheads="1"/>
          </p:cNvSpPr>
          <p:nvPr/>
        </p:nvSpPr>
        <p:spPr bwMode="auto">
          <a:xfrm>
            <a:off x="6659563" y="115888"/>
            <a:ext cx="2268537" cy="576262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9228" name="WordArt 25"/>
          <p:cNvSpPr>
            <a:spLocks noChangeArrowheads="1" noChangeShapeType="1" noTextEdit="1"/>
          </p:cNvSpPr>
          <p:nvPr/>
        </p:nvSpPr>
        <p:spPr bwMode="auto">
          <a:xfrm>
            <a:off x="7019925" y="115888"/>
            <a:ext cx="1512888" cy="55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Загадка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7740650" y="4652963"/>
            <a:ext cx="100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400" i="1"/>
              <a:t>Перемёт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7740650" y="5013325"/>
            <a:ext cx="98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400" i="1"/>
              <a:t>Острога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2987675" y="3789363"/>
            <a:ext cx="938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400" i="1"/>
              <a:t>Бредень</a:t>
            </a:r>
          </a:p>
        </p:txBody>
      </p:sp>
      <p:pic>
        <p:nvPicPr>
          <p:cNvPr id="9232" name="Picture 35" descr="5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5000625"/>
            <a:ext cx="2376487" cy="1622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451725" y="5589588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400" i="1"/>
              <a:t>Невод</a:t>
            </a:r>
          </a:p>
        </p:txBody>
      </p:sp>
      <p:sp>
        <p:nvSpPr>
          <p:cNvPr id="10267" name="AutoShape 37"/>
          <p:cNvSpPr>
            <a:spLocks noChangeArrowheads="1"/>
          </p:cNvSpPr>
          <p:nvPr/>
        </p:nvSpPr>
        <p:spPr bwMode="auto">
          <a:xfrm>
            <a:off x="179388" y="4221163"/>
            <a:ext cx="2305050" cy="503237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10268" name="WordArt 39"/>
          <p:cNvSpPr>
            <a:spLocks noChangeArrowheads="1" noChangeShapeType="1" noTextEdit="1"/>
          </p:cNvSpPr>
          <p:nvPr/>
        </p:nvSpPr>
        <p:spPr bwMode="auto">
          <a:xfrm>
            <a:off x="395288" y="4292600"/>
            <a:ext cx="2025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Пословицы</a:t>
            </a:r>
          </a:p>
        </p:txBody>
      </p:sp>
      <p:sp>
        <p:nvSpPr>
          <p:cNvPr id="38952" name="Text Box 40" descr="Голубая тисненая бумага"/>
          <p:cNvSpPr txBox="1">
            <a:spLocks noChangeArrowheads="1"/>
          </p:cNvSpPr>
          <p:nvPr/>
        </p:nvSpPr>
        <p:spPr bwMode="auto">
          <a:xfrm>
            <a:off x="0" y="4797425"/>
            <a:ext cx="4929188" cy="181610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pPr algn="l"/>
            <a:r>
              <a:rPr lang="ru-RU" sz="1600" b="0"/>
              <a:t>Рыбака сеть кормит.</a:t>
            </a:r>
          </a:p>
          <a:p>
            <a:pPr algn="l"/>
            <a:r>
              <a:rPr lang="ru-RU" sz="1600" b="0"/>
              <a:t>Удица крива, да рыбица пряма.</a:t>
            </a:r>
          </a:p>
          <a:p>
            <a:pPr algn="l"/>
            <a:r>
              <a:rPr lang="ru-RU" sz="1600" b="0"/>
              <a:t>Худой сетью рыбы не наловишь.</a:t>
            </a:r>
          </a:p>
          <a:p>
            <a:pPr algn="l"/>
            <a:r>
              <a:rPr lang="ru-RU" sz="1600" b="0"/>
              <a:t>Умей рыбку ловить и в мутной воде.</a:t>
            </a:r>
          </a:p>
          <a:p>
            <a:pPr algn="l"/>
            <a:r>
              <a:rPr lang="ru-RU" sz="1600" b="0"/>
              <a:t>Враки, что кашляют раки, - то шалят рыбешки.</a:t>
            </a:r>
          </a:p>
          <a:p>
            <a:pPr algn="l"/>
            <a:r>
              <a:rPr lang="ru-RU" sz="1600" b="0"/>
              <a:t>Рыбак рыбака видит издалека.</a:t>
            </a:r>
          </a:p>
          <a:p>
            <a:pPr algn="l"/>
            <a:r>
              <a:rPr lang="ru-RU" sz="1600" b="0"/>
              <a:t>Голодному Федоту и рыба в охоту.</a:t>
            </a:r>
          </a:p>
        </p:txBody>
      </p:sp>
      <p:sp>
        <p:nvSpPr>
          <p:cNvPr id="9237" name="Номер слайда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BB923C-1C47-41C6-9E7E-513A100B8E4F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9238" name="Picture 33" descr="C:\Users\USER\Pictures\ю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25" y="714375"/>
            <a:ext cx="3910013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34" descr="C:\Users\USER\Pictures\ю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285750"/>
            <a:ext cx="1238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35" descr="C:\Users\USER\Pictures\ю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8" y="1285875"/>
            <a:ext cx="160178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36" descr="C:\Users\USER\Pictures\ю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2643188"/>
            <a:ext cx="1168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37" descr="C:\Users\USER\Pictures\ю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00188" y="2928938"/>
            <a:ext cx="116363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38" descr="C:\Users\USER\Pictures\ю6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2875" y="3571875"/>
            <a:ext cx="11636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39" descr="C:\Users\USER\Pictures\ю1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86563" y="3071813"/>
            <a:ext cx="2171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41" descr="C:\Users\USER\Pictures\Рисунок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86375" y="3857625"/>
            <a:ext cx="10795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42" descr="C:\Users\USER\Pictures\ю1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215313" y="5407025"/>
            <a:ext cx="65881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96100" y="6613525"/>
            <a:ext cx="224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000" b="0" i="1"/>
              <a:t>Ломскова Людмила Владимировна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3850" y="6092825"/>
            <a:ext cx="4300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1700"/>
              <a:t>Будет плуг, да не будет рук.</a:t>
            </a:r>
          </a:p>
          <a:p>
            <a:pPr algn="l">
              <a:defRPr/>
            </a:pPr>
            <a:r>
              <a:rPr lang="ru-RU" sz="1700"/>
              <a:t>Глубже пахать – больше хлеба ждать.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651500" y="4365625"/>
            <a:ext cx="251936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23850" indent="-323850" algn="l">
              <a:defRPr/>
            </a:pPr>
            <a:r>
              <a:rPr lang="ru-RU" sz="1700" dirty="0"/>
              <a:t>1. Соха;</a:t>
            </a:r>
          </a:p>
          <a:p>
            <a:pPr marL="323850" indent="-323850" algn="l">
              <a:defRPr/>
            </a:pPr>
            <a:r>
              <a:rPr lang="ru-RU" sz="1700" dirty="0"/>
              <a:t>2. Цеп; </a:t>
            </a:r>
          </a:p>
          <a:p>
            <a:pPr marL="323850" indent="-323850" algn="l">
              <a:defRPr/>
            </a:pPr>
            <a:r>
              <a:rPr lang="ru-RU" sz="1700" dirty="0"/>
              <a:t>3.  Рало; </a:t>
            </a:r>
          </a:p>
          <a:p>
            <a:pPr marL="323850" indent="-323850" algn="l">
              <a:defRPr/>
            </a:pPr>
            <a:r>
              <a:rPr lang="ru-RU" sz="1700" dirty="0"/>
              <a:t>4. Палка;</a:t>
            </a:r>
          </a:p>
          <a:p>
            <a:pPr marL="323850" indent="-323850" algn="l">
              <a:defRPr/>
            </a:pPr>
            <a:r>
              <a:rPr lang="ru-RU" sz="1700" dirty="0"/>
              <a:t>5. Серп;</a:t>
            </a:r>
          </a:p>
          <a:p>
            <a:pPr marL="323850" indent="-323850" algn="l">
              <a:defRPr/>
            </a:pPr>
            <a:r>
              <a:rPr lang="ru-RU" sz="1700" dirty="0"/>
              <a:t>6. Коса;</a:t>
            </a:r>
          </a:p>
          <a:p>
            <a:pPr marL="323850" indent="-323850" algn="l">
              <a:defRPr/>
            </a:pPr>
            <a:r>
              <a:rPr lang="ru-RU" sz="1700" dirty="0"/>
              <a:t>7. </a:t>
            </a:r>
            <a:r>
              <a:rPr lang="ru-RU" sz="1700" dirty="0" err="1"/>
              <a:t>Борона-суковатка</a:t>
            </a:r>
            <a:r>
              <a:rPr lang="ru-RU" sz="1700" dirty="0"/>
              <a:t>. 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067175" y="0"/>
            <a:ext cx="5076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800080"/>
                </a:solidFill>
              </a:rPr>
              <a:t>Земледелие</a:t>
            </a: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5148263" y="3500438"/>
            <a:ext cx="3097212" cy="792162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11271" name="WordArt 9"/>
          <p:cNvSpPr>
            <a:spLocks noChangeArrowheads="1" noChangeShapeType="1" noTextEdit="1"/>
          </p:cNvSpPr>
          <p:nvPr/>
        </p:nvSpPr>
        <p:spPr bwMode="auto">
          <a:xfrm>
            <a:off x="5219700" y="3644900"/>
            <a:ext cx="2952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Орудия труда</a:t>
            </a:r>
          </a:p>
        </p:txBody>
      </p:sp>
      <p:sp>
        <p:nvSpPr>
          <p:cNvPr id="11272" name="AutoShape 17"/>
          <p:cNvSpPr>
            <a:spLocks noChangeArrowheads="1"/>
          </p:cNvSpPr>
          <p:nvPr/>
        </p:nvSpPr>
        <p:spPr bwMode="auto">
          <a:xfrm>
            <a:off x="539750" y="5661025"/>
            <a:ext cx="2735263" cy="431800"/>
          </a:xfrm>
          <a:prstGeom prst="roundRect">
            <a:avLst>
              <a:gd name="adj" fmla="val 25472"/>
            </a:avLst>
          </a:prstGeom>
          <a:gradFill rotWithShape="1">
            <a:gsLst>
              <a:gs pos="0">
                <a:srgbClr val="00CC66">
                  <a:alpha val="60999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13500000">
              <a:srgbClr val="007A3D"/>
            </a:prstShdw>
          </a:effectLst>
        </p:spPr>
        <p:txBody>
          <a:bodyPr wrap="none" anchor="ctr"/>
          <a:lstStyle/>
          <a:p>
            <a:endParaRPr lang="ru-RU" sz="1700" b="0"/>
          </a:p>
        </p:txBody>
      </p:sp>
      <p:sp>
        <p:nvSpPr>
          <p:cNvPr id="11273" name="WordArt 18"/>
          <p:cNvSpPr>
            <a:spLocks noChangeArrowheads="1" noChangeShapeType="1" noTextEdit="1"/>
          </p:cNvSpPr>
          <p:nvPr/>
        </p:nvSpPr>
        <p:spPr bwMode="auto">
          <a:xfrm>
            <a:off x="900113" y="5661025"/>
            <a:ext cx="2025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06"/>
              </a:avLst>
            </a:prstTxWarp>
          </a:bodyPr>
          <a:lstStyle/>
          <a:p>
            <a:r>
              <a:rPr lang="ru-RU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700" algn="ctr" rotWithShape="0">
                    <a:schemeClr val="accent2"/>
                  </a:outerShdw>
                </a:effectLst>
                <a:latin typeface="Book Antiqua"/>
              </a:rPr>
              <a:t>Пословицы</a:t>
            </a:r>
          </a:p>
        </p:txBody>
      </p:sp>
      <p:sp>
        <p:nvSpPr>
          <p:cNvPr id="1127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227763" y="3789363"/>
            <a:ext cx="2133600" cy="476250"/>
          </a:xfrm>
          <a:noFill/>
        </p:spPr>
        <p:txBody>
          <a:bodyPr/>
          <a:lstStyle/>
          <a:p>
            <a:fld id="{6AD11184-41FE-41AD-A19D-697E58D67882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11275" name="Picture 18" descr="C:\Users\USER\Pictures\ю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2214563"/>
            <a:ext cx="13414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C:\Users\USER\Pictures\ю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4914900" cy="275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7" name="Picture 20" descr="C:\Users\USER\Pictures\ю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85813"/>
            <a:ext cx="11096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21" descr="C:\Users\USER\Pictures\ю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428875"/>
            <a:ext cx="14557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2" descr="C:\Users\USER\Pictures\ю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143000"/>
            <a:ext cx="91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3" descr="C:\Users\USER\Pictures\ю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642938"/>
            <a:ext cx="11223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C:\Users\USER\Pictures\ю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52"/>
            <a:ext cx="4852987" cy="279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983</Words>
  <Application>Microsoft Office PowerPoint</Application>
  <PresentationFormat>Экран (4:3)</PresentationFormat>
  <Paragraphs>306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Промыслы и ремёсла на Кубани</dc:subject>
  <dc:creator>Ломскова Людмила Владимировна</dc:creator>
  <cp:lastModifiedBy>Admin</cp:lastModifiedBy>
  <cp:revision>237</cp:revision>
  <dcterms:created xsi:type="dcterms:W3CDTF">2008-08-17T13:23:53Z</dcterms:created>
  <dcterms:modified xsi:type="dcterms:W3CDTF">2012-10-21T11:17:04Z</dcterms:modified>
</cp:coreProperties>
</file>