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7" r:id="rId5"/>
    <p:sldId id="257" r:id="rId6"/>
    <p:sldId id="269" r:id="rId7"/>
    <p:sldId id="268" r:id="rId8"/>
    <p:sldId id="262" r:id="rId9"/>
    <p:sldId id="263" r:id="rId10"/>
    <p:sldId id="264" r:id="rId11"/>
    <p:sldId id="265" r:id="rId12"/>
    <p:sldId id="270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B5CD-37EC-492C-9056-64AFF08E09E8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48B6-0EDC-4785-B925-68C37C30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B5CD-37EC-492C-9056-64AFF08E09E8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48B6-0EDC-4785-B925-68C37C30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B5CD-37EC-492C-9056-64AFF08E09E8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48B6-0EDC-4785-B925-68C37C30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B5CD-37EC-492C-9056-64AFF08E09E8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48B6-0EDC-4785-B925-68C37C30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B5CD-37EC-492C-9056-64AFF08E09E8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48B6-0EDC-4785-B925-68C37C30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B5CD-37EC-492C-9056-64AFF08E09E8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48B6-0EDC-4785-B925-68C37C30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B5CD-37EC-492C-9056-64AFF08E09E8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48B6-0EDC-4785-B925-68C37C30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B5CD-37EC-492C-9056-64AFF08E09E8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48B6-0EDC-4785-B925-68C37C30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B5CD-37EC-492C-9056-64AFF08E09E8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48B6-0EDC-4785-B925-68C37C30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B5CD-37EC-492C-9056-64AFF08E09E8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48B6-0EDC-4785-B925-68C37C30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B5CD-37EC-492C-9056-64AFF08E09E8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48B6-0EDC-4785-B925-68C37C30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FB5CD-37EC-492C-9056-64AFF08E09E8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B48B6-0EDC-4785-B925-68C37C309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0&amp;text=%D0%BA%D0%B0%D1%80%D1%82%D0%B8%D0%BD%D0%BA%D0%B0%20%D0%BF%D0%B0%D1%80%D1%83%D1%81%D0%BD%D0%B8%D0%BA%D0%B0%20%D0%B2%20%D0%BC%D0%BE%D1%80%D0%B5&amp;noreask=1&amp;pos=19&amp;lr=2&amp;rpt=simage&amp;uinfo=ww-1293-wh-1030-fw-1068-fh-598-pd-1&amp;img_url=http://static9.bigstockphoto.com/thumbs/8/4/6/small2/6485339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ommons.wikimedia.org/wiki/File:Nyenschantz_model.jpg?uselang=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itywalls.ru/photo39010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citywalls.ru/photo39018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A1%D1%83%D0%B4%D0%BD%D0%B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3571876"/>
            <a:ext cx="6286544" cy="100013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Охтинские судоверфи. Парусный флот.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oboi20.ru/wallpapers/13_3520_oboi_parusnik_1280x8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14290"/>
            <a:ext cx="4929222" cy="335758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5143504" y="4929198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Презентация учащихся </a:t>
            </a:r>
            <a:r>
              <a:rPr lang="ru-RU" dirty="0" smtClean="0">
                <a:solidFill>
                  <a:srgbClr val="7030A0"/>
                </a:solidFill>
              </a:rPr>
              <a:t>8  </a:t>
            </a:r>
            <a:r>
              <a:rPr lang="ru-RU" dirty="0" smtClean="0">
                <a:solidFill>
                  <a:srgbClr val="7030A0"/>
                </a:solidFill>
              </a:rPr>
              <a:t>«В» класса ГБОУ школы-интерната №9.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вост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3943337" cy="292895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5" name="Picture 3" descr="C:\Users\user\Desktop\лапзаре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929066"/>
            <a:ext cx="4071966" cy="292893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5214942" y="1500174"/>
            <a:ext cx="31432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Флагманский корабль кругосветной экспедиции «Восток» и шлюп «Мирный» под командованием Беллинсгаузена и Лазарева в 1818 году совершили кругосветную экспедицию, дошли до Антарктиды. «Восток» был построен британскими инженерами и по качеству уступал «Мирному». Корпус «Востока» оказался слабым для плавания в полярных льдах, и его приходилось укреплять и ремонтировать во время экспедиции..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357166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Шлюп «Восток»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Головн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4857760"/>
            <a:ext cx="1357321" cy="164307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C:\Users\user\Desktop\камчатк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4214842" cy="342902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5143504" y="1857364"/>
            <a:ext cx="30718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1816 году было решено отправить на Дальний Восток военное судно с задачами: доставить материалы и запасы в Петропавловский и Охотский порты, скорректировать карты. Специально был построен </a:t>
            </a:r>
            <a:r>
              <a:rPr lang="ru-RU" sz="2400" b="1" dirty="0" smtClean="0">
                <a:solidFill>
                  <a:srgbClr val="C00000"/>
                </a:solidFill>
              </a:rPr>
              <a:t>шлюп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</a:rPr>
              <a:t>Камчатка»</a:t>
            </a:r>
            <a:r>
              <a:rPr lang="ru-RU" dirty="0" smtClean="0">
                <a:solidFill>
                  <a:srgbClr val="C00000"/>
                </a:solidFill>
              </a:rPr>
              <a:t> длиной 130 футов, грузоподъемностью 900 тонн. Командир Василий Михайлович Головнин.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500042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Шлюп «Камчатка»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4942" y="1214422"/>
            <a:ext cx="36433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 1811 по 1864 год на Охтинской верфи было построено 9 линейных кораблей, 28 фрегатов, 11 корветов,7 бригов, 3 </a:t>
            </a:r>
            <a:r>
              <a:rPr lang="ru-RU" dirty="0" err="1" smtClean="0">
                <a:solidFill>
                  <a:srgbClr val="C00000"/>
                </a:solidFill>
              </a:rPr>
              <a:t>люгера</a:t>
            </a:r>
            <a:r>
              <a:rPr lang="ru-RU" dirty="0" smtClean="0">
                <a:solidFill>
                  <a:srgbClr val="C00000"/>
                </a:solidFill>
              </a:rPr>
              <a:t> и 101 судно меньшего класса. С развитием металлического судостроения работы постепенно прекращаются. Последние корабли были спущены на воду в 1864 году.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 1914 году Охтинская верфь переименована в «</a:t>
            </a:r>
            <a:r>
              <a:rPr lang="ru-RU" dirty="0" err="1" smtClean="0">
                <a:solidFill>
                  <a:srgbClr val="C00000"/>
                </a:solidFill>
              </a:rPr>
              <a:t>Петрозавод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 начале 2000-х г.г. в помещениях «</a:t>
            </a:r>
            <a:r>
              <a:rPr lang="ru-RU" dirty="0" err="1" smtClean="0">
                <a:solidFill>
                  <a:srgbClr val="C00000"/>
                </a:solidFill>
              </a:rPr>
              <a:t>Петрозавода</a:t>
            </a:r>
            <a:r>
              <a:rPr lang="ru-RU" dirty="0" smtClean="0">
                <a:solidFill>
                  <a:srgbClr val="C00000"/>
                </a:solidFill>
              </a:rPr>
              <a:t>» находился деловой и спортивный центр «Паллада»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6626" name="Picture 2" descr="http://p3.citywalls.ru/photo_38-39019.jpg?mt=12736258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4857784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узей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214422"/>
            <a:ext cx="2857520" cy="250033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Users\user\Desktop\музей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00438"/>
            <a:ext cx="3357586" cy="250033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857224" y="500042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Музей «700  лет  – </a:t>
            </a:r>
            <a:r>
              <a:rPr lang="ru-RU" sz="2400" dirty="0" err="1" smtClean="0">
                <a:solidFill>
                  <a:srgbClr val="C00000"/>
                </a:solidFill>
              </a:rPr>
              <a:t>Ландскрона</a:t>
            </a:r>
            <a:r>
              <a:rPr lang="ru-RU" sz="2400" dirty="0" smtClean="0">
                <a:solidFill>
                  <a:srgbClr val="C00000"/>
                </a:solidFill>
              </a:rPr>
              <a:t>, Невское устье, </a:t>
            </a:r>
            <a:r>
              <a:rPr lang="ru-RU" sz="2400" dirty="0" err="1" smtClean="0">
                <a:solidFill>
                  <a:srgbClr val="C00000"/>
                </a:solidFill>
              </a:rPr>
              <a:t>Ниеншанц</a:t>
            </a:r>
            <a:r>
              <a:rPr lang="ru-RU" sz="2400" dirty="0" smtClean="0">
                <a:solidFill>
                  <a:srgbClr val="C00000"/>
                </a:solidFill>
              </a:rPr>
              <a:t>»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1571612"/>
            <a:ext cx="4429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Музей «700  лет  – </a:t>
            </a:r>
            <a:r>
              <a:rPr lang="ru-RU" dirty="0" err="1" smtClean="0">
                <a:solidFill>
                  <a:srgbClr val="C00000"/>
                </a:solidFill>
              </a:rPr>
              <a:t>Ландскрона</a:t>
            </a:r>
            <a:r>
              <a:rPr lang="ru-RU" dirty="0" smtClean="0">
                <a:solidFill>
                  <a:srgbClr val="C00000"/>
                </a:solidFill>
              </a:rPr>
              <a:t>, Невское устье, </a:t>
            </a:r>
            <a:r>
              <a:rPr lang="ru-RU" dirty="0" err="1" smtClean="0">
                <a:solidFill>
                  <a:srgbClr val="C00000"/>
                </a:solidFill>
              </a:rPr>
              <a:t>Ниеншанц</a:t>
            </a:r>
            <a:r>
              <a:rPr lang="ru-RU" dirty="0" smtClean="0">
                <a:solidFill>
                  <a:srgbClr val="C00000"/>
                </a:solidFill>
              </a:rPr>
              <a:t>» совместно с Центральным Военно-морским музеем открыл интереснейшую страницу истории – Охтинскую верфь. На выставке представлены старинные документы, чертежи и модели кораблей, сделанных на Охтинской верфи, которые рассказывают о величии Российского флота. Музей находится по адресу: Красногвардейская площадь,2, бизнес-центр «Аскольд», первый этаж.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кет крепости Ниеншанц в музее">
            <a:hlinkClick r:id="rId2" tooltip="&quot;Макет крепости Ниеншанц в музее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414340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428604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Основание крепости </a:t>
            </a:r>
            <a:r>
              <a:rPr lang="ru-RU" sz="3600" dirty="0" err="1" smtClean="0">
                <a:solidFill>
                  <a:srgbClr val="C00000"/>
                </a:solidFill>
              </a:rPr>
              <a:t>Ниеншанц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1428736"/>
            <a:ext cx="29289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1617 году шведы захватили Ижорские (</a:t>
            </a:r>
            <a:r>
              <a:rPr lang="ru-RU" dirty="0" err="1" smtClean="0">
                <a:solidFill>
                  <a:srgbClr val="C00000"/>
                </a:solidFill>
              </a:rPr>
              <a:t>приневские</a:t>
            </a:r>
            <a:r>
              <a:rPr lang="ru-RU" dirty="0" smtClean="0">
                <a:solidFill>
                  <a:srgbClr val="C00000"/>
                </a:solidFill>
              </a:rPr>
              <a:t> земли) В устье Большой </a:t>
            </a:r>
            <a:r>
              <a:rPr lang="ru-RU" dirty="0" err="1" smtClean="0">
                <a:solidFill>
                  <a:srgbClr val="C00000"/>
                </a:solidFill>
              </a:rPr>
              <a:t>Охты</a:t>
            </a:r>
            <a:r>
              <a:rPr lang="ru-RU" dirty="0" smtClean="0">
                <a:solidFill>
                  <a:srgbClr val="C00000"/>
                </a:solidFill>
              </a:rPr>
              <a:t>, при ее впадении в Неву была основана крепость </a:t>
            </a:r>
            <a:r>
              <a:rPr lang="ru-RU" dirty="0" err="1" smtClean="0">
                <a:solidFill>
                  <a:srgbClr val="C00000"/>
                </a:solidFill>
              </a:rPr>
              <a:t>Ниеншанц</a:t>
            </a:r>
            <a:r>
              <a:rPr lang="ru-RU" dirty="0" smtClean="0">
                <a:solidFill>
                  <a:srgbClr val="C00000"/>
                </a:solidFill>
              </a:rPr>
              <a:t>. В городе была небольшая </a:t>
            </a:r>
            <a:r>
              <a:rPr lang="ru-RU" dirty="0" err="1" smtClean="0">
                <a:solidFill>
                  <a:srgbClr val="C00000"/>
                </a:solidFill>
              </a:rPr>
              <a:t>судостоительная</a:t>
            </a:r>
            <a:r>
              <a:rPr lang="ru-RU" dirty="0" smtClean="0">
                <a:solidFill>
                  <a:srgbClr val="C00000"/>
                </a:solidFill>
              </a:rPr>
              <a:t> верфь, дегтярный и смоляной заводы, пильные заводы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c.pics.livejournal.com/gorlex72/32116956/55849/55849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876"/>
            <a:ext cx="4500594" cy="300039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220" name="Picture 4" descr="http://www.goskatalog.ru/data/items/00000001000000/000000100000/0000010000/60007000/portret_petra_i_1972254/45217_foto1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2571768" cy="300039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2928926" y="642918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Основание Охтинской верфи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1643050"/>
            <a:ext cx="55721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 1703 году в  русский авангард под командованием  Петра 1 захватил крепость </a:t>
            </a:r>
            <a:r>
              <a:rPr lang="ru-RU" sz="2000" dirty="0" err="1" smtClean="0">
                <a:solidFill>
                  <a:srgbClr val="C00000"/>
                </a:solidFill>
              </a:rPr>
              <a:t>Ниеншанц</a:t>
            </a:r>
            <a:r>
              <a:rPr lang="ru-RU" sz="2000" dirty="0" smtClean="0">
                <a:solidFill>
                  <a:srgbClr val="C00000"/>
                </a:solidFill>
              </a:rPr>
              <a:t>.. В 1721 году на месте крепости основана Охтинская верфь, где выполнялись заказы на строительство гребных и парусных судов. Местные жители отрабатывали на верфи положенное время. Через год здесь была открыта судостроительная школа.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071546"/>
            <a:ext cx="5286412" cy="371477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Охтинский мыс в начале 18 века и в наше время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4578" name="Picture 2" descr="http://ib1.keep4u.ru/b/2009/12/17/03/033694f0761dd59ae799daa5d01f1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00306"/>
            <a:ext cx="4071966" cy="335758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642910" y="1285860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1998 году мыс объявлен памятником археологии «Крепость </a:t>
            </a:r>
            <a:r>
              <a:rPr lang="ru-RU" dirty="0" err="1" smtClean="0">
                <a:solidFill>
                  <a:srgbClr val="C00000"/>
                </a:solidFill>
              </a:rPr>
              <a:t>Ниеншанц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46434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" name="Рисунок 3" descr="фото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00438"/>
            <a:ext cx="421484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286380" y="1571612"/>
            <a:ext cx="35004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Одновременно с развитием судостроения на берегах Невы и </a:t>
            </a:r>
            <a:r>
              <a:rPr lang="ru-RU" dirty="0" err="1" smtClean="0">
                <a:solidFill>
                  <a:srgbClr val="C00000"/>
                </a:solidFill>
              </a:rPr>
              <a:t>Охты</a:t>
            </a:r>
            <a:r>
              <a:rPr lang="ru-RU" dirty="0" smtClean="0">
                <a:solidFill>
                  <a:srgbClr val="C00000"/>
                </a:solidFill>
              </a:rPr>
              <a:t> возникают слободы – Большая и Малая </a:t>
            </a:r>
            <a:r>
              <a:rPr lang="ru-RU" dirty="0" err="1" smtClean="0">
                <a:solidFill>
                  <a:srgbClr val="C00000"/>
                </a:solidFill>
              </a:rPr>
              <a:t>Охта</a:t>
            </a:r>
            <a:r>
              <a:rPr lang="ru-RU" dirty="0" smtClean="0">
                <a:solidFill>
                  <a:srgbClr val="C00000"/>
                </a:solidFill>
              </a:rPr>
              <a:t> и Матросская. Здесь жили семьи работников верфи. Охтинские плотники были талантливыми мастеровыми, им по плечу были самые затейливые плотницкие работы. Петр</a:t>
            </a:r>
            <a:r>
              <a:rPr lang="en-US" dirty="0" smtClean="0">
                <a:solidFill>
                  <a:srgbClr val="C00000"/>
                </a:solidFill>
              </a:rPr>
              <a:t> I </a:t>
            </a:r>
            <a:r>
              <a:rPr lang="ru-RU" dirty="0" smtClean="0">
                <a:solidFill>
                  <a:srgbClr val="C00000"/>
                </a:solidFill>
              </a:rPr>
              <a:t>приказал «плотникам вереек в продажу и подряд никаких не делать, а делать </a:t>
            </a:r>
            <a:r>
              <a:rPr lang="ru-RU" dirty="0" err="1" smtClean="0">
                <a:solidFill>
                  <a:srgbClr val="C00000"/>
                </a:solidFill>
              </a:rPr>
              <a:t>шверботы</a:t>
            </a:r>
            <a:r>
              <a:rPr lang="ru-RU" dirty="0" smtClean="0">
                <a:solidFill>
                  <a:srgbClr val="C00000"/>
                </a:solidFill>
              </a:rPr>
              <a:t> и другие </a:t>
            </a:r>
            <a:r>
              <a:rPr lang="ru-RU" dirty="0" err="1" smtClean="0">
                <a:solidFill>
                  <a:srgbClr val="C00000"/>
                </a:solidFill>
              </a:rPr>
              <a:t>новоманерные</a:t>
            </a:r>
            <a:r>
              <a:rPr lang="ru-RU" dirty="0" smtClean="0">
                <a:solidFill>
                  <a:srgbClr val="C00000"/>
                </a:solidFill>
              </a:rPr>
              <a:t> суда»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428604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Освоение </a:t>
            </a:r>
            <a:r>
              <a:rPr lang="ru-RU" sz="3600" dirty="0" err="1" smtClean="0">
                <a:solidFill>
                  <a:srgbClr val="C00000"/>
                </a:solidFill>
              </a:rPr>
              <a:t>приневских</a:t>
            </a:r>
            <a:r>
              <a:rPr lang="ru-RU" sz="3600" dirty="0" smtClean="0">
                <a:solidFill>
                  <a:srgbClr val="C00000"/>
                </a:solidFill>
              </a:rPr>
              <a:t> берегов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3504" y="1071546"/>
            <a:ext cx="3571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В.Ф. Стоке, английский корабельный инженер поступил на русскую службу в 1807 году. В 1807—1808 годах он знакомился с постановкой судостроительного дела в России и работал над проектом по устройству Охтинской верфи.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По его проекту и под его руководством на Охтинской верфи было построено 7 кораблей и 20 фрегатов, 5 шлюпов, 15 бригов, 5 пароходов и много кораблей более мелкого класса.  Верфь получает название Охтинского адмиралтейства.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85728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Архитектор Охтинской верфи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7650" name="Picture 2" descr="http://www.dishmodels.ru/picture/glr/08/08033/g08033_64707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4286280" cy="500066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1357299"/>
            <a:ext cx="47863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Эллингом называется помещение для постройки или ремонта </a:t>
            </a:r>
            <a:r>
              <a:rPr lang="ru-RU" sz="2800" dirty="0" smtClean="0">
                <a:solidFill>
                  <a:srgbClr val="C00000"/>
                </a:solidFill>
                <a:hlinkClick r:id="rId2" tooltip="Судно"/>
              </a:rPr>
              <a:t>судов</a:t>
            </a:r>
            <a:r>
              <a:rPr lang="ru-RU" sz="2800" dirty="0" smtClean="0">
                <a:solidFill>
                  <a:srgbClr val="C00000"/>
                </a:solidFill>
              </a:rPr>
              <a:t> на берегу</a:t>
            </a:r>
            <a:endParaRPr lang="ru-RU" dirty="0"/>
          </a:p>
        </p:txBody>
      </p:sp>
      <p:pic>
        <p:nvPicPr>
          <p:cNvPr id="25602" name="Picture 2" descr="http://d1.dvinainform.ru/data/files/5c/16/0000165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4191000" cy="22860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5604" name="Picture 4" descr="http://blistar.net/images/photos/medium/458786755444950d67858060eae5f9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3286124"/>
            <a:ext cx="3008302" cy="342902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5606" name="Picture 6" descr="http://sv-scena.ru/athenaeum/tam-gde-kryukov-kanal.i-0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857496"/>
            <a:ext cx="3143272" cy="328614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285852" y="214290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Строители и архитекторы эллингов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60007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Коробов Иван Кузьмич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614364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Чевакинский Савва Иванович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стре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572032" cy="442915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5143504" y="1571612"/>
            <a:ext cx="3357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Первая шхуна «Стрела» на Охтинской верфи спустили на воду в 1811 году в присутствии  императора Александра </a:t>
            </a:r>
            <a:r>
              <a:rPr lang="en-US" dirty="0" smtClean="0">
                <a:solidFill>
                  <a:srgbClr val="C00000"/>
                </a:solidFill>
              </a:rPr>
              <a:t>I</a:t>
            </a:r>
            <a:r>
              <a:rPr lang="ru-RU" dirty="0" smtClean="0">
                <a:solidFill>
                  <a:srgbClr val="C00000"/>
                </a:solidFill>
              </a:rPr>
              <a:t>. Шхуна строилась под руководством выдающегося кораблестроителя Вениамина Фомича </a:t>
            </a:r>
            <a:r>
              <a:rPr lang="ru-RU" dirty="0" err="1" smtClean="0">
                <a:solidFill>
                  <a:srgbClr val="C00000"/>
                </a:solidFill>
              </a:rPr>
              <a:t>Стокке</a:t>
            </a:r>
            <a:r>
              <a:rPr lang="ru-RU" dirty="0" smtClean="0">
                <a:solidFill>
                  <a:srgbClr val="C00000"/>
                </a:solidFill>
              </a:rPr>
              <a:t>. За постройку судна мастер был награжден </a:t>
            </a:r>
            <a:r>
              <a:rPr lang="ru-RU" dirty="0" err="1" smtClean="0">
                <a:solidFill>
                  <a:srgbClr val="C00000"/>
                </a:solidFill>
              </a:rPr>
              <a:t>суммй</a:t>
            </a:r>
            <a:r>
              <a:rPr lang="ru-RU" dirty="0" smtClean="0">
                <a:solidFill>
                  <a:srgbClr val="C00000"/>
                </a:solidFill>
              </a:rPr>
              <a:t> в 500 рублей.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357166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Шхуна «Стрела»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алла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593" y="785794"/>
            <a:ext cx="4934473" cy="450059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5357818" y="1214422"/>
            <a:ext cx="3429024" cy="341632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Фрегат «Паллада» заложен на </a:t>
            </a:r>
            <a:r>
              <a:rPr lang="ru-RU" dirty="0" err="1" smtClean="0">
                <a:solidFill>
                  <a:srgbClr val="C00000"/>
                </a:solidFill>
              </a:rPr>
              <a:t>Охтенском</a:t>
            </a:r>
            <a:r>
              <a:rPr lang="ru-RU" dirty="0" smtClean="0">
                <a:solidFill>
                  <a:srgbClr val="C00000"/>
                </a:solidFill>
              </a:rPr>
              <a:t> адмиралтействе в 1831 году. Длина 52,8 м, ширина – 13,6 м, вооружение – 52 орудия. Первым капитаном стал капитан-лейтенант П.С. Нахимов. В 1832 году фрегат совершил кругосветное плавание с дипломатической миссией в Японию. В этом рейсе участвовал писатель И.А. Гончаров.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285728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Фрегат «Паллада»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671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Охтинские судоверфи. Парусный флот.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секретарь</dc:creator>
  <cp:lastModifiedBy>секретарь</cp:lastModifiedBy>
  <cp:revision>51</cp:revision>
  <dcterms:created xsi:type="dcterms:W3CDTF">2014-04-09T04:06:17Z</dcterms:created>
  <dcterms:modified xsi:type="dcterms:W3CDTF">2016-03-31T04:58:13Z</dcterms:modified>
</cp:coreProperties>
</file>