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67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2266E8-C608-43DD-B608-866C1AF09F77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A56B68-7C3B-4D25-A902-4ED542E4E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ru-RU" sz="3600" b="1" dirty="0" smtClean="0"/>
              <a:t>ГБОУ Гимназия «</a:t>
            </a:r>
            <a:r>
              <a:rPr lang="ru-RU" sz="3600" b="1" dirty="0" err="1" smtClean="0"/>
              <a:t>Свиблово</a:t>
            </a:r>
            <a:r>
              <a:rPr lang="ru-RU" sz="3600" b="1" dirty="0" smtClean="0"/>
              <a:t>»</a:t>
            </a:r>
            <a:br>
              <a:rPr lang="ru-RU" sz="3600" b="1" dirty="0" smtClean="0"/>
            </a:br>
            <a:r>
              <a:rPr lang="ru-RU" sz="3600" b="1" dirty="0" smtClean="0"/>
              <a:t>(Учебный корпус 487)</a:t>
            </a:r>
            <a:endParaRPr lang="ru-RU" sz="3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</a:t>
            </a:r>
            <a:b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 работников организаций, осуществляющих образовательную деятельность </a:t>
            </a:r>
          </a:p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и науки РФ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7 апреля 2014 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276</a:t>
            </a:r>
          </a:p>
          <a:p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Педагог-организатор</a:t>
            </a:r>
          </a:p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Лебедева М.В.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4.2. Обобщение педагогического опыта</a:t>
            </a:r>
            <a:endParaRPr lang="ru-RU" sz="24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4. Профессиональное развитие педагога в </a:t>
            </a:r>
            <a:r>
              <a:rPr lang="ru-RU" sz="1600" b="1" dirty="0" err="1" smtClean="0">
                <a:solidFill>
                  <a:srgbClr val="002060"/>
                </a:solidFill>
              </a:rPr>
              <a:t>межаттестационный</a:t>
            </a:r>
            <a:r>
              <a:rPr lang="ru-RU" sz="1600" b="1" dirty="0" smtClean="0">
                <a:solidFill>
                  <a:srgbClr val="002060"/>
                </a:solidFill>
              </a:rPr>
              <a:t> период (за последние 3 года)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AutoShape 2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35100" y="1052736"/>
          <a:ext cx="7499350" cy="194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652"/>
                <a:gridCol w="1872208"/>
                <a:gridCol w="1368152"/>
                <a:gridCol w="2016224"/>
                <a:gridCol w="1338114"/>
              </a:tblGrid>
              <a:tr h="370840">
                <a:tc>
                  <a:txBody>
                    <a:bodyPr/>
                    <a:lstStyle/>
                    <a:p>
                      <a:pPr indent="1085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Год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085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Название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085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Выходные данные публикации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085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Уровень (муниципальный, региональный, российский, международный)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085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Краткая аннотация 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1187624" y="3212976"/>
            <a:ext cx="77768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50" b="1" dirty="0" smtClean="0"/>
              <a:t>Копии титульных листов публикации с полными выходными данными издания (если таковые имеются), копии сертификатов, подтверждающих публикацию, копии страниц сборников, статей и  т.д., копии свидетельства о размещении материала в интернет, </a:t>
            </a:r>
            <a:r>
              <a:rPr lang="ru-RU" sz="1650" b="1" dirty="0" err="1" smtClean="0"/>
              <a:t>скриншот</a:t>
            </a:r>
            <a:r>
              <a:rPr lang="ru-RU" sz="1650" b="1" dirty="0" smtClean="0"/>
              <a:t>, копии приказов об участии в проектах, разработках методических материалов, заверенные руководителем образовательной организации.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50" b="1" dirty="0" smtClean="0"/>
              <a:t>Образцы разработанных методических материалов (для высшей категории не менее трех методических материалов за аттестационный период; </a:t>
            </a:r>
            <a:br>
              <a:rPr lang="ru-RU" sz="1650" b="1" dirty="0" smtClean="0"/>
            </a:br>
            <a:r>
              <a:rPr lang="ru-RU" sz="1650" b="1" dirty="0" smtClean="0"/>
              <a:t>для первой категории не менее 1 методического  материала за аттестационный период).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50" b="1" dirty="0" smtClean="0"/>
              <a:t>Свидетельство республиканского экспертного совета при предоставлении авторского методического материала (при  необходимости получения авторства).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4.3. Проектная, исследовательская, </a:t>
            </a:r>
            <a:br>
              <a:rPr lang="ru-RU" sz="2400" b="1" dirty="0" smtClean="0"/>
            </a:br>
            <a:r>
              <a:rPr lang="ru-RU" sz="2400" b="1" dirty="0" smtClean="0"/>
              <a:t>организационно-методическая деятельность</a:t>
            </a:r>
            <a:endParaRPr lang="ru-RU" sz="24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4. Профессиональное развитие педагога в </a:t>
            </a:r>
            <a:r>
              <a:rPr lang="ru-RU" sz="1600" b="1" dirty="0" err="1" smtClean="0">
                <a:solidFill>
                  <a:srgbClr val="002060"/>
                </a:solidFill>
              </a:rPr>
              <a:t>межаттестационный</a:t>
            </a:r>
            <a:r>
              <a:rPr lang="ru-RU" sz="1600" b="1" dirty="0" smtClean="0">
                <a:solidFill>
                  <a:srgbClr val="002060"/>
                </a:solidFill>
              </a:rPr>
              <a:t> период (за последние 3 года)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AutoShape 2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35100" y="1052736"/>
          <a:ext cx="749935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628"/>
                <a:gridCol w="1656184"/>
                <a:gridCol w="1224136"/>
                <a:gridCol w="2232248"/>
                <a:gridCol w="169815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Название проекта, исследования, конкурсного мероприятия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Уровень            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Содержание деятельности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Результат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«Любимые писатели: К.И. Чуковский и А.Я. Маршак»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Цель:  </a:t>
                      </a:r>
                      <a:r>
                        <a:rPr lang="ru-RU" dirty="0" smtClean="0"/>
                        <a:t>Повышение интереса к книге у</a:t>
                      </a:r>
                      <a:r>
                        <a:rPr lang="ru-RU" baseline="0" dirty="0" smtClean="0"/>
                        <a:t> дошкольников …</a:t>
                      </a:r>
                    </a:p>
                    <a:p>
                      <a:r>
                        <a:rPr lang="ru-RU" b="1" baseline="0" dirty="0" smtClean="0"/>
                        <a:t>Задачи:</a:t>
                      </a:r>
                    </a:p>
                    <a:p>
                      <a:r>
                        <a:rPr lang="ru-RU" dirty="0" smtClean="0"/>
                        <a:t>- Создать условия для общения, сотрудничества, сотворчества воспитателей, родителей и детей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 Подобраны рекомендации по</a:t>
                      </a:r>
                      <a:r>
                        <a:rPr lang="ru-RU" baseline="0" dirty="0" smtClean="0"/>
                        <a:t> …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Опыт работы был представлен на …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Проведена консультация для …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1187624" y="5805264"/>
            <a:ext cx="7776864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b="1" dirty="0" smtClean="0"/>
              <a:t>Копии приказов, программ, проектов, отчетов, отзывов и т.д., заверенные руководителем образовательной организации.</a:t>
            </a:r>
            <a:endParaRPr lang="ru-RU" sz="165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4.4. Экспертная деятельность</a:t>
            </a:r>
            <a:endParaRPr lang="ru-RU" sz="24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4. Профессиональное развитие педагога в </a:t>
            </a:r>
            <a:r>
              <a:rPr lang="ru-RU" sz="1600" b="1" dirty="0" err="1" smtClean="0">
                <a:solidFill>
                  <a:srgbClr val="002060"/>
                </a:solidFill>
              </a:rPr>
              <a:t>межаттестационный</a:t>
            </a:r>
            <a:r>
              <a:rPr lang="ru-RU" sz="1600" b="1" dirty="0" smtClean="0">
                <a:solidFill>
                  <a:srgbClr val="002060"/>
                </a:solidFill>
              </a:rPr>
              <a:t> период (за последние 3 года)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AutoShape 2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35100" y="1052736"/>
          <a:ext cx="745738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095"/>
                <a:gridCol w="526728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Содержание экспертной деятельности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2014-2015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 smtClean="0"/>
                    </a:p>
                    <a:p>
                      <a:r>
                        <a:rPr lang="ru-RU" i="1" dirty="0" smtClean="0"/>
                        <a:t>является членом экспертных групп, </a:t>
                      </a:r>
                    </a:p>
                    <a:p>
                      <a:r>
                        <a:rPr lang="ru-RU" i="1" dirty="0" smtClean="0"/>
                        <a:t>аттестационной комиссии, </a:t>
                      </a:r>
                    </a:p>
                    <a:p>
                      <a:r>
                        <a:rPr lang="ru-RU" i="1" dirty="0" smtClean="0"/>
                        <a:t/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руководителем инновационной площадки, </a:t>
                      </a:r>
                    </a:p>
                    <a:p>
                      <a:r>
                        <a:rPr lang="ru-RU" i="1" dirty="0" smtClean="0"/>
                        <a:t/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жюри олимпиад, конкурсов, соревнований и т.д. </a:t>
                      </a:r>
                    </a:p>
                    <a:p>
                      <a:r>
                        <a:rPr lang="ru-RU" i="1" dirty="0" smtClean="0"/>
                        <a:t>республиканского (российского, международного) уровня.</a:t>
                      </a:r>
                    </a:p>
                    <a:p>
                      <a:r>
                        <a:rPr lang="ru-RU" i="1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1187624" y="4581128"/>
            <a:ext cx="460851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b="1" dirty="0" smtClean="0"/>
              <a:t>Выписки из приказов, справки, заверенные </a:t>
            </a:r>
            <a:br>
              <a:rPr lang="ru-RU" sz="1600" b="1" dirty="0" smtClean="0"/>
            </a:br>
            <a:r>
              <a:rPr lang="ru-RU" sz="1600" b="1" dirty="0" smtClean="0"/>
              <a:t>руководителем образовательной </a:t>
            </a:r>
            <a:br>
              <a:rPr lang="ru-RU" sz="1600" b="1" dirty="0" smtClean="0"/>
            </a:br>
            <a:r>
              <a:rPr lang="ru-RU" sz="1600" b="1" dirty="0" smtClean="0"/>
              <a:t>организации.</a:t>
            </a:r>
            <a:endParaRPr lang="ru-RU" sz="1650" b="1" dirty="0" smtClean="0"/>
          </a:p>
        </p:txBody>
      </p:sp>
      <p:pic>
        <p:nvPicPr>
          <p:cNvPr id="6146" name="Picture 2" descr="http://most-co.ru/wp-content/uploads/2014/11/chelovechek.bmp"/>
          <p:cNvPicPr>
            <a:picLocks noChangeAspect="1" noChangeArrowheads="1"/>
          </p:cNvPicPr>
          <p:nvPr/>
        </p:nvPicPr>
        <p:blipFill>
          <a:blip r:embed="rId2" cstate="print"/>
          <a:srcRect r="15925"/>
          <a:stretch>
            <a:fillRect/>
          </a:stretch>
        </p:blipFill>
        <p:spPr bwMode="auto">
          <a:xfrm>
            <a:off x="6660232" y="4434678"/>
            <a:ext cx="2160240" cy="2233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7424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4.5. Трансляция обобщенного личного педагогического опыта в форме открытых мероприятий с детьми дошкольного возраста, мастер-классов, семинаров, проведения занятий на курсах повышения квалификации, в т.ч. через Интернет (проведение </a:t>
            </a:r>
            <a:r>
              <a:rPr lang="ru-RU" sz="2400" b="1" dirty="0" err="1" smtClean="0"/>
              <a:t>вебинаров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4. Профессиональное развитие педагога в </a:t>
            </a:r>
            <a:r>
              <a:rPr lang="ru-RU" sz="1600" b="1" dirty="0" err="1" smtClean="0">
                <a:solidFill>
                  <a:srgbClr val="002060"/>
                </a:solidFill>
              </a:rPr>
              <a:t>межаттестационный</a:t>
            </a:r>
            <a:r>
              <a:rPr lang="ru-RU" sz="1600" b="1" dirty="0" smtClean="0">
                <a:solidFill>
                  <a:srgbClr val="002060"/>
                </a:solidFill>
              </a:rPr>
              <a:t> период (за последние 3 года)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AutoShape 2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35100" y="2752710"/>
          <a:ext cx="7499350" cy="202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628"/>
                <a:gridCol w="1368152"/>
                <a:gridCol w="2376264"/>
                <a:gridCol w="1368152"/>
                <a:gridCol w="169815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Форма обобщения опыта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Краткая справка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 smtClean="0"/>
                        <a:t>Вебинар</a:t>
                      </a:r>
                      <a:r>
                        <a:rPr lang="ru-RU" b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«Развитие памяти ребенка как необходимое условие успешного обучения»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Городской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 smtClean="0"/>
                        <a:t>В ходе </a:t>
                      </a:r>
                      <a:r>
                        <a:rPr lang="ru-RU" dirty="0" err="1" smtClean="0"/>
                        <a:t>вебинара</a:t>
                      </a:r>
                      <a:r>
                        <a:rPr lang="ru-RU" dirty="0" smtClean="0"/>
                        <a:t> акцентируется внимание</a:t>
                      </a:r>
                      <a:r>
                        <a:rPr lang="ru-RU" baseline="0" dirty="0" smtClean="0"/>
                        <a:t> …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1187624" y="5517232"/>
            <a:ext cx="7776864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b="1" dirty="0" smtClean="0"/>
              <a:t>Копии отзывов, программ семинаров (</a:t>
            </a:r>
            <a:r>
              <a:rPr lang="ru-RU" sz="1600" b="1" dirty="0" err="1" smtClean="0"/>
              <a:t>вебинаров</a:t>
            </a:r>
            <a:r>
              <a:rPr lang="ru-RU" sz="1600" b="1" dirty="0" smtClean="0"/>
              <a:t>), протоколов, выписки из приказов, материалы выступлений, заверенные руководителем образовательной организации, ссылки на ресурс Интернет.</a:t>
            </a:r>
            <a:endParaRPr lang="ru-RU" sz="1650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5013176"/>
            <a:ext cx="31165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Corbel" pitchFamily="34" charset="0"/>
              </a:rPr>
              <a:t>http://infourok.ru/webinar/26.html</a:t>
            </a:r>
            <a:endParaRPr lang="ru-RU" sz="1600" dirty="0">
              <a:solidFill>
                <a:srgbClr val="0070C0"/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4.5. Участие в профессиональных конкурсах</a:t>
            </a:r>
            <a:endParaRPr lang="ru-RU" sz="24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4. Профессиональное развитие педагога в </a:t>
            </a:r>
            <a:r>
              <a:rPr lang="ru-RU" sz="1600" b="1" dirty="0" err="1" smtClean="0">
                <a:solidFill>
                  <a:srgbClr val="002060"/>
                </a:solidFill>
              </a:rPr>
              <a:t>межаттестационный</a:t>
            </a:r>
            <a:r>
              <a:rPr lang="ru-RU" sz="1600" b="1" dirty="0" smtClean="0">
                <a:solidFill>
                  <a:srgbClr val="002060"/>
                </a:solidFill>
              </a:rPr>
              <a:t> период (за последние 3 года)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AutoShape 2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35100" y="1124744"/>
          <a:ext cx="7499350" cy="147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628"/>
                <a:gridCol w="2592288"/>
                <a:gridCol w="1872208"/>
                <a:gridCol w="234622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Название конкурсного мероприятия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Итоги участия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«Воспитатель года» 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Окружной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Городской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Победитель,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призер (лауреат) конкурса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1187624" y="5733256"/>
            <a:ext cx="2592288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b="1" dirty="0" smtClean="0"/>
              <a:t>Копии дипломов, </a:t>
            </a:r>
            <a:br>
              <a:rPr lang="ru-RU" sz="1600" b="1" dirty="0" smtClean="0"/>
            </a:br>
            <a:r>
              <a:rPr lang="ru-RU" sz="1600" b="1" dirty="0" smtClean="0"/>
              <a:t>сертификатов и т.д.</a:t>
            </a:r>
            <a:endParaRPr lang="ru-RU" sz="1650" b="1" dirty="0" smtClean="0"/>
          </a:p>
        </p:txBody>
      </p:sp>
      <p:pic>
        <p:nvPicPr>
          <p:cNvPr id="1028" name="Picture 4" descr="http://dou16.spb.ru/wp-content/uploads/2014/09/001-203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708920"/>
            <a:ext cx="2365623" cy="34959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http://edu.mari.ru/mouo-yoshkarola/dou76/DocLib1/img1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708920"/>
            <a:ext cx="2477641" cy="354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 descr="http://www.chelnyedinros.ru/upload/iblock/cf7/1276751573%20z1j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780928"/>
            <a:ext cx="2021210" cy="2595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746064" cy="5555704"/>
          </a:xfrm>
        </p:spPr>
        <p:txBody>
          <a:bodyPr/>
          <a:lstStyle/>
          <a:p>
            <a:pPr indent="0">
              <a:buNone/>
            </a:pPr>
            <a:r>
              <a:rPr lang="ru-RU" b="1" dirty="0" smtClean="0"/>
              <a:t>Максимальное количество баллов по всем критериям и показателям – 34</a:t>
            </a:r>
          </a:p>
          <a:p>
            <a:pPr indent="0">
              <a:buNone/>
            </a:pPr>
            <a:endParaRPr lang="ru-RU" dirty="0" smtClean="0"/>
          </a:p>
          <a:p>
            <a:pPr indent="0">
              <a:buNone/>
            </a:pPr>
            <a:r>
              <a:rPr lang="ru-RU" dirty="0" smtClean="0"/>
              <a:t>Количество баллов, необходимое для установления:</a:t>
            </a:r>
          </a:p>
          <a:p>
            <a:r>
              <a:rPr lang="ru-RU" b="1" dirty="0" smtClean="0"/>
              <a:t>высшей</a:t>
            </a:r>
            <a:r>
              <a:rPr lang="ru-RU" dirty="0" smtClean="0"/>
              <a:t> квалификационной категории:  28 – 34</a:t>
            </a:r>
          </a:p>
          <a:p>
            <a:r>
              <a:rPr lang="ru-RU" b="1" dirty="0" smtClean="0"/>
              <a:t>первой</a:t>
            </a:r>
            <a:r>
              <a:rPr lang="ru-RU" dirty="0" smtClean="0"/>
              <a:t> квалификационной категории: 22 – 27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f4.mylove.ru/I_2om9NOT11QcNA6n.jpg"/>
          <p:cNvPicPr>
            <a:picLocks noChangeAspect="1" noChangeArrowheads="1"/>
          </p:cNvPicPr>
          <p:nvPr/>
        </p:nvPicPr>
        <p:blipFill>
          <a:blip r:embed="rId2" cstate="print"/>
          <a:srcRect b="17528"/>
          <a:stretch>
            <a:fillRect/>
          </a:stretch>
        </p:blipFill>
        <p:spPr bwMode="auto">
          <a:xfrm>
            <a:off x="1542677" y="927571"/>
            <a:ext cx="6989763" cy="2664296"/>
          </a:xfrm>
          <a:prstGeom prst="rect">
            <a:avLst/>
          </a:prstGeom>
          <a:noFill/>
        </p:spPr>
      </p:pic>
      <p:pic>
        <p:nvPicPr>
          <p:cNvPr id="5" name="Picture 4" descr="http://uch.znate.ru/tw_files2/urls_57/8/d-7345/7345_html_m3d7ebb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434" y="4095923"/>
            <a:ext cx="2232248" cy="2069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7406640" cy="2160240"/>
          </a:xfrm>
        </p:spPr>
        <p:txBody>
          <a:bodyPr anchor="ctr">
            <a:normAutofit/>
          </a:bodyPr>
          <a:lstStyle/>
          <a:p>
            <a:pPr algn="ctr"/>
            <a:r>
              <a:rPr lang="ru-RU" b="1" dirty="0" smtClean="0"/>
              <a:t>Спасибо за внимание!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Успехов в работе!</a:t>
            </a:r>
            <a:endParaRPr lang="ru-RU" b="1" dirty="0"/>
          </a:p>
        </p:txBody>
      </p:sp>
      <p:sp>
        <p:nvSpPr>
          <p:cNvPr id="28678" name="AutoShape 6" descr="http://f4.mylove.ru/I_2om9NOT11QcNA6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Первая квалификационная категория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стабильных положительных результатов освоения обучающимися образовательных программ по итогам мониторингов, проводимых организацией;</a:t>
            </a:r>
          </a:p>
          <a:p>
            <a:r>
              <a:rPr lang="ru-RU" sz="1600" b="1" dirty="0" smtClean="0"/>
              <a:t>стабильных положительных результатов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 г. N 6625;</a:t>
            </a:r>
          </a:p>
          <a:p>
            <a:r>
              <a:rPr lang="ru-RU" sz="1600" b="1" dirty="0" smtClean="0"/>
              <a:t>выявления развития у обучающихся способностей к научной (интеллектуальной), творческой, физкультурно-спортивной деятельности;</a:t>
            </a:r>
          </a:p>
          <a:p>
            <a:r>
              <a:rPr lang="ru-RU" sz="1600" b="1" dirty="0" smtClean="0"/>
              <a:t>личного вклада в повышение качества образования, </a:t>
            </a:r>
            <a:br>
              <a:rPr lang="ru-RU" sz="1600" b="1" dirty="0" smtClean="0"/>
            </a:br>
            <a:r>
              <a:rPr lang="ru-RU" sz="1600" b="1" dirty="0" smtClean="0"/>
              <a:t>совершенствования методов обучения и воспитания, </a:t>
            </a:r>
            <a:br>
              <a:rPr lang="ru-RU" sz="1600" b="1" dirty="0" smtClean="0"/>
            </a:br>
            <a:r>
              <a:rPr lang="ru-RU" sz="1600" b="1" dirty="0" smtClean="0"/>
              <a:t>транслирования в педагогических коллективах </a:t>
            </a:r>
            <a:br>
              <a:rPr lang="ru-RU" sz="1600" b="1" dirty="0" smtClean="0"/>
            </a:br>
            <a:r>
              <a:rPr lang="ru-RU" sz="1600" b="1" dirty="0" smtClean="0"/>
              <a:t>опыта практических результатов своей </a:t>
            </a:r>
            <a:br>
              <a:rPr lang="ru-RU" sz="1600" b="1" dirty="0" smtClean="0"/>
            </a:br>
            <a:r>
              <a:rPr lang="ru-RU" sz="1600" b="1" dirty="0" smtClean="0"/>
              <a:t>профессиональной деятельности, активного </a:t>
            </a:r>
            <a:br>
              <a:rPr lang="ru-RU" sz="1600" b="1" dirty="0" smtClean="0"/>
            </a:br>
            <a:r>
              <a:rPr lang="ru-RU" sz="1600" b="1" dirty="0" smtClean="0"/>
              <a:t>участия в работе методических объединений </a:t>
            </a:r>
            <a:br>
              <a:rPr lang="ru-RU" sz="1600" b="1" dirty="0" smtClean="0"/>
            </a:br>
            <a:r>
              <a:rPr lang="ru-RU" sz="1600" b="1" dirty="0" smtClean="0"/>
              <a:t>педагогических работников организации.</a:t>
            </a:r>
          </a:p>
          <a:p>
            <a:endParaRPr lang="ru-RU" sz="1600" b="1" dirty="0" smtClean="0"/>
          </a:p>
        </p:txBody>
      </p:sp>
      <p:pic>
        <p:nvPicPr>
          <p:cNvPr id="5" name="Picture 2" descr="http://affiliate-101.com/wp-content/uploads/2014/06/internet_affiliate_marketing_books-300x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8672" y="4190951"/>
            <a:ext cx="1987604" cy="1974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Высшая квалификационная категория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достижения обучающимися положительной динамики результатов освоения образовательных программ по итогам мониторингов, проводимых организацией;</a:t>
            </a:r>
          </a:p>
          <a:p>
            <a:r>
              <a:rPr lang="ru-RU" sz="1600" b="1" dirty="0" smtClean="0"/>
              <a:t>достижения обучающимися положительных результатов освоения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 г. N 6625;</a:t>
            </a:r>
          </a:p>
          <a:p>
            <a:r>
              <a:rPr lang="ru-RU" sz="1600" b="1" dirty="0" smtClean="0"/>
              <a:t>выявления и развития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фестивалях, соревнованиях;</a:t>
            </a:r>
          </a:p>
          <a:p>
            <a:r>
              <a:rPr lang="ru-RU" sz="1600" b="1" dirty="0" smtClean="0"/>
              <a:t>личного вклада в повышение качества образования, совершенствования методов обучения и воспитания, и продуктивного использования новых образовательных технологий, транслирования в педагогических коллективах опыта практических результатов своей профессиональной деятельности, в том числе экспериментальной и инновационной;</a:t>
            </a:r>
          </a:p>
          <a:p>
            <a:r>
              <a:rPr lang="ru-RU" sz="1600" b="1" dirty="0" smtClean="0"/>
              <a:t>активного участия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1.1. Результаты освоения ООП ДО </a:t>
            </a:r>
            <a:br>
              <a:rPr lang="ru-RU" sz="2400" b="1" dirty="0" smtClean="0"/>
            </a:br>
            <a:r>
              <a:rPr lang="ru-RU" sz="2400" b="1" dirty="0" smtClean="0"/>
              <a:t>(за последние 3 года)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700"/>
                <a:gridCol w="1224136"/>
                <a:gridCol w="1512168"/>
                <a:gridCol w="34263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детей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освоения детьми содержания образовательной программы по итогам мониторингов, проводимых в образовательной организации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2014-2015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Младший (3-4 года)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85%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(4-5 лет)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85,6%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2016-2017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Старший (5-6 лет)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86,2%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1435608" y="5218112"/>
            <a:ext cx="7498080" cy="11632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1600" b="1" dirty="0" smtClean="0"/>
              <a:t>Аналитический комментарий с обоснованием результатов освоения детьми содержания образовательной программы.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1600" b="1" dirty="0" smtClean="0"/>
              <a:t>Выписки из приказов образовательной организации. Заверяется руководителем образовательной организации.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1. Динамика освоения детьми дошкольного возраста содержания основной образовательной программы дошкольного образования 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по итогам мониторингов, проводимых организацией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2.1. Выявление и развитие способностей детей к интеллектуальной, творческой  деятельности, их участие в конкурсах, фестивалях, соревнованиях 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652"/>
                <a:gridCol w="1224136"/>
                <a:gridCol w="2520280"/>
                <a:gridCol w="1350412"/>
                <a:gridCol w="1499870"/>
              </a:tblGrid>
              <a:tr h="5410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детей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мероприятия, уровень (детский сад, муниципальный, республиканский, федеральный)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от общего количества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% от общего числа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1475656" y="4221088"/>
            <a:ext cx="7458032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1600" b="1" dirty="0" smtClean="0"/>
              <a:t>Копии документов, заверенные руководителем </a:t>
            </a:r>
            <a:br>
              <a:rPr lang="ru-RU" sz="1600" b="1" dirty="0" smtClean="0"/>
            </a:br>
            <a:r>
              <a:rPr lang="ru-RU" sz="1600" b="1" dirty="0" smtClean="0"/>
              <a:t>образовательной организации (дипломы, </a:t>
            </a:r>
            <a:br>
              <a:rPr lang="ru-RU" sz="1600" b="1" dirty="0" smtClean="0"/>
            </a:br>
            <a:r>
              <a:rPr lang="ru-RU" sz="1600" b="1" dirty="0" smtClean="0"/>
              <a:t>свидетельства, благодарственные </a:t>
            </a:r>
            <a:br>
              <a:rPr lang="ru-RU" sz="1600" b="1" dirty="0" smtClean="0"/>
            </a:br>
            <a:r>
              <a:rPr lang="ru-RU" sz="1600" b="1" dirty="0" smtClean="0"/>
              <a:t>письма, грамоты, приказы и др.). </a:t>
            </a:r>
            <a:br>
              <a:rPr lang="ru-RU" sz="1600" b="1" dirty="0" smtClean="0"/>
            </a:br>
            <a:r>
              <a:rPr lang="ru-RU" sz="1600" b="1" dirty="0" smtClean="0"/>
              <a:t>Справки не принимаются.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1600" b="1" dirty="0" smtClean="0"/>
              <a:t>Аналитический комментарий с обоснованием </a:t>
            </a:r>
            <a:br>
              <a:rPr lang="ru-RU" sz="1600" b="1" dirty="0" smtClean="0"/>
            </a:br>
            <a:r>
              <a:rPr lang="ru-RU" sz="1600" b="1" dirty="0" smtClean="0"/>
              <a:t>выявления и развития способностей детей, </a:t>
            </a:r>
            <a:br>
              <a:rPr lang="ru-RU" sz="1600" b="1" dirty="0" smtClean="0"/>
            </a:br>
            <a:r>
              <a:rPr lang="ru-RU" sz="1600" b="1" dirty="0" smtClean="0"/>
              <a:t>достигнутыми успехами.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2. Количество воспитанников, ежегодно участвующих 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в мероприятиях разного уровня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http://www.annacoulling.com/wp-content/uploads/2013/09/bigstock-D-Small-People-Thinker-23764988-245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330" y="4429071"/>
            <a:ext cx="1653150" cy="2024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9776"/>
            <a:ext cx="749808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3.1. Обеспечение качества образовательного процесса (за последние 3 года)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204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796"/>
                <a:gridCol w="2448272"/>
                <a:gridCol w="2850281"/>
              </a:tblGrid>
              <a:tr h="1405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Название формы, метода, технологии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Обоснование выбора формы, метода, технологии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Описание используемых форм, методов, технологий в методической разработке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3. Использование современных образовательных форм, методов, технологий в организации детских видов деятельности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475656" y="4293096"/>
            <a:ext cx="7458032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1600" b="1" dirty="0" smtClean="0"/>
              <a:t>Методические разработки мероприятий с детьми по организации детских видов деятельности, планирование образовательного процесса в одной из указанных форм, методов, технологий, заверенные руководителем образовательной организации.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1600" b="1" dirty="0" smtClean="0"/>
              <a:t>Аналитический комментарий с обоснованием и использования формы, метода, технологии в образовательной деятельности с детьми.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3.2. Использование </a:t>
            </a:r>
            <a:br>
              <a:rPr lang="ru-RU" sz="2400" b="1" dirty="0" smtClean="0"/>
            </a:br>
            <a:r>
              <a:rPr lang="ru-RU" sz="2400" b="1" dirty="0" smtClean="0"/>
              <a:t>информационно-коммуникационных технологий </a:t>
            </a:r>
            <a:br>
              <a:rPr lang="ru-RU" sz="2400" b="1" dirty="0" smtClean="0"/>
            </a:br>
            <a:r>
              <a:rPr lang="ru-RU" sz="2400" b="1" dirty="0" smtClean="0"/>
              <a:t>в образовательном процессе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Аналитический комментарий с обоснованием использования информационно-коммуникационных технологий в работе с детьми, родителями воспитанников, педагогами.</a:t>
            </a:r>
          </a:p>
          <a:p>
            <a:r>
              <a:rPr lang="ru-RU" sz="1800" b="1" dirty="0" smtClean="0"/>
              <a:t>Ссылка на Интернет-ресурсы, ЭОР, электронные справочники, </a:t>
            </a:r>
            <a:br>
              <a:rPr lang="ru-RU" sz="1800" b="1" dirty="0" smtClean="0"/>
            </a:br>
            <a:r>
              <a:rPr lang="ru-RU" sz="1800" b="1" dirty="0" smtClean="0"/>
              <a:t>и т. д.; на собственный сайт (</a:t>
            </a:r>
            <a:r>
              <a:rPr lang="ru-RU" sz="1800" b="1" dirty="0" err="1" smtClean="0"/>
              <a:t>блог</a:t>
            </a:r>
            <a:r>
              <a:rPr lang="ru-RU" sz="1800" b="1" dirty="0" smtClean="0"/>
              <a:t>), или страницу на сайте образовательной организации.</a:t>
            </a:r>
            <a:endParaRPr lang="ru-RU" sz="18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3. Использование современных образовательных форм, методов, технологий в организации детских видов деятельности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4547" b="10798"/>
          <a:stretch>
            <a:fillRect/>
          </a:stretch>
        </p:blipFill>
        <p:spPr bwMode="auto">
          <a:xfrm>
            <a:off x="1979712" y="3789040"/>
            <a:ext cx="574911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3.3. Взаимодействие с семьями воспитанников </a:t>
            </a:r>
            <a:br>
              <a:rPr lang="ru-RU" sz="2400" b="1" dirty="0" smtClean="0"/>
            </a:br>
            <a:r>
              <a:rPr lang="ru-RU" sz="2400" b="1" dirty="0" smtClean="0"/>
              <a:t>по активному вовлечению их в совместную деятельность</a:t>
            </a:r>
            <a:endParaRPr lang="ru-RU" sz="24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844675"/>
          <a:ext cx="7499352" cy="127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08"/>
                <a:gridCol w="2808312"/>
                <a:gridCol w="1656184"/>
                <a:gridCol w="1626148"/>
              </a:tblGrid>
              <a:tr h="370840"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% от общего числа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% от общего числа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3. Использование современных образовательных форм, методов, технологий в организации детских видов деятельности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435608" y="3561928"/>
            <a:ext cx="7498080" cy="28914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b="1" dirty="0" smtClean="0"/>
              <a:t>Протоколы собраний и педагогических советов, и других форм взаимодействия,  благодарственные письма, сертификаты, дипломы, справки и др., заверенные руководителем образовательной организации.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b="1" dirty="0" smtClean="0"/>
              <a:t>Планы, программы, реализованные проекты работы с родителями, заверенные руководителем образовательной организации.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b="1" dirty="0" smtClean="0"/>
              <a:t>Копии публикаций в СМИ о проведенных совместных мероприятия с родителями воспитанников.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4.1. Освоение программ повышения квалификации </a:t>
            </a:r>
            <a:br>
              <a:rPr lang="ru-RU" sz="2400" b="1" dirty="0" smtClean="0"/>
            </a:br>
            <a:r>
              <a:rPr lang="ru-RU" sz="2400" b="1" dirty="0" smtClean="0"/>
              <a:t>или профессиональной переподготовки</a:t>
            </a:r>
            <a:endParaRPr lang="ru-RU" sz="24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844675"/>
          <a:ext cx="7499352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748"/>
                <a:gridCol w="2232248"/>
                <a:gridCol w="1656184"/>
                <a:gridCol w="18421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Наименование образовательной организации 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Форма повышения квалификации, наименование образовательной программы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Дата повышения квалификации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 удостоверения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/ сертификата 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ФГОС 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01.10.2015-31.12.2015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2015ДОУ-2-1/03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71600" cy="6858000"/>
          </a:xfrm>
          <a:prstGeom prst="rect">
            <a:avLst/>
          </a:prstGeom>
        </p:spPr>
        <p:txBody>
          <a:bodyPr vert="vert270" anchor="ctr">
            <a:noAutofit/>
          </a:bodyPr>
          <a:lstStyle/>
          <a:p>
            <a:pPr marL="360000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4. Профессиональное развитие педагога в </a:t>
            </a:r>
            <a:r>
              <a:rPr lang="ru-RU" sz="1600" b="1" dirty="0" err="1" smtClean="0">
                <a:solidFill>
                  <a:srgbClr val="002060"/>
                </a:solidFill>
              </a:rPr>
              <a:t>межаттестационный</a:t>
            </a:r>
            <a:r>
              <a:rPr lang="ru-RU" sz="1600" b="1" dirty="0" smtClean="0">
                <a:solidFill>
                  <a:srgbClr val="002060"/>
                </a:solidFill>
              </a:rPr>
              <a:t> период (за последние 3 года);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435608" y="4653136"/>
            <a:ext cx="4432536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b="1" dirty="0" smtClean="0"/>
              <a:t>Копии документов о прохождении повышения квалификации или профессиональной переподготовки</a:t>
            </a:r>
          </a:p>
        </p:txBody>
      </p:sp>
      <p:sp>
        <p:nvSpPr>
          <p:cNvPr id="2050" name="AutoShape 2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mail.yandex.ru/message_part/%D0%90%D1%88%D0%B5%D0%BD%D0%BA%D0%BE%D0%B2%D0%B0+%D0%A2.%D0%9D._%D0%9A%D0%9F%D0%9A+%28487%29+001.jpg?_uid=74725459&amp;name=%D0%90%D1%88%D0%B5%D0%BD%D0%BA%D0%BE%D0%B2%D0%B0+%D0%A2.%D0%9D._%D0%9A%D0%9F%D0%9A+%28487%29+001.jpg&amp;hid=1.2&amp;ids=2420000009543287131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2" descr="http://www.bloodnurse.com/images/man_sitting_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509120"/>
            <a:ext cx="2481064" cy="1860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589</TotalTime>
  <Words>1079</Words>
  <Application>Microsoft Office PowerPoint</Application>
  <PresentationFormat>Экран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ГБОУ Гимназия «Свиблово» (Учебный корпус 487)</vt:lpstr>
      <vt:lpstr>Первая квалификационная категория</vt:lpstr>
      <vt:lpstr>Высшая квалификационная категория</vt:lpstr>
      <vt:lpstr>1.1. Результаты освоения ООП ДО  (за последние 3 года)</vt:lpstr>
      <vt:lpstr>2.1. Выявление и развитие способностей детей к интеллектуальной, творческой  деятельности, их участие в конкурсах, фестивалях, соревнованиях </vt:lpstr>
      <vt:lpstr>3.1. Обеспечение качества образовательного процесса (за последние 3 года)</vt:lpstr>
      <vt:lpstr>3.2. Использование  информационно-коммуникационных технологий  в образовательном процессе</vt:lpstr>
      <vt:lpstr>3.3. Взаимодействие с семьями воспитанников  по активному вовлечению их в совместную деятельность</vt:lpstr>
      <vt:lpstr>4.1. Освоение программ повышения квалификации  или профессиональной переподготовки</vt:lpstr>
      <vt:lpstr>4.2. Обобщение педагогического опыта</vt:lpstr>
      <vt:lpstr>4.3. Проектная, исследовательская,  организационно-методическая деятельность</vt:lpstr>
      <vt:lpstr>4.4. Экспертная деятельность</vt:lpstr>
      <vt:lpstr>4.5. Трансляция обобщенного личного педагогического опыта в форме открытых мероприятий с детьми дошкольного возраста, мастер-классов, семинаров, проведения занятий на курсах повышения квалификации, в т.ч. через Интернет (проведение вебинаров)</vt:lpstr>
      <vt:lpstr>4.5. Участие в профессиональных конкурсах</vt:lpstr>
      <vt:lpstr>Слайд 15</vt:lpstr>
      <vt:lpstr>Слайд 16</vt:lpstr>
      <vt:lpstr>Спасибо за внимание!  Успехов в работе!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Гимназия «Свиблово»</dc:title>
  <dc:creator>001</dc:creator>
  <cp:lastModifiedBy>001</cp:lastModifiedBy>
  <cp:revision>70</cp:revision>
  <dcterms:created xsi:type="dcterms:W3CDTF">2016-01-20T13:43:51Z</dcterms:created>
  <dcterms:modified xsi:type="dcterms:W3CDTF">2016-03-02T10:10:29Z</dcterms:modified>
</cp:coreProperties>
</file>