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95" r:id="rId2"/>
    <p:sldId id="269" r:id="rId3"/>
    <p:sldId id="271" r:id="rId4"/>
    <p:sldId id="288" r:id="rId5"/>
    <p:sldId id="274" r:id="rId6"/>
    <p:sldId id="300" r:id="rId7"/>
    <p:sldId id="280" r:id="rId8"/>
    <p:sldId id="289" r:id="rId9"/>
    <p:sldId id="290" r:id="rId10"/>
    <p:sldId id="276" r:id="rId11"/>
    <p:sldId id="301" r:id="rId12"/>
    <p:sldId id="29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6545-38A3-4957-9FDF-C1D1A416AC4D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480B2-F96C-4ECB-9341-7162264B37F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7509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9.gif"/><Relationship Id="rId7" Type="http://schemas.openxmlformats.org/officeDocument/2006/relationships/image" Target="../media/image13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delovoysaratov.ru/wp-content/uploads/2015/01/god_literatury_04-01-15-300x17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71543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55007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   «Вся жизнь человечества последовательно оседала в книге: племена, люди, государства исчезали, а книга оставалась».</a:t>
            </a:r>
            <a:br>
              <a:rPr lang="ru-RU" sz="5400" b="1" dirty="0" smtClean="0">
                <a:solidFill>
                  <a:srgbClr val="002060"/>
                </a:solidFill>
              </a:rPr>
            </a:br>
            <a:endParaRPr lang="ru-RU" sz="5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</a:rPr>
              <a:t>                                Герцен А. И</a:t>
            </a:r>
            <a:r>
              <a:rPr lang="ru-RU" sz="5400" dirty="0" smtClean="0"/>
              <a:t>.</a:t>
            </a:r>
            <a:endParaRPr lang="ru-RU" sz="54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2051" name="Picture 3" descr="C:\Users\3-2\Desktop\Стенд\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357554" y="4786322"/>
            <a:ext cx="1724372" cy="186079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27864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Список произведений – победителей 2014 года: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Захар </a:t>
            </a:r>
            <a:r>
              <a:rPr lang="ru-RU" sz="2200" dirty="0" err="1" smtClean="0">
                <a:solidFill>
                  <a:srgbClr val="002060"/>
                </a:solidFill>
                <a:latin typeface="+mj-lt"/>
              </a:rPr>
              <a:t>Прилепин</a:t>
            </a: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 «Обитель» - «Проза года», «Большая книга», 1 премия.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Борис Якимов «Пиночет» – премия «Ясная поляна», номинация «Современная классика».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Владимир Шаров «Возвращение в Египет» – «Русский </a:t>
            </a:r>
            <a:r>
              <a:rPr lang="ru-RU" sz="2200" dirty="0" err="1" smtClean="0">
                <a:solidFill>
                  <a:srgbClr val="002060"/>
                </a:solidFill>
                <a:latin typeface="+mj-lt"/>
              </a:rPr>
              <a:t>букер</a:t>
            </a: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», «Большая книга», 3 премия.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Владимир Набоков «Теллурия» – «Большая книга», 2 премия.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«Россия в Первой мировой войне. 1914-1918 гг.» – «Книга года».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Ксения </a:t>
            </a:r>
            <a:r>
              <a:rPr lang="ru-RU" sz="2200" dirty="0" err="1" smtClean="0">
                <a:solidFill>
                  <a:srgbClr val="002060"/>
                </a:solidFill>
                <a:latin typeface="+mj-lt"/>
              </a:rPr>
              <a:t>Букша</a:t>
            </a: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 «Завод «Свобода» – «Национальный бестселлер».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Светлана Алексиевич «Время </a:t>
            </a:r>
            <a:r>
              <a:rPr lang="ru-RU" sz="2200" dirty="0" err="1" smtClean="0">
                <a:solidFill>
                  <a:srgbClr val="002060"/>
                </a:solidFill>
                <a:latin typeface="+mj-lt"/>
              </a:rPr>
              <a:t>секонд-хэнд</a:t>
            </a: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» – «</a:t>
            </a: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Б</a:t>
            </a: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ольшая книга», приз читательских симпатий.</a:t>
            </a:r>
          </a:p>
          <a:p>
            <a:pPr marL="342900" indent="-342900">
              <a:buAutoNum type="arabicPeriod"/>
            </a:pPr>
            <a:r>
              <a:rPr lang="ru-RU" sz="2200" dirty="0" err="1" smtClean="0">
                <a:solidFill>
                  <a:srgbClr val="002060"/>
                </a:solidFill>
                <a:latin typeface="+mj-lt"/>
              </a:rPr>
              <a:t>Арсен</a:t>
            </a: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 Титов «Тень </a:t>
            </a:r>
            <a:r>
              <a:rPr lang="ru-RU" sz="2200" dirty="0" err="1" smtClean="0">
                <a:solidFill>
                  <a:srgbClr val="002060"/>
                </a:solidFill>
                <a:latin typeface="+mj-lt"/>
              </a:rPr>
              <a:t>Бехистунга</a:t>
            </a: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». – «Ясная Поляна», номинация «</a:t>
            </a:r>
            <a:r>
              <a:rPr lang="en-US" sz="2200" dirty="0" smtClean="0">
                <a:solidFill>
                  <a:srgbClr val="002060"/>
                </a:solidFill>
                <a:latin typeface="+mj-lt"/>
              </a:rPr>
              <a:t>XXI</a:t>
            </a: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век».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Андрей Иванов «</a:t>
            </a:r>
            <a:r>
              <a:rPr lang="ru-RU" sz="2200" dirty="0" err="1" smtClean="0">
                <a:solidFill>
                  <a:srgbClr val="002060"/>
                </a:solidFill>
                <a:latin typeface="+mj-lt"/>
              </a:rPr>
              <a:t>Харбинские</a:t>
            </a: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 мотыльки». – Премия «НОС».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Сергей Яров. «Повседневная жизнь блокадного Ленинграда».-Премия «Просветитель».</a:t>
            </a:r>
            <a:endParaRPr lang="ru-RU" sz="22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ебенок &quot; Страница 41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643998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4429156" cy="40005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Президент России Владимир Путин подписал указ, в соответствии с которым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2015 год </a:t>
            </a:r>
            <a:r>
              <a:rPr lang="ru-RU" sz="3200" dirty="0" smtClean="0"/>
              <a:t> объявлен в стране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Годом литературы.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Наталья\Мои документы\Мои рисунки\9321312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71942"/>
            <a:ext cx="3733868" cy="2570995"/>
          </a:xfrm>
          <a:prstGeom prst="rect">
            <a:avLst/>
          </a:prstGeom>
          <a:noFill/>
        </p:spPr>
      </p:pic>
      <p:pic>
        <p:nvPicPr>
          <p:cNvPr id="1028" name="Picture 4" descr="http://graph.document.kremlin.ru/images.ashx?path=2/78/13/2781323.png&amp;ID=36369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1"/>
            <a:ext cx="4714875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42844" y="214290"/>
            <a:ext cx="8786874" cy="63579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4789766" cy="622619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</a:rPr>
              <a:t>Целью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данного шага является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привлечение внимания общества </a:t>
            </a:r>
            <a: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</a:rPr>
              <a:t>к чтению и литературе, </a:t>
            </a:r>
            <a:b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</a:rPr>
              <a:t>сохранение русского языка ,повышение  интереса молодого поколения  к книге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2" name="Содержимое 11" descr="Путин предложил объявить 2015 год годом литературы в России - Москва, Путин, литература - БалтИнфо.ru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285860"/>
            <a:ext cx="407196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4267200" cy="604363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 официальном логотипе, выполненном в цветах российского флага, изображены профили великих русских писателей и поэтов </a:t>
            </a:r>
            <a:r>
              <a:rPr lang="ru-RU" b="1" i="1" dirty="0" smtClean="0"/>
              <a:t>Александра Пушкина, </a:t>
            </a:r>
            <a:br>
              <a:rPr lang="ru-RU" b="1" i="1" dirty="0" smtClean="0"/>
            </a:br>
            <a:r>
              <a:rPr lang="ru-RU" b="1" i="1" dirty="0" smtClean="0"/>
              <a:t>Николая Гоголя </a:t>
            </a:r>
            <a:br>
              <a:rPr lang="ru-RU" b="1" i="1" dirty="0" smtClean="0"/>
            </a:br>
            <a:r>
              <a:rPr lang="ru-RU" b="1" i="1" dirty="0" smtClean="0"/>
              <a:t>и Анны Ахматовой</a:t>
            </a:r>
            <a:br>
              <a:rPr lang="ru-RU" b="1" i="1" dirty="0" smtClean="0"/>
            </a:br>
            <a:endParaRPr lang="ru-RU" dirty="0"/>
          </a:p>
        </p:txBody>
      </p:sp>
      <p:pic>
        <p:nvPicPr>
          <p:cNvPr id="4" name="Picture 2" descr="http://fbcdn-sphotos-f-a.akamaihd.net/hphotos-ak-xpa1/v/t1.0-9/p480x480/10891651_551955184935990_122637489043690768_n.jpg?oh=3b0ab42c3ffc611ba74f33b5a81086ff&amp;oe=5529BB7D&amp;__gda__=1430760874_c1b0f824e111eaec70bee22a76a07fe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571480"/>
            <a:ext cx="4286280" cy="5786478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Основные мероприятия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500726"/>
          </a:xfrm>
        </p:spPr>
        <p:txBody>
          <a:bodyPr>
            <a:normAutofit fontScale="62500" lnSpcReduction="20000"/>
          </a:bodyPr>
          <a:lstStyle/>
          <a:p>
            <a:r>
              <a:rPr lang="ru-RU" sz="3400" b="1" dirty="0" smtClean="0">
                <a:solidFill>
                  <a:srgbClr val="002060"/>
                </a:solidFill>
              </a:rPr>
              <a:t>Всероссийский урок, посвященный Году  литературы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Проведение писательских и литературных форумов, научно- практических  конференций, совещаний, конгрессов…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Проведение конкурсов и фестивалей в поддержку молодых писателей и талантливых детей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Поддержка развития книгоиздания и </a:t>
            </a:r>
            <a:r>
              <a:rPr lang="ru-RU" sz="3400" b="1" dirty="0" err="1" smtClean="0">
                <a:solidFill>
                  <a:srgbClr val="002060"/>
                </a:solidFill>
              </a:rPr>
              <a:t>книгораспространения</a:t>
            </a:r>
            <a:endParaRPr lang="ru-RU" sz="3400" b="1" dirty="0" smtClean="0">
              <a:solidFill>
                <a:srgbClr val="002060"/>
              </a:solidFill>
            </a:endParaRPr>
          </a:p>
          <a:p>
            <a:r>
              <a:rPr lang="ru-RU" sz="3400" b="1" dirty="0" smtClean="0">
                <a:solidFill>
                  <a:srgbClr val="002060"/>
                </a:solidFill>
              </a:rPr>
              <a:t>Проведение мероприятий, посвященных памяти писателей, исследователей книжной культуры – юбиляров 2015 года</a:t>
            </a:r>
          </a:p>
          <a:p>
            <a:r>
              <a:rPr lang="ru-RU" sz="3400" b="1" dirty="0" err="1" smtClean="0">
                <a:solidFill>
                  <a:srgbClr val="002060"/>
                </a:solidFill>
              </a:rPr>
              <a:t>Ремонтно</a:t>
            </a:r>
            <a:r>
              <a:rPr lang="ru-RU" sz="3400" b="1" dirty="0" smtClean="0">
                <a:solidFill>
                  <a:srgbClr val="002060"/>
                </a:solidFill>
              </a:rPr>
              <a:t> - реставрационные работы в библиотеках...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sz="3800" b="1" dirty="0" smtClean="0"/>
          </a:p>
          <a:p>
            <a:r>
              <a:rPr lang="ru-RU" sz="3800" b="1" dirty="0" smtClean="0">
                <a:solidFill>
                  <a:srgbClr val="FF0000"/>
                </a:solidFill>
              </a:rPr>
              <a:t>поскольку наша страна многонациональная, то </a:t>
            </a:r>
            <a:r>
              <a:rPr lang="ru-RU" sz="3800" b="1" u="sng" dirty="0" smtClean="0">
                <a:solidFill>
                  <a:srgbClr val="FF0000"/>
                </a:solidFill>
              </a:rPr>
              <a:t>каждый регион</a:t>
            </a:r>
            <a:r>
              <a:rPr lang="ru-RU" sz="3800" b="1" dirty="0" smtClean="0">
                <a:solidFill>
                  <a:srgbClr val="FF0000"/>
                </a:solidFill>
              </a:rPr>
              <a:t>, должен предоставить </a:t>
            </a:r>
            <a:r>
              <a:rPr lang="ru-RU" sz="3800" b="1" u="sng" dirty="0" smtClean="0">
                <a:solidFill>
                  <a:srgbClr val="FF0000"/>
                </a:solidFill>
              </a:rPr>
              <a:t>свою программу мероприятий</a:t>
            </a:r>
            <a:r>
              <a:rPr lang="ru-RU" sz="3800" b="1" dirty="0" smtClean="0">
                <a:solidFill>
                  <a:srgbClr val="FF0000"/>
                </a:solidFill>
              </a:rPr>
              <a:t>, в которой бы отражалась и национальная литература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3-2\Desktop\Стенд\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500958" y="3500438"/>
            <a:ext cx="1512178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 (2)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6165304"/>
            <a:ext cx="238125" cy="2857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131840" y="692696"/>
            <a:ext cx="60121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Праздник известен как день памяти первоучителей сла­вянских народов - святых равноапостольных братьев Кирилла и </a:t>
            </a:r>
            <a:r>
              <a:rPr lang="ru-RU" dirty="0" err="1" smtClean="0"/>
              <a:t>Мефодия</a:t>
            </a:r>
            <a:r>
              <a:rPr lang="ru-RU" dirty="0" smtClean="0"/>
              <a:t>. Этот день дорог для нас тем, что каждый год позволяет прикоснуться к истокам славянской культуры, и является праздником просвещения, родного слова, книги, литературы.</a:t>
            </a:r>
            <a:endParaRPr lang="ru-RU" dirty="0"/>
          </a:p>
        </p:txBody>
      </p:sp>
      <p:grpSp>
        <p:nvGrpSpPr>
          <p:cNvPr id="3" name="Группа 9"/>
          <p:cNvGrpSpPr/>
          <p:nvPr/>
        </p:nvGrpSpPr>
        <p:grpSpPr>
          <a:xfrm>
            <a:off x="179512" y="836712"/>
            <a:ext cx="2520280" cy="3024336"/>
            <a:chOff x="179512" y="188640"/>
            <a:chExt cx="2880320" cy="3456384"/>
          </a:xfrm>
        </p:grpSpPr>
        <p:pic>
          <p:nvPicPr>
            <p:cNvPr id="7" name="Рисунок 6" descr="6bab4b66744161c231bc712c5c439047.jp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>
            <a:xfrm>
              <a:off x="179512" y="188640"/>
              <a:ext cx="2880320" cy="345638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8" name="TextBox 7"/>
            <p:cNvSpPr txBox="1"/>
            <p:nvPr/>
          </p:nvSpPr>
          <p:spPr>
            <a:xfrm>
              <a:off x="1619672" y="260648"/>
              <a:ext cx="1357865" cy="42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</a:rPr>
                <a:t>24 мая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28" name="Picture 4" descr="Сайт МОУ г.Мурманска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80728"/>
            <a:ext cx="1620341" cy="1103345"/>
          </a:xfrm>
          <a:prstGeom prst="rect">
            <a:avLst/>
          </a:prstGeom>
          <a:noFill/>
        </p:spPr>
      </p:pic>
      <p:pic>
        <p:nvPicPr>
          <p:cNvPr id="1030" name="Picture 6" descr="Древние книги - растровый клипарт &quot; NIFIGA-SEBE.RU - фотографии, клипарты, вектор, картинки и шаблоны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BFAF8"/>
              </a:clrFrom>
              <a:clrTo>
                <a:srgbClr val="FBFA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53834" y="3068960"/>
            <a:ext cx="3990166" cy="2880320"/>
          </a:xfrm>
          <a:prstGeom prst="rect">
            <a:avLst/>
          </a:prstGeom>
          <a:noFill/>
        </p:spPr>
      </p:pic>
      <p:pic>
        <p:nvPicPr>
          <p:cNvPr id="1026" name="Picture 2" descr="Текст к презентации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2636912"/>
            <a:ext cx="1368152" cy="1026114"/>
          </a:xfrm>
          <a:prstGeom prst="rect">
            <a:avLst/>
          </a:prstGeom>
          <a:noFill/>
        </p:spPr>
      </p:pic>
      <p:pic>
        <p:nvPicPr>
          <p:cNvPr id="13" name="Рисунок 12" descr="shutterstock_21435451.gif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3491880" y="3573016"/>
            <a:ext cx="1519722" cy="2170678"/>
          </a:xfrm>
          <a:prstGeom prst="rect">
            <a:avLst/>
          </a:prstGeom>
        </p:spPr>
      </p:pic>
      <p:pic>
        <p:nvPicPr>
          <p:cNvPr id="1032" name="Picture 8" descr="Святые люди - Христианство - Картинки по религии и этике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9FFFD"/>
              </a:clrFrom>
              <a:clrTo>
                <a:srgbClr val="F9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789040"/>
            <a:ext cx="3085431" cy="232233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915816" y="18864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ДЕНЬ СЛАВЯНСКОЙ ПИСЬМЕННОСТИ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Рисунок 13" descr="43726445.jpg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179512" y="116632"/>
            <a:ext cx="840969" cy="576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1014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Определение слова «литература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525658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Литература</a:t>
            </a:r>
            <a:r>
              <a:rPr lang="ru-RU" sz="3600" dirty="0" smtClean="0">
                <a:solidFill>
                  <a:srgbClr val="002060"/>
                </a:solidFill>
              </a:rPr>
              <a:t> [лат. </a:t>
            </a:r>
            <a:r>
              <a:rPr lang="ru-RU" sz="3600" dirty="0" err="1" smtClean="0">
                <a:solidFill>
                  <a:srgbClr val="002060"/>
                </a:solidFill>
              </a:rPr>
              <a:t>lit</a:t>
            </a:r>
            <a:r>
              <a:rPr lang="ru-RU" sz="3600" dirty="0" smtClean="0">
                <a:solidFill>
                  <a:srgbClr val="002060"/>
                </a:solidFill>
              </a:rPr>
              <a:t>(</a:t>
            </a:r>
            <a:r>
              <a:rPr lang="ru-RU" sz="3600" dirty="0" err="1" smtClean="0">
                <a:solidFill>
                  <a:srgbClr val="002060"/>
                </a:solidFill>
              </a:rPr>
              <a:t>t</a:t>
            </a:r>
            <a:r>
              <a:rPr lang="ru-RU" sz="3600" dirty="0" smtClean="0">
                <a:solidFill>
                  <a:srgbClr val="002060"/>
                </a:solidFill>
              </a:rPr>
              <a:t>)</a:t>
            </a:r>
            <a:r>
              <a:rPr lang="ru-RU" sz="3600" dirty="0" err="1" smtClean="0">
                <a:solidFill>
                  <a:srgbClr val="002060"/>
                </a:solidFill>
              </a:rPr>
              <a:t>eratura</a:t>
            </a:r>
            <a:r>
              <a:rPr lang="ru-RU" sz="3600" dirty="0" smtClean="0">
                <a:solidFill>
                  <a:srgbClr val="002060"/>
                </a:solidFill>
              </a:rPr>
              <a:t>, буквально  написанное, от </a:t>
            </a:r>
            <a:r>
              <a:rPr lang="ru-RU" sz="3600" dirty="0" err="1" smtClean="0">
                <a:solidFill>
                  <a:srgbClr val="002060"/>
                </a:solidFill>
              </a:rPr>
              <a:t>lit</a:t>
            </a:r>
            <a:r>
              <a:rPr lang="ru-RU" sz="3600" dirty="0" smtClean="0">
                <a:solidFill>
                  <a:srgbClr val="002060"/>
                </a:solidFill>
              </a:rPr>
              <a:t>(</a:t>
            </a:r>
            <a:r>
              <a:rPr lang="ru-RU" sz="3600" dirty="0" err="1" smtClean="0">
                <a:solidFill>
                  <a:srgbClr val="002060"/>
                </a:solidFill>
              </a:rPr>
              <a:t>t</a:t>
            </a:r>
            <a:r>
              <a:rPr lang="ru-RU" sz="3600" dirty="0" smtClean="0">
                <a:solidFill>
                  <a:srgbClr val="002060"/>
                </a:solidFill>
              </a:rPr>
              <a:t>)</a:t>
            </a:r>
            <a:r>
              <a:rPr lang="ru-RU" sz="3600" dirty="0" err="1" smtClean="0">
                <a:solidFill>
                  <a:srgbClr val="002060"/>
                </a:solidFill>
              </a:rPr>
              <a:t>era</a:t>
            </a:r>
            <a:r>
              <a:rPr lang="ru-RU" sz="3600" dirty="0" smtClean="0">
                <a:solidFill>
                  <a:srgbClr val="002060"/>
                </a:solidFill>
              </a:rPr>
              <a:t> - буква], один из основных видов искусства - искусство слова. 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Термином "литература" обозначают также любые произведения человеческой мысли, закрепленные в письменном слове и обладающие общественным значением.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45719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5722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Литература </a:t>
            </a:r>
            <a:r>
              <a:rPr lang="ru-RU" sz="3600" dirty="0" smtClean="0">
                <a:solidFill>
                  <a:srgbClr val="002060"/>
                </a:solidFill>
              </a:rPr>
              <a:t>имеет огромное значение в жизни каждого человека. Ведь человек, в высоком смысле слова, становится человеком благодаря литературе</a:t>
            </a:r>
            <a:r>
              <a:rPr lang="ru-RU" sz="3600" b="1" dirty="0" smtClean="0">
                <a:solidFill>
                  <a:srgbClr val="002060"/>
                </a:solidFill>
              </a:rPr>
              <a:t>. Все ценности человек черпает из книг.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Книга - источник всяческих знаний</a:t>
            </a:r>
            <a:r>
              <a:rPr lang="ru-RU" sz="3600" dirty="0" smtClean="0">
                <a:solidFill>
                  <a:srgbClr val="002060"/>
                </a:solidFill>
              </a:rPr>
              <a:t>. Книги заставляют человека мыслить, воспитывают собственное мнение, развивают воображение.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3-2\Desktop\Стенд\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286388"/>
            <a:ext cx="1328444" cy="131096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45719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300" b="1" dirty="0" smtClean="0">
                <a:solidFill>
                  <a:srgbClr val="002060"/>
                </a:solidFill>
              </a:rPr>
              <a:t>Чтение</a:t>
            </a:r>
            <a:r>
              <a:rPr lang="ru-RU" sz="4300" dirty="0" smtClean="0">
                <a:solidFill>
                  <a:srgbClr val="002060"/>
                </a:solidFill>
              </a:rPr>
              <a:t> - сложный творческий процесс, требующий участия интеллекта, эмоций, воображения, памяти читателя, опирающийся на весь его духовный опыт. 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Результатом этого процесса является обогащение личности человека.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Имена 3четв</Template>
  <TotalTime>424</TotalTime>
  <Words>384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Президент России Владимир Путин подписал указ, в соответствии с которым 2015 год  объявлен в стране Годом литературы.</vt:lpstr>
      <vt:lpstr>Целью данного шага является привлечение внимания общества  к чтению и литературе,  сохранение русского языка ,повышение  интереса молодого поколения  к книге</vt:lpstr>
      <vt:lpstr>На официальном логотипе, выполненном в цветах российского флага, изображены профили великих русских писателей и поэтов Александра Пушкина,  Николая Гоголя  и Анны Ахматовой </vt:lpstr>
      <vt:lpstr>Основные мероприятия  </vt:lpstr>
      <vt:lpstr>Слайд 6</vt:lpstr>
      <vt:lpstr>Определение слова «литература»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3-2</dc:creator>
  <cp:lastModifiedBy>учитель</cp:lastModifiedBy>
  <cp:revision>49</cp:revision>
  <dcterms:modified xsi:type="dcterms:W3CDTF">2015-10-20T11:37:44Z</dcterms:modified>
</cp:coreProperties>
</file>