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1" r:id="rId3"/>
    <p:sldId id="258" r:id="rId4"/>
    <p:sldId id="257" r:id="rId5"/>
    <p:sldId id="268" r:id="rId6"/>
    <p:sldId id="260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2" r:id="rId16"/>
    <p:sldId id="265" r:id="rId17"/>
    <p:sldId id="266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5463-2659-4017-953B-7A8D786C6033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0F0A9-C4E7-445F-9642-23BFDE95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0F0A9-C4E7-445F-9642-23BFDE9563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45A2DE-5BDC-43CC-900D-860277798314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8FF82C-2E37-4B4B-899E-113467637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mages-blogger-opensocial.googleusercontent.com/gadgets/proxy?url=http://1.bp.blogspot.com/-zkXhhOgwkjM/VH7XbdsR2uI/AAAAAAAAILk/2cLa4i2SZsk/s1600/35.jpg&amp;container=blogger&amp;gadget=a&amp;rewriteMime=image/*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tura5.narod.ru/krulov_vorona.html" TargetMode="External"/><Relationship Id="rId7" Type="http://schemas.openxmlformats.org/officeDocument/2006/relationships/hyperlink" Target="http://fb.ru/article/121457/samyie-interesnyie-faktyi-iz-jizni-kryilova-ivana-andreevicha" TargetMode="External"/><Relationship Id="rId2" Type="http://schemas.openxmlformats.org/officeDocument/2006/relationships/hyperlink" Target="http://interesnie-fakti.net/krylov-ivan-andreevich-interesnye-fak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ggo.by/interesnye-fakty-o-kulture/item/354-interesnye-fakty-o-krylove" TargetMode="External"/><Relationship Id="rId5" Type="http://schemas.openxmlformats.org/officeDocument/2006/relationships/hyperlink" Target="http://kvn201.com.ua/krullov.htm" TargetMode="External"/><Relationship Id="rId4" Type="http://schemas.openxmlformats.org/officeDocument/2006/relationships/hyperlink" Target="http://fb.ru/article/131678/moral-kotoruyu-neset-basnya-vorona-i-lisitsa-kryilova-i-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mages-blogger-opensocial.googleusercontent.com/gadgets/proxy?url=http://1.bp.blogspot.com/-zkXhhOgwkjM/VH7XbdsR2uI/AAAAAAAAILk/2cLa4i2SZsk/s1600/35.jpg&amp;container=blogger&amp;gadget=a&amp;rewriteMime=image/*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14282" y="3357562"/>
            <a:ext cx="8643998" cy="3500438"/>
          </a:xfrm>
        </p:spPr>
        <p:txBody>
          <a:bodyPr>
            <a:noAutofit/>
          </a:bodyPr>
          <a:lstStyle/>
          <a:p>
            <a:pPr algn="ctr"/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143380"/>
            <a:ext cx="7772400" cy="2714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Веретельникова</a:t>
            </a:r>
            <a:r>
              <a:rPr lang="ru-RU" sz="2400" b="1" dirty="0" smtClean="0">
                <a:solidFill>
                  <a:srgbClr val="C00000"/>
                </a:solidFill>
              </a:rPr>
              <a:t> Ирина Викторовна,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учитель русского языка и литературы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56793"/>
            <a:ext cx="7344815" cy="73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Cambria"/>
                <a:ea typeface="Times New Roman"/>
                <a:cs typeface="Times New Roman"/>
              </a:rPr>
              <a:t>В мире басен И. А. Крылова</a:t>
            </a:r>
            <a:endParaRPr lang="ru-RU" sz="4000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сим\Pictures\Picasa\Exports\на конкурс\RSCN5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476812" cy="4357718"/>
          </a:xfrm>
          <a:prstGeom prst="rect">
            <a:avLst/>
          </a:prstGeom>
          <a:noFill/>
        </p:spPr>
      </p:pic>
      <p:pic>
        <p:nvPicPr>
          <p:cNvPr id="2051" name="Picture 3" descr="C:\Users\Максим\Pictures\Picasa\Exports\на конкурс\RSCN5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000496" cy="43577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Pictures\Picasa\Exports\на конкурс\RSCN5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857620" cy="4857760"/>
          </a:xfrm>
          <a:prstGeom prst="rect">
            <a:avLst/>
          </a:prstGeom>
          <a:noFill/>
        </p:spPr>
      </p:pic>
      <p:pic>
        <p:nvPicPr>
          <p:cNvPr id="3075" name="Picture 3" descr="C:\Users\Максим\Pictures\Picasa\Exports\на конкурс\RSCN5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714808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Льстец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Гнусный, вредный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Обманывает, льстит, лукавит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в сердце льстец отыщет уголок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Обман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«Мораль сей басни такова»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err="1" smtClean="0">
                <a:solidFill>
                  <a:srgbClr val="C00000"/>
                </a:solidFill>
              </a:rPr>
              <a:t>Синквейн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Лисица видит сыр, Лисицу сыр пленил.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Да </a:t>
            </a:r>
            <a:r>
              <a:rPr lang="ru-RU" b="1" dirty="0" err="1" smtClean="0">
                <a:solidFill>
                  <a:srgbClr val="002060"/>
                </a:solidFill>
              </a:rPr>
              <a:t>позадумалась</a:t>
            </a:r>
            <a:r>
              <a:rPr lang="ru-RU" b="1" dirty="0" smtClean="0">
                <a:solidFill>
                  <a:srgbClr val="002060"/>
                </a:solidFill>
              </a:rPr>
              <a:t>, а сыр во рту держала.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Ну что за шейка, что за глазки!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Вороне где-то бог послал кусочек сыру;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Уж сколько раз твердили миру,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в сердце льстец отыщет уголок.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И, верно, </a:t>
            </a:r>
            <a:r>
              <a:rPr lang="ru-RU" b="1" dirty="0" err="1" smtClean="0">
                <a:solidFill>
                  <a:srgbClr val="002060"/>
                </a:solidFill>
              </a:rPr>
              <a:t>ангелький</a:t>
            </a:r>
            <a:r>
              <a:rPr lang="ru-RU" b="1" dirty="0" smtClean="0">
                <a:solidFill>
                  <a:srgbClr val="002060"/>
                </a:solidFill>
              </a:rPr>
              <a:t> быть должен голосок!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Сыр выпал – с ним была плутовка такова.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говорит так сладко, чуть дыша: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 красоте такой и петь ты мастерица,-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лесть гнусна, вредна; но только всё не впрок,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Вертит хвостом, с Вороны глаз не сводит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Ведь ты б у нас была царь-птица!»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«Собери басню»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otvet.imgsmail.ru/download/u_c77519c26fb3a3906f5bccaeafb7137c_8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071546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ель Ворона </a:t>
            </a:r>
            <a:r>
              <a:rPr lang="ru-RU" sz="2400" b="1" dirty="0" err="1" smtClean="0">
                <a:solidFill>
                  <a:srgbClr val="002060"/>
                </a:solidFill>
              </a:rPr>
              <a:t>взгромоздясь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Вещуньина</a:t>
            </a:r>
            <a:r>
              <a:rPr lang="ru-RU" sz="2400" b="1" dirty="0" smtClean="0">
                <a:solidFill>
                  <a:srgbClr val="002060"/>
                </a:solidFill>
              </a:rPr>
              <a:t> с похвал вскружилась голова,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 ту беду Лиса </a:t>
            </a:r>
            <a:r>
              <a:rPr lang="ru-RU" sz="2400" b="1" dirty="0" err="1" smtClean="0">
                <a:solidFill>
                  <a:srgbClr val="002060"/>
                </a:solidFill>
              </a:rPr>
              <a:t>близёхонько</a:t>
            </a:r>
            <a:r>
              <a:rPr lang="ru-RU" sz="2400" b="1" dirty="0" smtClean="0">
                <a:solidFill>
                  <a:srgbClr val="002060"/>
                </a:solidFill>
              </a:rPr>
              <a:t> бежала;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Позавтракать было совсем уж собралась,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Рассказывать, так, право, сказки,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Вдруг сырный дух Лису остановил: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Какие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перушки</a:t>
            </a:r>
            <a:r>
              <a:rPr lang="ru-RU" sz="2400" b="1" dirty="0" smtClean="0">
                <a:solidFill>
                  <a:srgbClr val="002060"/>
                </a:solidFill>
              </a:rPr>
              <a:t>! Какой носок!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От радости в зобу дыханье сперло,-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Плутовка к дереву на цыпочках подходит;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Ворона каркнула во всё воронье горло: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на приветливы Лисицыны слова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Спой, светик, не стыдись! Что, ежели, сестрица,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«Голубушка, как хороша!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296842"/>
          </a:xfrm>
        </p:spPr>
        <p:txBody>
          <a:bodyPr>
            <a:normAutofit fontScale="90000"/>
          </a:bodyPr>
          <a:lstStyle/>
          <a:p>
            <a:pPr algn="just"/>
            <a:endParaRPr lang="ru-RU" dirty="0"/>
          </a:p>
        </p:txBody>
      </p:sp>
      <p:pic>
        <p:nvPicPr>
          <p:cNvPr id="4" name="Рисунок 3" descr="http://1.bp.blogspot.com/-zkXhhOgwkjM/VH7XbdsR2uI/AAAAAAAAILk/2cLa4i2SZsk/s1600/3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000240"/>
            <a:ext cx="113823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Басня – это: </a:t>
            </a:r>
          </a:p>
          <a:p>
            <a:pPr lvl="0"/>
            <a:r>
              <a:rPr lang="ru-RU" dirty="0" smtClean="0"/>
              <a:t>краткий рассказ; </a:t>
            </a:r>
          </a:p>
          <a:p>
            <a:pPr lvl="0"/>
            <a:r>
              <a:rPr lang="ru-RU" dirty="0" smtClean="0"/>
              <a:t>поучительный рассказ; </a:t>
            </a:r>
          </a:p>
          <a:p>
            <a:pPr lvl="0"/>
            <a:r>
              <a:rPr lang="ru-RU" dirty="0" smtClean="0"/>
              <a:t>краткий иносказательный рассказ поучительного характера.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Герои басни: </a:t>
            </a:r>
          </a:p>
          <a:p>
            <a:pPr lvl="0"/>
            <a:r>
              <a:rPr lang="ru-RU" dirty="0" smtClean="0"/>
              <a:t>люди </a:t>
            </a:r>
          </a:p>
          <a:p>
            <a:pPr lvl="0"/>
            <a:r>
              <a:rPr lang="ru-RU" dirty="0" smtClean="0"/>
              <a:t>животные, птицы, растения </a:t>
            </a:r>
          </a:p>
          <a:p>
            <a:pPr lvl="0"/>
            <a:r>
              <a:rPr lang="ru-RU" dirty="0" smtClean="0"/>
              <a:t>люди, животные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Тест.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7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142852"/>
            <a:ext cx="757242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Басни писались с целью: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высмеять пороки людей </a:t>
            </a:r>
            <a:endParaRPr lang="ru-RU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правильному поведению </a:t>
            </a:r>
            <a:endParaRPr lang="ru-RU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пример для подражания </a:t>
            </a:r>
            <a:endParaRPr lang="ru-RU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рассмешить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речи басни имеет: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прямое значение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иносказетельное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басне: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вывод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вывода нет, каждый придумывает его сам.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 не нужен.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Проверь себя.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286148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Краткий иносказательный рассказ поучительного характера.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Животные, птицы, растения.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Высмеять пороки людей.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Иносказательное значение.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Есть вывод.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/>
          </a:bodyPr>
          <a:lstStyle/>
          <a:p>
            <a:r>
              <a:rPr lang="en-US" sz="1800" u="sng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1800" u="sng" dirty="0" err="1" smtClean="0">
                <a:solidFill>
                  <a:srgbClr val="002060"/>
                </a:solidFill>
                <a:hlinkClick r:id="rId2"/>
              </a:rPr>
              <a:t>interesnie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sz="1800" u="sng" dirty="0" err="1" smtClean="0">
                <a:solidFill>
                  <a:srgbClr val="002060"/>
                </a:solidFill>
                <a:hlinkClick r:id="rId2"/>
              </a:rPr>
              <a:t>fakti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sz="1800" u="sng" dirty="0" smtClean="0">
                <a:solidFill>
                  <a:srgbClr val="002060"/>
                </a:solidFill>
                <a:hlinkClick r:id="rId2"/>
              </a:rPr>
              <a:t>net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en-US" sz="1800" u="sng" dirty="0" err="1" smtClean="0">
                <a:solidFill>
                  <a:srgbClr val="002060"/>
                </a:solidFill>
                <a:hlinkClick r:id="rId2"/>
              </a:rPr>
              <a:t>krylov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sz="1800" u="sng" dirty="0" err="1" smtClean="0">
                <a:solidFill>
                  <a:srgbClr val="002060"/>
                </a:solidFill>
                <a:hlinkClick r:id="rId2"/>
              </a:rPr>
              <a:t>ivan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sz="1800" u="sng" dirty="0" err="1" smtClean="0">
                <a:solidFill>
                  <a:srgbClr val="002060"/>
                </a:solidFill>
                <a:hlinkClick r:id="rId2"/>
              </a:rPr>
              <a:t>andreevich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sz="1800" u="sng" dirty="0" err="1" smtClean="0">
                <a:solidFill>
                  <a:srgbClr val="002060"/>
                </a:solidFill>
                <a:hlinkClick r:id="rId2"/>
              </a:rPr>
              <a:t>interesnye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sz="1800" u="sng" dirty="0" err="1" smtClean="0">
                <a:solidFill>
                  <a:srgbClr val="002060"/>
                </a:solidFill>
                <a:hlinkClick r:id="rId2"/>
              </a:rPr>
              <a:t>fakty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/</a:t>
            </a:r>
            <a:endParaRPr lang="ru-RU" sz="1800" u="sng" dirty="0" smtClean="0">
              <a:solidFill>
                <a:srgbClr val="002060"/>
              </a:solidFill>
            </a:endParaRPr>
          </a:p>
          <a:p>
            <a:r>
              <a:rPr lang="ru-RU" sz="1800" u="sng" dirty="0" smtClean="0">
                <a:solidFill>
                  <a:srgbClr val="002060"/>
                </a:solidFill>
                <a:hlinkClick r:id="rId3"/>
              </a:rPr>
              <a:t>http://literatura5.narod.ru/krulov_vorona.html</a:t>
            </a:r>
            <a:endParaRPr lang="ru-RU" sz="1800" u="sng" dirty="0" smtClean="0">
              <a:solidFill>
                <a:srgbClr val="002060"/>
              </a:solidFill>
            </a:endParaRP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u="sng" dirty="0" smtClean="0">
                <a:hlinkClick r:id="rId4"/>
              </a:rPr>
              <a:t>http://fb.ru/article/131678/moral-kotoruyu-neset-basnya-vorona-i-lisitsa-kryilova-i-a</a:t>
            </a:r>
            <a:endParaRPr lang="ru-RU" sz="1800" u="sng" dirty="0" smtClean="0"/>
          </a:p>
          <a:p>
            <a:r>
              <a:rPr lang="ru-RU" sz="1800" u="sng" dirty="0" smtClean="0">
                <a:hlinkClick r:id="rId5"/>
              </a:rPr>
              <a:t>http://kvn201.com.ua/krullov.htm</a:t>
            </a:r>
            <a:endParaRPr lang="ru-RU" sz="1800" u="sng" dirty="0" smtClean="0"/>
          </a:p>
          <a:p>
            <a:r>
              <a:rPr lang="ru-RU" sz="1800" u="sng" dirty="0" smtClean="0">
                <a:hlinkClick r:id="rId6"/>
              </a:rPr>
              <a:t>http://oggo.by/interesnye-fakty-o-kulture/item/354-interesnye-fakty-o-krylove</a:t>
            </a:r>
            <a:endParaRPr lang="ru-RU" sz="1800" u="sng" dirty="0" smtClean="0"/>
          </a:p>
          <a:p>
            <a:pPr lvl="0"/>
            <a:r>
              <a:rPr lang="en-US" sz="1800" u="sng" dirty="0" smtClean="0">
                <a:hlinkClick r:id="rId7"/>
              </a:rPr>
              <a:t>http</a:t>
            </a:r>
            <a:r>
              <a:rPr lang="ru-RU" sz="1800" u="sng" dirty="0" smtClean="0">
                <a:hlinkClick r:id="rId7"/>
              </a:rPr>
              <a:t>://</a:t>
            </a:r>
            <a:r>
              <a:rPr lang="en-US" sz="1800" u="sng" dirty="0" err="1" smtClean="0">
                <a:hlinkClick r:id="rId7"/>
              </a:rPr>
              <a:t>fb</a:t>
            </a:r>
            <a:r>
              <a:rPr lang="ru-RU" sz="1800" u="sng" dirty="0" smtClean="0">
                <a:hlinkClick r:id="rId7"/>
              </a:rPr>
              <a:t>.</a:t>
            </a:r>
            <a:r>
              <a:rPr lang="en-US" sz="1800" u="sng" dirty="0" err="1" smtClean="0">
                <a:hlinkClick r:id="rId7"/>
              </a:rPr>
              <a:t>ru</a:t>
            </a:r>
            <a:r>
              <a:rPr lang="ru-RU" sz="1800" u="sng" dirty="0" smtClean="0">
                <a:hlinkClick r:id="rId7"/>
              </a:rPr>
              <a:t>/</a:t>
            </a:r>
            <a:r>
              <a:rPr lang="en-US" sz="1800" u="sng" dirty="0" smtClean="0">
                <a:hlinkClick r:id="rId7"/>
              </a:rPr>
              <a:t>article</a:t>
            </a:r>
            <a:r>
              <a:rPr lang="ru-RU" sz="1800" u="sng" dirty="0" smtClean="0">
                <a:hlinkClick r:id="rId7"/>
              </a:rPr>
              <a:t>/121457/</a:t>
            </a:r>
            <a:r>
              <a:rPr lang="en-US" sz="1800" u="sng" dirty="0" err="1" smtClean="0">
                <a:hlinkClick r:id="rId7"/>
              </a:rPr>
              <a:t>samyie</a:t>
            </a:r>
            <a:r>
              <a:rPr lang="ru-RU" sz="1800" u="sng" dirty="0" smtClean="0">
                <a:hlinkClick r:id="rId7"/>
              </a:rPr>
              <a:t>-</a:t>
            </a:r>
            <a:r>
              <a:rPr lang="en-US" sz="1800" u="sng" dirty="0" err="1" smtClean="0">
                <a:hlinkClick r:id="rId7"/>
              </a:rPr>
              <a:t>interesnyie</a:t>
            </a:r>
            <a:r>
              <a:rPr lang="ru-RU" sz="1800" u="sng" dirty="0" smtClean="0">
                <a:hlinkClick r:id="rId7"/>
              </a:rPr>
              <a:t>-</a:t>
            </a:r>
            <a:r>
              <a:rPr lang="en-US" sz="1800" u="sng" dirty="0" err="1" smtClean="0">
                <a:hlinkClick r:id="rId7"/>
              </a:rPr>
              <a:t>faktyi</a:t>
            </a:r>
            <a:r>
              <a:rPr lang="ru-RU" sz="1800" u="sng" dirty="0" smtClean="0">
                <a:hlinkClick r:id="rId7"/>
              </a:rPr>
              <a:t>-</a:t>
            </a:r>
            <a:r>
              <a:rPr lang="en-US" sz="1800" u="sng" dirty="0" err="1" smtClean="0">
                <a:hlinkClick r:id="rId7"/>
              </a:rPr>
              <a:t>iz</a:t>
            </a:r>
            <a:r>
              <a:rPr lang="ru-RU" sz="1800" u="sng" dirty="0" smtClean="0">
                <a:hlinkClick r:id="rId7"/>
              </a:rPr>
              <a:t>-</a:t>
            </a:r>
            <a:r>
              <a:rPr lang="en-US" sz="1800" u="sng" dirty="0" err="1" smtClean="0">
                <a:hlinkClick r:id="rId7"/>
              </a:rPr>
              <a:t>jizni</a:t>
            </a:r>
            <a:r>
              <a:rPr lang="ru-RU" sz="1800" u="sng" dirty="0" smtClean="0">
                <a:hlinkClick r:id="rId7"/>
              </a:rPr>
              <a:t>-</a:t>
            </a:r>
            <a:r>
              <a:rPr lang="en-US" sz="1800" u="sng" dirty="0" err="1" smtClean="0">
                <a:hlinkClick r:id="rId7"/>
              </a:rPr>
              <a:t>kryilova</a:t>
            </a:r>
            <a:r>
              <a:rPr lang="ru-RU" sz="1800" u="sng" dirty="0" smtClean="0">
                <a:hlinkClick r:id="rId7"/>
              </a:rPr>
              <a:t>-</a:t>
            </a:r>
            <a:r>
              <a:rPr lang="en-US" sz="1800" u="sng" dirty="0" err="1" smtClean="0">
                <a:hlinkClick r:id="rId7"/>
              </a:rPr>
              <a:t>ivana</a:t>
            </a:r>
            <a:r>
              <a:rPr lang="ru-RU" sz="1800" u="sng" dirty="0" smtClean="0">
                <a:hlinkClick r:id="rId7"/>
              </a:rPr>
              <a:t>-</a:t>
            </a:r>
            <a:r>
              <a:rPr lang="en-US" sz="1800" u="sng" dirty="0" err="1" smtClean="0">
                <a:hlinkClick r:id="rId7"/>
              </a:rPr>
              <a:t>andreevicha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Источники: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42910" y="571480"/>
            <a:ext cx="7772400" cy="78581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«Истинно народный поэт»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571868" y="1500174"/>
            <a:ext cx="5357850" cy="37147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Каждый помнит из школьной программы замечательные басни Ивана Андреевича Крылова, да и в повседневной жизни строчки его произведений часто цитируются нами совершенно неосознанно, в чём же секрет самобытного таланта и богатого языка русского баснописца? Возможно, дело в самом авторе, его биографии и воспитании, и ниже вы узнаете несколько интересных фактов о Крылове.</a:t>
            </a:r>
          </a:p>
        </p:txBody>
      </p:sp>
      <p:pic>
        <p:nvPicPr>
          <p:cNvPr id="8" name="Рисунок 7" descr="Интересные факты о Крылов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3714776" cy="414338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 любил книги, он 30 лет проработал в Публичной библиотеке, собирал книги, в том числе редкие издания, составлял библиографические указатели и выступил как составитель славяно-русского словаря.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oggo.by/images/interesnye-fakty-o-krylove%2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706678" cy="241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3504" y="2857495"/>
            <a:ext cx="37862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Крылов был страстным путешественником, почти десять лет своей жизни он отдал изучению быта и культуры Родины, побывав в разных её частях. Это давало ему и творческое вдохновение, хотя множество его произведений жестко критиковали и запрещали печатать, он ни на минуту не оставлял процесса написания произведений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85729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Родился и рос будущей русский баснописец в очень бедной семье, поэтому на достойное образование у родителей Крылова денег не хватало, но несмотря на это  мальчик с детства любил читать, и как он сам позднее вспоминал , что главным его багажом и учителем был отцовский чемодан книг.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13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596" y="1000108"/>
            <a:ext cx="3571900" cy="533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Крылова было весьма странное пристрастие: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его внимание притягивал огонь, пожары, поэтому если где-то в Петербурге того времени случался пожар, то Крылов ехал на место, чтобы наблюдать развитие событий воочию.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http://oggo.by/images/interesnye-fakty-o-krylove%2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0719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214290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Еда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это даже скорее не пристрастие, это любовь всей жизни. Крылов был самым настоящим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обжорой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и ел все на свете. Он даже в друзья себе выбирал только тех, кто его вкусно кормил.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Ну, а после сытного обеда, баснописцу обязательно требовалось поспать. И это третье его пристрастие. Причем, Крылову было все равно, где он находится, поэтому</a:t>
            </a:r>
            <a:r>
              <a:rPr kumimoji="0" lang="ru-RU" b="1" i="0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спал он и в гостях, и на работе.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286124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Иван Крылов стал прототипом главного героя романа Гончарова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Обломов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поскольку любимым местом в доме баснописца был его диван. Над диваном висела большая тяжёлая картина, и посещавшие его зал гости настоятельно советовали ему получше её закрепить, чтобы та не упала на голову посреди ночи, на что писатель только смеялся. В результате Крылов оказался прав: картина продолжала висеть и после его смерти под тем же углом.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Памятник Ивану Андреевичу Крылову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484784"/>
            <a:ext cx="4608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214290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История создания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басни «Ворона и лисица»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oggo.by/images/interesnye-fakty-o-krylove%2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2098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48" y="751345"/>
            <a:ext cx="442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История появления басни уходит корнями в глубину веков. Считается, что ее создал раб Эзоп, который поместил в свои сочинения животных и вымышленных персонажей. Эзоп таким образом высказывал сатирические мысли и хотел донести до читателя критику существующего правительства.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В восемнадцатом веке написанием басен занимался Лафонтен, который сумел донести до читателя чувства своих героев. Животные в его баснях олицетворяли разные чувства. Так, </a:t>
            </a:r>
            <a:r>
              <a:rPr lang="ru-RU" b="1" dirty="0" err="1" smtClean="0">
                <a:solidFill>
                  <a:schemeClr val="tx2"/>
                </a:solidFill>
              </a:rPr>
              <a:t>осел</a:t>
            </a:r>
            <a:r>
              <a:rPr lang="ru-RU" b="1" dirty="0" smtClean="0">
                <a:solidFill>
                  <a:schemeClr val="tx2"/>
                </a:solidFill>
              </a:rPr>
              <a:t> воплощал глупость, медведь – силу, лиса – хитрость. Поэт Лессинг тоже написал немало басен, но он стремился разоблачить политику правящих кругов.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12845"/>
            <a:ext cx="50006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Басня «Ворона и Лисица» Крылова была впервые напечатана в литературном журнале «Драматический вестник» в 1908 году. Однако сюжет, взятый за ее основу, известен с давних времен. Глупая ворона и льстивая лисица то и дело появляются в литературе у различных народов. Во всех подобных произведениях прослеживается одна и та же мораль, показывающая всю низость лести и недалекий ум человека, который ее ценит. Басня «Ворона и Лисица» Крылова выгодно отличается как раз тем, что в ней порицается не сам льстец, а тот, кто верит его словам. Именно поэтому Ворона лишается всего, тогда как Лисица заработала свой «кусочек сыра».</a:t>
            </a:r>
            <a:endParaRPr lang="ru-RU" dirty="0"/>
          </a:p>
        </p:txBody>
      </p:sp>
      <p:pic>
        <p:nvPicPr>
          <p:cNvPr id="3" name="Рисунок 2" descr="http://1.bp.blogspot.com/-zkXhhOgwkjM/VH7XbdsR2uI/AAAAAAAAILk/2cLa4i2SZsk/s1600/3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928670"/>
            <a:ext cx="25003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«Мы рисуем басню»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Максим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29051"/>
            <a:ext cx="3929090" cy="5068927"/>
          </a:xfrm>
          <a:prstGeom prst="rect">
            <a:avLst/>
          </a:prstGeom>
          <a:noFill/>
        </p:spPr>
      </p:pic>
      <p:pic>
        <p:nvPicPr>
          <p:cNvPr id="1027" name="Picture 3" descr="C:\Users\Максим\Pictures\Picasa\Exports\на конкурс\RSCN5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796943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577</TotalTime>
  <Words>995</Words>
  <Application>Microsoft Office PowerPoint</Application>
  <PresentationFormat>Экран (4:3)</PresentationFormat>
  <Paragraphs>93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«Истинно народный поэт»</vt:lpstr>
      <vt:lpstr> Крылов любил книги, он 30 лет проработал в Публичной библиотеке, собирал книги, в том числе редкие издания, составлял библиографические указатели и выступил как составитель славяно-русского словаря. </vt:lpstr>
      <vt:lpstr>Презентация PowerPoint</vt:lpstr>
      <vt:lpstr>Презентация PowerPoint</vt:lpstr>
      <vt:lpstr>Памятник Ивану Андреевичу Крылову</vt:lpstr>
      <vt:lpstr>Презентация PowerPoint</vt:lpstr>
      <vt:lpstr>Презентация PowerPoint</vt:lpstr>
      <vt:lpstr>«Мы рисуем басню»</vt:lpstr>
      <vt:lpstr>Презентация PowerPoint</vt:lpstr>
      <vt:lpstr>Презентация PowerPoint</vt:lpstr>
      <vt:lpstr>«Мораль сей басни такова» Синквейн.</vt:lpstr>
      <vt:lpstr>«Собери басню»</vt:lpstr>
      <vt:lpstr>Презентация PowerPoint</vt:lpstr>
      <vt:lpstr>Тест.</vt:lpstr>
      <vt:lpstr>Презентация PowerPoint</vt:lpstr>
      <vt:lpstr>Проверь себя.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91</cp:revision>
  <dcterms:created xsi:type="dcterms:W3CDTF">2011-07-04T14:13:24Z</dcterms:created>
  <dcterms:modified xsi:type="dcterms:W3CDTF">2016-04-01T15:29:44Z</dcterms:modified>
</cp:coreProperties>
</file>