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3587"/>
    <a:srgbClr val="DBABD9"/>
    <a:srgbClr val="2E507A"/>
    <a:srgbClr val="FFFF71"/>
    <a:srgbClr val="B64A80"/>
    <a:srgbClr val="8F0B73"/>
    <a:srgbClr val="FFFF99"/>
    <a:srgbClr val="79296A"/>
    <a:srgbClr val="C24456"/>
    <a:srgbClr val="303F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871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9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987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801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517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662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159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912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34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388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718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1FA12-5880-45D3-92CE-8F0259D84499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476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6932" y="1141124"/>
            <a:ext cx="691276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spc="200" dirty="0" smtClean="0">
                <a:ln w="6350">
                  <a:noFill/>
                </a:ln>
                <a:gradFill>
                  <a:gsLst>
                    <a:gs pos="17000">
                      <a:srgbClr val="C304C8"/>
                    </a:gs>
                    <a:gs pos="28000">
                      <a:srgbClr val="2E507A"/>
                    </a:gs>
                    <a:gs pos="42000">
                      <a:srgbClr val="1A8D48"/>
                    </a:gs>
                    <a:gs pos="50000">
                      <a:schemeClr val="accent6">
                        <a:lumMod val="60000"/>
                        <a:lumOff val="40000"/>
                      </a:schemeClr>
                    </a:gs>
                    <a:gs pos="72000">
                      <a:srgbClr val="8F0B73"/>
                    </a:gs>
                    <a:gs pos="83000">
                      <a:srgbClr val="B64A80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Родителям на заметку</a:t>
            </a:r>
            <a:endParaRPr lang="ru-RU" sz="6000" b="1" cap="all" spc="200" dirty="0">
              <a:ln w="6350">
                <a:noFill/>
              </a:ln>
              <a:gradFill>
                <a:gsLst>
                  <a:gs pos="17000">
                    <a:srgbClr val="C304C8"/>
                  </a:gs>
                  <a:gs pos="28000">
                    <a:srgbClr val="2E507A"/>
                  </a:gs>
                  <a:gs pos="42000">
                    <a:srgbClr val="1A8D48"/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72000">
                    <a:srgbClr val="8F0B73"/>
                  </a:gs>
                  <a:gs pos="83000">
                    <a:srgbClr val="B64A80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6932" y="4725144"/>
            <a:ext cx="691276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учитель </a:t>
            </a:r>
            <a:r>
              <a:rPr lang="ru-RU" sz="2000" dirty="0" smtClean="0"/>
              <a:t>русского языка и литературы</a:t>
            </a:r>
          </a:p>
          <a:p>
            <a:pPr algn="ctr"/>
            <a:r>
              <a:rPr lang="ru-RU" sz="2000" dirty="0" smtClean="0"/>
              <a:t>МОУ СОШ № 9</a:t>
            </a:r>
            <a:endParaRPr lang="ru-RU" sz="2000" dirty="0"/>
          </a:p>
          <a:p>
            <a:pPr algn="ctr"/>
            <a:r>
              <a:rPr lang="ru-RU" sz="2200" b="1" dirty="0" err="1" smtClean="0"/>
              <a:t>Колотухина</a:t>
            </a:r>
            <a:r>
              <a:rPr lang="ru-RU" sz="2200" b="1" dirty="0" smtClean="0"/>
              <a:t> </a:t>
            </a:r>
            <a:r>
              <a:rPr lang="ru-RU" sz="2200" b="1" dirty="0" smtClean="0"/>
              <a:t> Е.В.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xmlns="" val="3768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344816" cy="470911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B0F0"/>
                </a:solidFill>
              </a:rPr>
              <a:t>Отвечайте на вопросы ребёнка честно, терпеливо и спокойно.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B0F0"/>
                </a:solidFill>
              </a:rPr>
              <a:t>Воспринимайте вопросы и высказывания ребёнка всерьёз.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B0F0"/>
                </a:solidFill>
              </a:rPr>
              <a:t>Предоставьте ребёнку комнату или уголок исключительно 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    </a:t>
            </a:r>
            <a:r>
              <a:rPr lang="ru-RU" dirty="0" smtClean="0">
                <a:solidFill>
                  <a:srgbClr val="00B0F0"/>
                </a:solidFill>
              </a:rPr>
              <a:t>для его дел.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7632848" cy="72008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hangingPunct="1">
              <a:defRPr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BF3587"/>
                    </a:gs>
                    <a:gs pos="90000">
                      <a:srgbClr val="79296A"/>
                    </a:gs>
                  </a:gsLst>
                  <a:lin ang="5400000"/>
                </a:gradFill>
              </a:rPr>
              <a:t>Творческое развитие ребёнка</a:t>
            </a:r>
            <a:endParaRPr lang="ru-RU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BF3587"/>
                  </a:gs>
                  <a:gs pos="90000">
                    <a:srgbClr val="79296A"/>
                  </a:gs>
                </a:gsLst>
                <a:lin ang="5400000"/>
              </a:gradFill>
            </a:endParaRPr>
          </a:p>
        </p:txBody>
      </p:sp>
      <p:pic>
        <p:nvPicPr>
          <p:cNvPr id="5" name="Рисунок 4" descr="IMG_5710-1800-2-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4797152"/>
            <a:ext cx="2106000" cy="1404000"/>
          </a:xfrm>
          <a:prstGeom prst="rect">
            <a:avLst/>
          </a:prstGeom>
          <a:ln w="190500" cap="sq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335221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344816" cy="4709119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>
                <a:solidFill>
                  <a:srgbClr val="BF3587"/>
                </a:solidFill>
              </a:rPr>
              <a:t>4. Не ругайте ребёнка за беспорядок на столе, если это связано с его творческим процессом.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BF3587"/>
                </a:solidFill>
              </a:rPr>
              <a:t>5. Покажите ребёнку, что его любят и принимают таким, какой он есть, а не за успехи и достижения.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BF3587"/>
                </a:solidFill>
              </a:rPr>
              <a:t>6. Поручайте своему ребёнку посильные дела и заботы. </a:t>
            </a:r>
            <a:endParaRPr lang="ru-RU" dirty="0">
              <a:solidFill>
                <a:srgbClr val="BF3587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7632848" cy="72008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hangingPunct="1">
              <a:defRPr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BF3587"/>
                    </a:gs>
                    <a:gs pos="90000">
                      <a:srgbClr val="79296A"/>
                    </a:gs>
                  </a:gsLst>
                  <a:lin ang="5400000"/>
                </a:gradFill>
              </a:rPr>
              <a:t>Творческое развитие ребёнка</a:t>
            </a:r>
            <a:endParaRPr lang="ru-RU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BF3587"/>
                  </a:gs>
                  <a:gs pos="90000">
                    <a:srgbClr val="79296A"/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21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344816" cy="4709119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rgbClr val="BF3587"/>
                </a:solidFill>
              </a:rPr>
              <a:t>7. Помогайте ребёнку строить собственные планы и принимать решения.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BF3587"/>
                </a:solidFill>
              </a:rPr>
              <a:t>8. Помогайте ему улучшить результаты проделанной работы.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BF3587"/>
                </a:solidFill>
              </a:rPr>
              <a:t>9. Не сравнивайте своего 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BF3587"/>
                </a:solidFill>
              </a:rPr>
              <a:t>ребёнка с другими детьми,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BF3587"/>
                </a:solidFill>
              </a:rPr>
              <a:t> указывая при этом на его 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BF3587"/>
                </a:solidFill>
              </a:rPr>
              <a:t>недостатки.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7632848" cy="72008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hangingPunct="1">
              <a:defRPr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BF3587"/>
                    </a:gs>
                    <a:gs pos="90000">
                      <a:srgbClr val="79296A"/>
                    </a:gs>
                  </a:gsLst>
                  <a:lin ang="5400000"/>
                </a:gradFill>
              </a:rPr>
              <a:t>Творческое развитие ребёнка</a:t>
            </a:r>
            <a:endParaRPr lang="ru-RU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BF3587"/>
                  </a:gs>
                  <a:gs pos="90000">
                    <a:srgbClr val="79296A"/>
                  </a:gs>
                </a:gsLst>
                <a:lin ang="5400000"/>
              </a:gradFill>
            </a:endParaRPr>
          </a:p>
        </p:txBody>
      </p:sp>
      <p:pic>
        <p:nvPicPr>
          <p:cNvPr id="5" name="Рисунок 4" descr="b9d1a0a83550d37b2dc06efe1ef66a02_s-197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3645024"/>
            <a:ext cx="1690238" cy="2448000"/>
          </a:xfrm>
          <a:prstGeom prst="rect">
            <a:avLst/>
          </a:prstGeom>
          <a:ln w="190500" cap="sq">
            <a:solidFill>
              <a:srgbClr val="DBABD9"/>
            </a:solidFill>
            <a:prstDash val="solid"/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335221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344816" cy="470911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10. Не унижайте своего ребёнка, не давайте ему почувствовать, что он чем-то хуже вас.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11. Снабжайте ребёнка книгами, играми и другими нужными ему вещами для его любимых занятий.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12. Приучайте ребёнка к 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чтению на своём примере.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7632848" cy="72008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hangingPunct="1">
              <a:defRPr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BF3587"/>
                    </a:gs>
                    <a:gs pos="90000">
                      <a:srgbClr val="79296A"/>
                    </a:gs>
                  </a:gsLst>
                  <a:lin ang="5400000"/>
                </a:gradFill>
              </a:rPr>
              <a:t>Творческое развитие ребёнка</a:t>
            </a:r>
            <a:endParaRPr lang="ru-RU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BF3587"/>
                  </a:gs>
                  <a:gs pos="90000">
                    <a:srgbClr val="79296A"/>
                  </a:gs>
                </a:gsLst>
                <a:lin ang="5400000"/>
              </a:gradFill>
            </a:endParaRPr>
          </a:p>
        </p:txBody>
      </p:sp>
      <p:pic>
        <p:nvPicPr>
          <p:cNvPr id="6" name="Рисунок 5" descr="i9O2HCDB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4221088"/>
            <a:ext cx="2109263" cy="1404000"/>
          </a:xfrm>
          <a:prstGeom prst="rect">
            <a:avLst/>
          </a:prstGeom>
          <a:ln w="190500" cap="sq">
            <a:solidFill>
              <a:schemeClr val="bg1">
                <a:lumMod val="75000"/>
              </a:schemeClr>
            </a:solidFill>
            <a:prstDash val="solid"/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335221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344816" cy="470911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13. Принуждайте ребёнка придумывать  истории  и  фантазировать. Делайте это вместе с ним!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14. С вниманием относитесь к любой его  потребности.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7632848" cy="72008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hangingPunct="1">
              <a:defRPr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BF3587"/>
                    </a:gs>
                    <a:gs pos="90000">
                      <a:srgbClr val="79296A"/>
                    </a:gs>
                  </a:gsLst>
                  <a:lin ang="5400000"/>
                </a:gradFill>
              </a:rPr>
              <a:t>Творческое развитие ребёнка</a:t>
            </a:r>
            <a:endParaRPr lang="ru-RU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BF3587"/>
                  </a:gs>
                  <a:gs pos="90000">
                    <a:srgbClr val="79296A"/>
                  </a:gs>
                </a:gsLst>
                <a:lin ang="5400000"/>
              </a:gradFill>
            </a:endParaRPr>
          </a:p>
        </p:txBody>
      </p:sp>
      <p:pic>
        <p:nvPicPr>
          <p:cNvPr id="5" name="Рисунок 4" descr="787154_773270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7" y="4005064"/>
            <a:ext cx="2785995" cy="1944000"/>
          </a:xfrm>
          <a:prstGeom prst="rect">
            <a:avLst/>
          </a:prstGeom>
          <a:ln w="190500" cap="sq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HeroicExtremeLeftFacing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3352213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344816" cy="4709119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</a:t>
            </a:r>
          </a:p>
          <a:p>
            <a:pPr marL="514350" indent="-514350" algn="ctr">
              <a:buNone/>
            </a:pPr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 </a:t>
            </a:r>
          </a:p>
          <a:p>
            <a:pPr marL="514350" indent="-514350" algn="ctr">
              <a:buNone/>
            </a:pPr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внимание!!!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7632848" cy="72008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hangingPunct="1">
              <a:defRPr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BF3587"/>
                    </a:gs>
                    <a:gs pos="90000">
                      <a:srgbClr val="79296A"/>
                    </a:gs>
                  </a:gsLst>
                  <a:lin ang="5400000"/>
                </a:gradFill>
              </a:rPr>
              <a:t>Творческое развитие ребёнка</a:t>
            </a:r>
            <a:endParaRPr lang="ru-RU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BF3587"/>
                  </a:gs>
                  <a:gs pos="90000">
                    <a:srgbClr val="79296A"/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213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99592" y="1340769"/>
            <a:ext cx="7416824" cy="3888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4000"/>
              </a:lnSpc>
              <a:spcBef>
                <a:spcPts val="0"/>
              </a:spcBef>
              <a:buClr>
                <a:srgbClr val="800000"/>
              </a:buClr>
              <a:buSzPct val="75000"/>
              <a:buNone/>
            </a:pPr>
            <a:endParaRPr lang="ru-RU" sz="2400" b="1" i="1" dirty="0" smtClean="0"/>
          </a:p>
          <a:p>
            <a:pPr marL="0">
              <a:lnSpc>
                <a:spcPct val="114000"/>
              </a:lnSpc>
              <a:spcBef>
                <a:spcPts val="0"/>
              </a:spcBef>
              <a:buClr>
                <a:srgbClr val="800000"/>
              </a:buClr>
              <a:buSzPct val="75000"/>
              <a:buFont typeface="Wingdings" panose="05000000000000000000" pitchFamily="2" charset="2"/>
              <a:buChar char="v"/>
            </a:pPr>
            <a:r>
              <a:rPr lang="ru-RU" sz="2400" b="1" i="1" dirty="0" smtClean="0"/>
              <a:t> </a:t>
            </a:r>
            <a:r>
              <a:rPr lang="ru-RU" sz="2400" dirty="0" smtClean="0"/>
              <a:t>автора </a:t>
            </a:r>
            <a:r>
              <a:rPr lang="ru-RU" sz="2400" b="1" i="1" dirty="0" smtClean="0"/>
              <a:t>шаблона</a:t>
            </a:r>
            <a:r>
              <a:rPr lang="ru-RU" sz="2400" dirty="0" smtClean="0"/>
              <a:t> данной презентации</a:t>
            </a:r>
            <a:r>
              <a:rPr lang="ru-RU" sz="2800" dirty="0" smtClean="0"/>
              <a:t>: </a:t>
            </a:r>
            <a:r>
              <a:rPr lang="ru-RU" sz="2400" i="1" dirty="0" smtClean="0"/>
              <a:t>учитель </a:t>
            </a:r>
            <a:r>
              <a:rPr lang="ru-RU" sz="2400" i="1" dirty="0" smtClean="0"/>
              <a:t>начальных классов  </a:t>
            </a:r>
            <a:r>
              <a:rPr lang="ru-RU" sz="2400" i="1" dirty="0" smtClean="0"/>
              <a:t>МАОУ </a:t>
            </a:r>
            <a:r>
              <a:rPr lang="ru-RU" sz="2400" i="1" dirty="0" smtClean="0"/>
              <a:t>лицея №</a:t>
            </a:r>
            <a:r>
              <a:rPr lang="ru-RU" sz="2400" i="1" dirty="0" smtClean="0"/>
              <a:t>21  г. Иванова </a:t>
            </a:r>
            <a:r>
              <a:rPr lang="ru-RU" sz="2400" b="1" i="1" dirty="0" err="1" smtClean="0"/>
              <a:t>Ранько</a:t>
            </a:r>
            <a:r>
              <a:rPr lang="ru-RU" sz="2400" b="1" i="1" dirty="0" smtClean="0"/>
              <a:t> Е. А. </a:t>
            </a:r>
          </a:p>
          <a:p>
            <a:pPr marL="0">
              <a:lnSpc>
                <a:spcPct val="114000"/>
              </a:lnSpc>
              <a:spcBef>
                <a:spcPts val="0"/>
              </a:spcBef>
              <a:buClr>
                <a:srgbClr val="800000"/>
              </a:buClr>
              <a:buSzPct val="75000"/>
              <a:buFont typeface="Wingdings" panose="05000000000000000000" pitchFamily="2" charset="2"/>
              <a:buChar char="v"/>
            </a:pPr>
            <a:r>
              <a:rPr lang="ru-RU" sz="2400" i="1" dirty="0" smtClean="0"/>
              <a:t>Сайт</a:t>
            </a:r>
            <a:r>
              <a:rPr lang="ru-RU" sz="2400" i="1" dirty="0" smtClean="0"/>
              <a:t>: </a:t>
            </a:r>
            <a:r>
              <a:rPr lang="en-US" sz="2400" i="1" dirty="0" smtClean="0">
                <a:hlinkClick r:id="rId2"/>
              </a:rPr>
              <a:t>http://elenaranko.ucoz.ru/</a:t>
            </a:r>
            <a:r>
              <a:rPr lang="ru-RU" sz="2400" i="1" dirty="0" smtClean="0"/>
              <a:t> </a:t>
            </a:r>
          </a:p>
          <a:p>
            <a:pPr marL="0">
              <a:lnSpc>
                <a:spcPct val="114000"/>
              </a:lnSpc>
              <a:spcBef>
                <a:spcPts val="0"/>
              </a:spcBef>
              <a:buClr>
                <a:srgbClr val="800000"/>
              </a:buClr>
              <a:buSzPct val="75000"/>
              <a:buNone/>
            </a:pPr>
            <a:endParaRPr lang="ru-RU" sz="2400" b="1" i="1" dirty="0" smtClean="0"/>
          </a:p>
          <a:p>
            <a:pPr marL="0">
              <a:lnSpc>
                <a:spcPct val="114000"/>
              </a:lnSpc>
              <a:spcBef>
                <a:spcPts val="0"/>
              </a:spcBef>
              <a:buClr>
                <a:srgbClr val="800000"/>
              </a:buClr>
              <a:buSzPct val="75000"/>
              <a:buNone/>
            </a:pPr>
            <a:endParaRPr lang="ru-RU" sz="2400" b="1" i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7632848" cy="72008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hangingPunct="1">
              <a:defRPr/>
            </a:pP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BF3587"/>
                    </a:gs>
                    <a:gs pos="90000">
                      <a:srgbClr val="79296A"/>
                    </a:gs>
                  </a:gsLst>
                  <a:lin ang="5400000"/>
                </a:gradFill>
              </a:rPr>
              <a:t>Интернет - ресурсы</a:t>
            </a:r>
          </a:p>
        </p:txBody>
      </p:sp>
    </p:spTree>
    <p:extLst>
      <p:ext uri="{BB962C8B-B14F-4D97-AF65-F5344CB8AC3E}">
        <p14:creationId xmlns:p14="http://schemas.microsoft.com/office/powerpoint/2010/main" xmlns="" val="1947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E0000"/>
      </a:hlink>
      <a:folHlink>
        <a:srgbClr val="FF9B9B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255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Творческое развитие ребёнка</vt:lpstr>
      <vt:lpstr>Творческое развитие ребёнка</vt:lpstr>
      <vt:lpstr>Творческое развитие ребёнка</vt:lpstr>
      <vt:lpstr>Творческое развитие ребёнка</vt:lpstr>
      <vt:lpstr>Творческое развитие ребёнка</vt:lpstr>
      <vt:lpstr>Творческое развитие ребёнка</vt:lpstr>
      <vt:lpstr>Интернет - ресурсы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Лена</cp:lastModifiedBy>
  <cp:revision>18</cp:revision>
  <dcterms:created xsi:type="dcterms:W3CDTF">2015-02-22T20:56:18Z</dcterms:created>
  <dcterms:modified xsi:type="dcterms:W3CDTF">2016-03-26T20:06:35Z</dcterms:modified>
</cp:coreProperties>
</file>