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9" r:id="rId3"/>
    <p:sldId id="321" r:id="rId4"/>
    <p:sldId id="322" r:id="rId5"/>
    <p:sldId id="323" r:id="rId6"/>
    <p:sldId id="324" r:id="rId7"/>
    <p:sldId id="325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9" r:id="rId26"/>
    <p:sldId id="344" r:id="rId27"/>
    <p:sldId id="345" r:id="rId28"/>
    <p:sldId id="351" r:id="rId29"/>
    <p:sldId id="352" r:id="rId30"/>
    <p:sldId id="346" r:id="rId31"/>
    <p:sldId id="347" r:id="rId32"/>
    <p:sldId id="348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7" autoAdjust="0"/>
  </p:normalViewPr>
  <p:slideViewPr>
    <p:cSldViewPr>
      <p:cViewPr varScale="1">
        <p:scale>
          <a:sx n="96" d="100"/>
          <a:sy n="96" d="100"/>
        </p:scale>
        <p:origin x="19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24A76-7A92-4217-8046-BE6817373708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E38085-1918-4BBA-8E09-7B25087E1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8A8788-0870-445B-BE5E-7D2D104BFFFF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CB8919-3092-435A-B0E4-128587A1B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F5C57916-C034-49D2-816D-020C8F4C473A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Интернет — глобальная сеть, объединяющая огромное количество персональных компьютеров по всему миру. Ежедневно более миллиарда людей по всему миру используют Интернет для работы, покупок, поиска информации и развлечений, а также для общения с друзьями и коллегами. </a:t>
            </a:r>
          </a:p>
          <a:p>
            <a:pPr>
              <a:lnSpc>
                <a:spcPct val="70000"/>
              </a:lnSpc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Интернет — хранилище огромного количества информации, изображений и идей. Вы можете посещать музеи мирового класса, получать образование, управлять личными финансами и планировать отдых, а также играть в игры, загружать музыку и фильмы, покупать товары и услуги и заводить друзей. </a:t>
            </a:r>
          </a:p>
          <a:p>
            <a:pPr>
              <a:lnSpc>
                <a:spcPct val="70000"/>
              </a:lnSpc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Интернет изменил способ покупки товаров и предоставил новые способы общения. Интернет сделал дальнюю связь доступнее, а исследования эффективнее. То, как мы учимся, следим за новостями, делимся впечатлениями и развлекаемся, все больше зависит от того, подключены ли к Интернету наши компьютеры, сотовые телефоны и другие устройства. </a:t>
            </a:r>
          </a:p>
          <a:p>
            <a:pPr>
              <a:lnSpc>
                <a:spcPct val="70000"/>
              </a:lnSpc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 где комфортнее всего использовать Интернет, как не дома, в полной безопасности, не правда ли? И вот тут возникает проблема. Преимущества невозможны без рисков. Мир Интернета, как и реальный мир, не избавлен от неприятностей, опасностей и ненадежных людей. </a:t>
            </a:r>
          </a:p>
          <a:p>
            <a:pPr>
              <a:lnSpc>
                <a:spcPct val="70000"/>
              </a:lnSpc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Мы ценим Интернет, поскольку он дает новые мощные возможности для связи, покупок и общения. Однако вместе с ним в наши дома проникает и внешний мир. Это требует изменить наши представления о защите и безопасности в Интернете. </a:t>
            </a:r>
          </a:p>
          <a:p>
            <a:pPr>
              <a:lnSpc>
                <a:spcPct val="70000"/>
              </a:lnSpc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Обычно, покидая безопасную атмосферу дома и выходя в окружающий мир, мы инстинктивно усиливаем защиту, становясь более подготовленными к возможным опасностям. Вернувшись домой, мы снова снижаем защиту и расслабляемся. Эти действия мы совершаем автоматически, не задумываясь. Однако безопасность в Интернете требует повышать уровень защиты даже в собственном доме или там, где мы обычно чувствуем себя в безопасности. </a:t>
            </a:r>
          </a:p>
          <a:p>
            <a:pPr>
              <a:lnSpc>
                <a:spcPct val="70000"/>
              </a:lnSpc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Поскольку Интернет превращает компьютер в окно между внешним миром и домом, интернет-безопасность требует использовать средства, контролирующие, кто или что входит в наш дом, и развивающие бдительность: кому стоит доверять, а кому нет.</a:t>
            </a:r>
          </a:p>
          <a:p>
            <a:pPr>
              <a:lnSpc>
                <a:spcPct val="70000"/>
              </a:lnSpc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При любом выходе в Интернет существует угроза вашей безопасности. Эти опасности могут угрожать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семье,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конфиденциальности,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ашему авторитету и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ашему компьютеру. </a:t>
            </a:r>
          </a:p>
          <a:p>
            <a:pPr>
              <a:lnSpc>
                <a:spcPct val="70000"/>
              </a:lnSpc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Вот почему важно знать, как защитить себя в Интернете. </a:t>
            </a:r>
          </a:p>
        </p:txBody>
      </p:sp>
    </p:spTree>
    <p:extLst>
      <p:ext uri="{BB962C8B-B14F-4D97-AF65-F5344CB8AC3E}">
        <p14:creationId xmlns:p14="http://schemas.microsoft.com/office/powerpoint/2010/main" val="3547597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B605E910-1FBA-476E-9818-69F184A246C3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и регулярно обновляйте антишпионскую программу</a:t>
            </a: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Антишпионская программа, такая как Защитник Windows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Microsoft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Windows Defender), обнаруживает и помогает бороться против программ-шпионов и потенциально нежелательных программ. Такая программа обеспечивает спокойную работу с компьютером и предотвращает дальнейшие вторжения. 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Как и операционная система и антивирусная программа, антишпионская программа требует регулярного обновления.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Защитник Windows встроен в Windows Vista, а также доступен для бесплатной загрузки пользователям Windows XP с пакетом обновления 2 (SP2).</a:t>
            </a:r>
          </a:p>
        </p:txBody>
      </p:sp>
    </p:spTree>
    <p:extLst>
      <p:ext uri="{BB962C8B-B14F-4D97-AF65-F5344CB8AC3E}">
        <p14:creationId xmlns:p14="http://schemas.microsoft.com/office/powerpoint/2010/main" val="3773483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562AC0E7-6972-4FC0-ABD3-9A0F9B7B91FB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Как еще можно защитить компьютер, когда брандмауэр включен, операционная система автоматически обновляется, а антивирусная и антишпионская программы установлены? Вот еще четыре способа защиты компьютера и повышения безопасности.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Архивируйте свои файлы. 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Думайте, прежде чем щелкать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ссылк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Читайте заявления о конфиденциальности на веб-узлах. </a:t>
            </a:r>
          </a:p>
          <a:p>
            <a:pP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Закрывайте всплывающие окна только щелчком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красно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й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кнопке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(Х). 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Рассмотрим эти способы подробнее.</a:t>
            </a:r>
          </a:p>
        </p:txBody>
      </p:sp>
    </p:spTree>
    <p:extLst>
      <p:ext uri="{BB962C8B-B14F-4D97-AF65-F5344CB8AC3E}">
        <p14:creationId xmlns:p14="http://schemas.microsoft.com/office/powerpoint/2010/main" val="108810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B5872F47-A0F4-4806-96FE-30A02F44290A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6357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Архивируйте свои файлы</a:t>
            </a: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Поскольку ни один метод безопасности не дает стопроцентной гарантии, очень важно регулярно архивировать важные файлы до того, как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столкнетесь с вирусом или другими угрозами, способными нанести ущерб компьютеру или удалить данные. Существует множество способов архивации файлов, начиная с сохранения их на компакт- или DVD-дисках и копирования их на внешние устройства и заканчивая использованием веб-служб архивации. Служба Windows Live OneCare предлагает архивацию важных файлов как часть обслуживания компьютера.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Узнать, как защитить данные архивацией файлов, можно по адресу www.microsoft.com/rus/protect.</a:t>
            </a:r>
          </a:p>
        </p:txBody>
      </p:sp>
    </p:spTree>
    <p:extLst>
      <p:ext uri="{BB962C8B-B14F-4D97-AF65-F5344CB8AC3E}">
        <p14:creationId xmlns:p14="http://schemas.microsoft.com/office/powerpoint/2010/main" val="272275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D2659CF5-C3B7-4946-AF26-58AD9F168DF1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Думайте, прежде чем щелкать  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ссылк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</a:t>
            </a:r>
            <a:endParaRPr lang="en-US" b="1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Дважды подумайте, прежде чем щелкнуть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вложени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ю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или ссылк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в сообщении электронной почты. То же самое относится к рекламным баннерам и всплывающим окнам в Интернете.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 открывайте вложения сообщений электронной почты от незнакомых лиц. Будьте осторожны при открытии вложений в сообщениях электронной почты даже от тех людей, которым доверяете, пока не узнаете, что в них содержится. Преступники могут имитировать адрес электронной почты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ашего друга, или компьютер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ашего друга может быть заражен вирусом, автоматически рассылающим сообщения электронной почты.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Ссылки в сообщениях электронной почты могут выглядеть так, будто они ведут на легальные бизнес- или веб-узлы. Однако преступники могут внести код, связанный с этой ссылкой, который направит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ас без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ашего ведома на поддельный веб-узел. Поэтому, вместо того чтобы щелкать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ссылк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в сообщениях электронной почты, лучше всего вводить веб-адрес в веб-обозреватель вручную.</a:t>
            </a:r>
          </a:p>
        </p:txBody>
      </p:sp>
    </p:spTree>
    <p:extLst>
      <p:ext uri="{BB962C8B-B14F-4D97-AF65-F5344CB8AC3E}">
        <p14:creationId xmlns:p14="http://schemas.microsoft.com/office/powerpoint/2010/main" val="260010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0AEC4CE8-E478-48D4-8E39-97AFF9E2B15C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15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Изучайте заявления о конфиденциальности</a:t>
            </a: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дополнение к установке и обслуживанию антивирусной и антишпионской программ загружайте файлы и программы только с проверенных веб-узлов. Убедитесь, что поняли, на что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соглашаетесь, прежде чем подтвердить загрузку. Изучайте заявления о конфиденциальности и лицензионные соглашения всех регулярно посещаемых веб-узлов и загружаемых программ. </a:t>
            </a:r>
          </a:p>
        </p:txBody>
      </p:sp>
    </p:spTree>
    <p:extLst>
      <p:ext uri="{BB962C8B-B14F-4D97-AF65-F5344CB8AC3E}">
        <p14:creationId xmlns:p14="http://schemas.microsoft.com/office/powerpoint/2010/main" val="3437266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7822626-E872-41B5-B030-B66C4D4238BA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16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Закрывайте всплывающие окна только щелчком 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красно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й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к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нопке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(Х)</a:t>
            </a: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Никогда не нажимайте в Интернете кнопки во всплывающих окнах, чтобы закрыть их. Всегда используйте красн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ую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нопку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(Х) в углу всплывающего окна. Даже если во всплывающем окне присутствуют кнопки «Нет» или «Отмена», преступники могли их запрограммировать таким образом, что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подтвердите нежелательное действие. Нажатие любой кнопки или даже щелчок в любой части всплывающего окна может привести к загрузке нежелательного программного обеспечения. Единственный безопасный способ закрыть всплывающее окно — красн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ая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к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нопка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(Х), котор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ая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обычно находится в углу всплывающего окна и контролируется обозревателем. 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Internet Explorer можно также нажать комбинацию клавиш ALT+F4, чтобы закрыть всплывающее окно вручную.</a:t>
            </a:r>
          </a:p>
        </p:txBody>
      </p:sp>
    </p:spTree>
    <p:extLst>
      <p:ext uri="{BB962C8B-B14F-4D97-AF65-F5344CB8AC3E}">
        <p14:creationId xmlns:p14="http://schemas.microsoft.com/office/powerpoint/2010/main" val="3241557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2E7DE43C-3F6C-4275-AC98-2890786A75A6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17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Для защиты вашей семьи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при использовании Интернета необходимо знать об опасностях, часто открыто говорить с детьми, приучая их правильно вести себя в Интернете и использовать технологии, которые помогут снизить интернет-риски для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семьи.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Четыре основных шага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помогут защитить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ашу семью в Интернете.</a:t>
            </a:r>
          </a:p>
          <a:p>
            <a:pPr>
              <a:spcBef>
                <a:spcPts val="3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Поговорите с детьми о том, что они делают в Интернете.</a:t>
            </a:r>
          </a:p>
          <a:p>
            <a:pPr>
              <a:spcBef>
                <a:spcPts val="3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четкие правила использования Интернета.</a:t>
            </a:r>
          </a:p>
          <a:p>
            <a:pPr>
              <a:spcBef>
                <a:spcPts val="3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Держите личные сведения в секрете.</a:t>
            </a:r>
          </a:p>
          <a:p>
            <a:pPr>
              <a:spcBef>
                <a:spcPts val="300"/>
              </a:spcBef>
              <a:buFontTx/>
              <a:buAutoNum type="arabicPeriod"/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программ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ные продукты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для обеспечения семейной безопасности.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Давайте рассмотрим эти шаги подробнее.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ДОПОЛНИТЕЛЬНО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[Для детей Интернет — это и виртуальный учебный класс, и игровая площадка — он прекрасно подходит как для обучения, так и для развлечения. Дети растут, и часто Интернет становится местом, где они заводят новые знакомства, обмениваясь электронной почтой и мгновенными сообщениями с друзьями, читая блоги и оставляя в них собственные записи, создавая персональные веб-страницы, обмениваясь музыкой и видео и играя в игры.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Многие из этих развлечений могут помочь детям развить общительность, научиться самовыражению и обрести уверенность в себе. К несчастью, эти же развлечения могут стать источником серьезных неприятностей для них, включая угрозы личной безопасности и частной жизни, наряду с воровством и нарушением безопасности компьютера.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 хотя Интернет — бесспорно превосходный источник знаний, в нем можно найти вещи, не подходящие для ребенка, подобно тому, как в любом городе есть места, небезопасные или недопустимые для детей. Кроме того, определенные действия в Интернете подходят взрослым, но не детям, или подходят одним детям, но не подходят другим.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Только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знаете лучше всех, что подходит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ашим детям. Нужно быть в курсе опасностей для детей в Интернете и знать, что предпринять для снижения или устранения этих опасностей, чтобы принимать взвешенные решения об использовании Интернета и обеспечивать защиту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семьи.]</a:t>
            </a:r>
          </a:p>
        </p:txBody>
      </p:sp>
    </p:spTree>
    <p:extLst>
      <p:ext uri="{BB962C8B-B14F-4D97-AF65-F5344CB8AC3E}">
        <p14:creationId xmlns:p14="http://schemas.microsoft.com/office/powerpoint/2010/main" val="1312202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9CB7B9C7-C4F6-45C8-BA2B-AA0F863D1EA5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18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Обсудите с детьми опасности Интернета</a:t>
            </a:r>
          </a:p>
          <a:p>
            <a:pPr marL="0" lvl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Открыто поговорите с детьми об опасностях Интернета, в том числе о недопустимом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контенте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вторжении в частную жизнь и нежелательных связях с другими детьми или взрослыми. Объясните им, как их собственное поведение может снизить угрозу и обеспечить безопасность в Интернете. Эти знания очень помогут детям. </a:t>
            </a:r>
          </a:p>
          <a:p>
            <a:pPr marL="0" lvl="1"/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lvl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Если вы хотите подготовиться к разговору с детьми или узнать, чему их нужно научить, обратитесь к следующим полезным ресурсам. </a:t>
            </a:r>
          </a:p>
          <a:p>
            <a:pPr marL="0" lvl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www.microsoft.com/rus/protect/</a:t>
            </a:r>
            <a:endParaRPr lang="ru-RU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lvl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http://www.content-filtering.ru/</a:t>
            </a:r>
            <a:endParaRPr lang="ru-RU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lvl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http://www.friendlyrunet.ru/</a:t>
            </a:r>
            <a:endParaRPr lang="ru-RU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lvl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http://www.saferunet.ru</a:t>
            </a:r>
          </a:p>
          <a:p>
            <a:pPr marL="0" lvl="1">
              <a:buFontTx/>
              <a:buChar char="•"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4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E920E7C2-E911-4F2F-B4D2-6297091C2CE9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19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lvl="1"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Уделите внимание тому, чем дети занимаются в Интернете</a:t>
            </a:r>
          </a:p>
          <a:p>
            <a:pPr marL="0" lvl="1"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Держите устройства с подключением к Интернету в центре внимания</a:t>
            </a:r>
          </a:p>
          <a:p>
            <a:pPr marL="0" lvl="1"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Расположите все компьютеры и устройства, подключенные к Интернету, так, чтобы дети находились в центре внимания, например в гостиной или в общей комнате. Это также касается всех игровых устройств. Когда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дети в Интернете,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должны свободно видеть и слышать, чем они занимаются.</a:t>
            </a:r>
          </a:p>
          <a:p>
            <a:pPr marL="0" lvl="1"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lvl="1"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Узнайте, для чего 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дети используют Интернет</a:t>
            </a:r>
          </a:p>
          <a:p>
            <a:pPr marL="0" lvl="1"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Важно знать, для чего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дети используют Интернет, чем они там занимаются, а также быть в курсе того, что они при этом испытывают. Узнайте, в какие игры играют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дети, и поиграйте с ними, чтобы действительно понять их. Время от времени проверяйте их блоги и зайдите в чаты, которые они посещают. Изучите их профили в сообществах, чтобы узнать, как они себя представляют в Интернете, и убедитесь, что они не делятся лишними личными сведениями. </a:t>
            </a:r>
          </a:p>
          <a:p>
            <a:pPr marL="0" lvl="1"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lvl="1"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Позвольте вашим детям учить вас</a:t>
            </a:r>
          </a:p>
          <a:p>
            <a:pPr marL="0" lvl="1"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Попросите детей показать, чем они занимаются и с кем общаются в Интернете. Убедить детей рассказать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 об их мире — отличный способ общения с ними.</a:t>
            </a:r>
          </a:p>
          <a:p>
            <a:pPr marL="0" lvl="1"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0" lvl="1"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Научите их доверять своим инстинктам и сообщать о любых неприятностях.</a:t>
            </a:r>
          </a:p>
          <a:p>
            <a:pPr marL="0" lvl="1"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Дети зачастую инстинктивно чувствуют, когда что-то не так. Приучите детей доверять своим инстинктам и немедленно сообщать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ам, если они обнаружат в Интернете что-то, что вызывает в них чувство дискомфорта, угрожает или пугает их. Дайте им понять, что их не лишат компьютера и не накажут, если они расскажут о своих увлечениях.</a:t>
            </a:r>
          </a:p>
        </p:txBody>
      </p:sp>
    </p:spTree>
    <p:extLst>
      <p:ext uri="{BB962C8B-B14F-4D97-AF65-F5344CB8AC3E}">
        <p14:creationId xmlns:p14="http://schemas.microsoft.com/office/powerpoint/2010/main" val="1338085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E3D5D0B6-654C-4DEF-82E8-531AD71BC48F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7080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Держите личные сведения в секрете</a:t>
            </a:r>
          </a:p>
          <a:p>
            <a:pPr>
              <a:defRPr/>
            </a:pPr>
            <a:endParaRPr lang="en-US" b="1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Научите детей советоваться с 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ами, прежде чем предоставить личные сведения в Интернете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пока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не разрешите им это. Личные сведения включают настоящие имена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аших детей, их возраст, пол, номер телефона, адрес, школу, спортивную команду, любимые места развлечений, чувства и эмоции, а также фотографии. Хищники ориентируются на эмоциональную уязвимость, например печаль, одиночество или гнев. Они знают, как использовать казалось бы несвязанную информацию для определения местонахождения людей.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Следите за детьми в Интернете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Убедитесь, что знаете, с кем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дети делятся сведениями через мгновенные сообщения, блоги и другие сообщества. Друзья ли эти люди, друзья друзей или неограниченный круг лиц?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Научите детей сообщать 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 о подозрительных действиях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Убедите детей немедленно сообщать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ам, если кто-либо начал задавать им вопросы личного характера или попытался договориться о личной встрече. Убедитесь, что дети не будут отвечать на сообщения электронной почты с запросами личных сведений, например номеров кредитных карт и банковских счетов.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Помогите детям выбрать подходящие псевдонимы и адреса электронной почты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Помогите детям выбрать псевдонимы и адреса электронной почты, не содержащие никаких личных сведений и не намекающие на разного рода непристойности — «музыкальный_фанат» или «спортсмен» вместо «женя13» или «сексуальная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С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вета». </a:t>
            </a:r>
          </a:p>
        </p:txBody>
      </p:sp>
    </p:spTree>
    <p:extLst>
      <p:ext uri="{BB962C8B-B14F-4D97-AF65-F5344CB8AC3E}">
        <p14:creationId xmlns:p14="http://schemas.microsoft.com/office/powerpoint/2010/main" val="374981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4DD27360-FB2B-43DC-8947-775DBF7D5056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Обычно, покидая безопасную атмосферу дома и выходя в окружающий мир, мы инстинктивно усиливаем защиту, становясь более подготовленными к возможным опасностям. Вернувшись домой, мы снова снижаем защиту и расслабляемся. 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Защита и безопасность в Интернете постоянно требуют усиливать защиту точно так же, как в окружающем мире.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Безопасность в Интернете обеспечивают технологии и инструменты, помогающие избегать сетевых угроз, контролировать личные сведения и управлять семейным доступом в Интернет. 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От каких же опасностей следует защищаться? </a:t>
            </a:r>
          </a:p>
        </p:txBody>
      </p:sp>
    </p:spTree>
    <p:extLst>
      <p:ext uri="{BB962C8B-B14F-4D97-AF65-F5344CB8AC3E}">
        <p14:creationId xmlns:p14="http://schemas.microsoft.com/office/powerpoint/2010/main" val="4291657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BD524DD8-691B-4CE0-A3C9-999DE3E411A0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343400"/>
            <a:ext cx="5470525" cy="4602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четкие правила использования Интернета.</a:t>
            </a:r>
          </a:p>
          <a:p>
            <a:pPr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Как только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дети начнут пользоваться Интернетом, необходимо установить четкие правила в отношении того, когда и как они могут его использовать, как и в случае с их первым велосипедом. Расскажите им об опасностях и о том, почему им необходимо соблюдать семейные правила, чтобы избежать неприятностей и весело проводить время в Интернете. Обсудите следующие рекомендации по защите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семьи в Интернете.</a:t>
            </a:r>
          </a:p>
          <a:p>
            <a:pPr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 открывайте файлы для общего доступа и не щелкайте </a:t>
            </a:r>
            <a:r>
              <a:rPr lang="ru-RU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вложения</a:t>
            </a:r>
            <a:r>
              <a:rPr lang="ru-RU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</a:t>
            </a: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и ссылк</a:t>
            </a:r>
            <a:r>
              <a:rPr lang="ru-RU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</a:t>
            </a: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в сообщениях электронной почты</a:t>
            </a:r>
          </a:p>
          <a:p>
            <a:pPr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Вы учите детей не принимать подарки от незнакомцев в реальном мире. Это относится и к Интернету. Открывая вложения сообщений электронной почты, щелкая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ссылк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в мгновенном сообщении или блоге, а также обмениваясь музыкальными и видеофайлами, дети могут открыть вирус, загрузить вредоносную программу или непристойное изображение. К несчастью, даже сообщения, приходящие от друзей, могут быть опасными. Преступники в Интернете могут выдать себя за кого-то из знакомых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аших детей, или компьютер друга может быть инфицирован вирусом, рассылающим сообщения электронной почты без его ведома.</a:t>
            </a:r>
          </a:p>
          <a:p>
            <a:pPr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Относитесь к другим так, как хотите, чтобы относились к вам</a:t>
            </a:r>
          </a:p>
          <a:p>
            <a:pPr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Это основное правило человеческих взаимоотношений. Отдавайте то, что хотите получить обратно. Пытаться смутить или запугать других людей непристойными замечаниями — грубо и недопустимо. К тому же это вопрос обычной вежливости, а запугивание людей в Интернете может стать преступлением, если зайдет слишком далеко.</a:t>
            </a:r>
          </a:p>
          <a:p>
            <a:pPr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Защищайте себя</a:t>
            </a:r>
          </a:p>
          <a:p>
            <a:pPr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Если кто-либо неуважительно относится к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 или пытается запугать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ас, проигнорируйте его и воспользуйтесь программой для блокировки возможности общаться с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ами или играть в ту же игру. Если ситуация выходит из-под контроля, сообщите об этом администратору веб-узла или другому представителю администрации.</a:t>
            </a:r>
          </a:p>
          <a:p>
            <a:pPr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Уважайте собственность других людей</a:t>
            </a:r>
          </a:p>
          <a:p>
            <a:pPr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То, что в Интернете легко найти и просмотреть любое содержимое, не означает, что это содержимое можно бесплатно копировать или разместить. Напомните детям, что несанкционированное копирование музыки, игр и других охраняемых авторскими правами объектов загрузки и обмен ими — это пиратство. Плагиат и проникновение в компьютер также незаконны.</a:t>
            </a:r>
          </a:p>
          <a:p>
            <a:pPr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Никогда не отправляйтесь на личную встречу с «другом» из Интернета. </a:t>
            </a:r>
          </a:p>
          <a:p>
            <a:pPr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Люди, с которыми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дети познакомились в Интернете, могут быть совсем не теми, кем представились. Если ребенок настаивает на встрече, необходимо пойти вместе с ним и убедиться, что встреча проходит в людном публичном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2861573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5704C0E0-CFAC-4E5F-9070-A8081EC35227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программы для семейной безопасности, чтобы контролировать детей в Интернете</a:t>
            </a: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Windows Vista, Windows Live OneCare Family Safety и Xbox 360 предусматривают настройки семейной безопасности, чтобы помочь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 следить за детьми и контролировать их поведение в Интернете. Используя эти настройки, можно задать те веб-узлы, программы, игры и DVD-фильмы, которые могут использовать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дети. Можно установить ограничения в зависимости от содержимого, названий сайтов или рекомендаций независимых рейтинговых сайтов либо руководствуясь собственными соображениями. Программы для семейной безопасности также позволяют задавать индивидуальные, соответствующие возрасту настройки для каждого члена семьи.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Узнайте больше о доступных средствах семейной безопасности</a:t>
            </a: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Единого технологического решения, удовлетворяющего запросы каждой семьи, не существует, поэтому необходимо изучить множество различных средств и выбрать те, которые обеспечат безопасность детей в Интернете. </a:t>
            </a:r>
          </a:p>
        </p:txBody>
      </p:sp>
    </p:spTree>
    <p:extLst>
      <p:ext uri="{BB962C8B-B14F-4D97-AF65-F5344CB8AC3E}">
        <p14:creationId xmlns:p14="http://schemas.microsoft.com/office/powerpoint/2010/main" val="3554808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9114C18E-921D-40E5-A3D2-C0E2CCAF5319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Защита </a:t>
            </a:r>
            <a:r>
              <a:rPr lang="ru-RU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аших личных сведений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в Интернете подразумевает соблюдение правил безопасности использования Интернета, контроль или нейтрализацию угроз, а также защиту от более серьезных проблем, таких как кража идентификационных сведений. 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Для этого необходимо сделать следующее.</a:t>
            </a:r>
          </a:p>
          <a:p>
            <a:pPr marL="457200" lvl="3" indent="-228600"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Выработайте линию поведения в Интернете, снижающую риски для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безопасности</a:t>
            </a:r>
          </a:p>
          <a:p>
            <a:pPr marL="457200" lvl="3" indent="-228600"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Обращайтесь с личными сведениями аккуратно</a:t>
            </a:r>
          </a:p>
          <a:p>
            <a:pPr marL="457200" lvl="3" indent="-228600">
              <a:buFontTx/>
              <a:buChar char="•"/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технологии, сигнализирующие об опасности, для снижения угроз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Следующие слайды знакомят с передовым опытом в области снижения рисков Интернета.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ДОПОЛНИТЕЛЬНО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[Множество полезных и приятных сервисов Интернета требуют делиться сведениями о себе. Одни требует совсем немного, другие больше. Не всегда легко понять, кто и зачем собирает эту информацию.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Иногда предоставление сведений приносит непредвиденные и нежелательные результаты. Эти результаты могут просто раздражать (например, нежелательные сообщения электронной почты) или быть чем-то серьезным, например попыткой кражи идентификационных сведений, нанесением ущерба вашей репутации, а также попыткой кражи денег.</a:t>
            </a:r>
          </a:p>
        </p:txBody>
      </p:sp>
    </p:spTree>
    <p:extLst>
      <p:ext uri="{BB962C8B-B14F-4D97-AF65-F5344CB8AC3E}">
        <p14:creationId xmlns:p14="http://schemas.microsoft.com/office/powerpoint/2010/main" val="1669481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D3BC8C0-9799-42BC-BDD1-CF8581B44FD9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24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70000"/>
              </a:lnSpc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Выработайте линию поведения в Интернете, снижающую угрозы вашей безопасности. </a:t>
            </a:r>
            <a:b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endParaRPr lang="en-US" sz="800" b="1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Удаляйте нежелательную почту, не открывая ее</a:t>
            </a: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Одно только это правило избавит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ас от множества потенциальных проблем. Помимо беспокойства, нежелательная почта может создать реальную угрозу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безопасности и защищенности в Интернете. Нежелательная почта может содержать вирусы или программы-шпионы, а также может использоваться для незаконного получения денег или личных сведений. 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 отвечайте на нежелательную почту, удаляйте ее без сомнений. Не нажимайте ссылки в сообщениях нежелательной почты. Это подтвердит, что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 адрес электронной почты принадлежит реальному человеку. </a:t>
            </a:r>
            <a:b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Кроме того, не предпринимайте никаких действий, о которых сообщается в нежелательной почте. В ответ на просьбы по электронной почте ничего не покупайте и никуда не вкладывайте деньги, в том числе в благотворительные организации. Лучше свяжитесь с организацией напрямую, если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заинтересованы в товаре или благотворительности.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Бойтесь мошенничества в Интернете</a:t>
            </a: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Остерегайтесь мошенничества — игнорируйте нежелательную почту. Мошенники в Интернете готовы к тому, чтобы отобрать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деньги или похитить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идентификационные сведения. Чтобы противостоять мошенничеству, будьте настороже, прислушивайтесь к себе и подмечайте следующие признаки.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Тревожные сообщения или угрозы о закрытии счета. 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Обещания больших денежных сумм за мелкие услуги или даром.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Предложения, слишком привлекательные, чтобы быть правдой. </a:t>
            </a:r>
          </a:p>
          <a:p>
            <a:pPr>
              <a:lnSpc>
                <a:spcPct val="70000"/>
              </a:lnSpc>
              <a:buFontTx/>
              <a:buChar char="•"/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Орфографические или грамматические ошибки.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Наилучшая защита от нежелательной почты и фишинговых мошенничеств —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 собственное мнение. Когда бы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ни получили тревожное сообщение от компании или угрозу о закрытии счета, будьте осторожны, пока не подтвердите эти данные. Легальные компании никогда не ведут дела через Интернет таким образом. Если существует реальная проблема с одним из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аших счетов, у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ас не запросят личные сведения через Интернет.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Сообщения электронной почты с обещанием больших сумм за мелкие услуги или даром — скорее всего, мошенничество. Предложения, слишком привлекательные, чтобы быть правдой, — вероятнее всего, тоже мошенничество, как и в реальном мире. Орфографические или грамматические ошибки в сообщении также указывают на нежелательную почту, которая может привести к неприятностям в случае ответа.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Никогда не сообщайте секретные личные сведения в мгновенных сообщениях или электронной почте. Даже если сообщение выглядит так же, как сообщение от уважаемой компании, будьте осторожны, поскольку оно может быть от мошенников. Если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хотите подтвердить подлинность такого сообщения, позвоните в эту компанию или перейдите на ее веб-узел, набрав веб-адрес в обозревателе.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надежные пароли</a:t>
            </a: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Ваши важные личные сведения могут находиться в различных электронных и интернет-размещениях, например в учетных записях интернет-банка или аукциона, в блогах, файлах на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ашем компьютере, на узлах интернет-продаж и т. д. Единственный путь повысить уровень их защиты — использовать надежные пароли для предотвращения доступа к компьютеру и учетным записям. 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Обычно для подбора паролей преступники используют программы перебора символьных комбинаций на высокой скорости. Преступники не просто угадывают пароль. Поэтому надежные пароли — такие пароли, которые содержат не менее 8 знаков и включают в себя строчные и прописные буквы, цифры и несколько символов, например знак доллара, фунта или восклицательный знак. Длинные сложные пароли сложнее взломать, даже для высокоскоростных компьютерных программ, поскольку существует слишком много возможных комбинаций.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Никому не сообщайте пароли, даже друзьям и, тем более, не отправляйте пароли по электронной почте.</a:t>
            </a:r>
          </a:p>
        </p:txBody>
      </p:sp>
    </p:spTree>
    <p:extLst>
      <p:ext uri="{BB962C8B-B14F-4D97-AF65-F5344CB8AC3E}">
        <p14:creationId xmlns:p14="http://schemas.microsoft.com/office/powerpoint/2010/main" val="784900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D95AE5F7-57DC-4E19-A7AF-1F85537020CA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26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Осторожно обращайтесь с личными сведениями</a:t>
            </a:r>
          </a:p>
          <a:p>
            <a:pPr>
              <a:defRPr/>
            </a:pPr>
            <a:endParaRPr lang="en-US" b="1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Никогда не сообщайте точных личных данных в мгновенных сообщениях или в сообщениях электронной почты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Это относится и к заполнению форм, и к щелчку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ссылк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в сообщениях электронной почты для перехода на веб-страницу, где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ас попросят предоставить личные сведения. Не сообщайте точные личные сведения в мгновенных сообщениях или в электронной почте даже друзьям, поскольку они могут быть перехвачены и использованы другими людьми.</a:t>
            </a: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только безопасные и надежные веб-узлы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Будьте осторожны с веб-узлами, которые посещаете в Интернете. Изучайте заявления о конфиденциальности и ищите признаки защиты конфиденциальных данных веб-узлами, которым собираетесь сообщить личные сведения. Проверяйте веб-адрес на наличие https (s означает защищенный) в строке, а также ищите значки безопасности, например закрытый замок или ключ.</a:t>
            </a: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Убедитесь, что попали именно туда, куда намеревались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 несчастью, значки замков или ключей могут быть поддельными. Дважды щелкните их, чтобы сравнить название веб-узла из веб-адреса с названием в сертификате безопасности. Если имена отличаются, возможно,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находитесь на поддельном веб-узле.</a:t>
            </a: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Избегайте беспроводных транзакций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Если у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ас есть переносной компьютер с беспроводным интерфейсом, не выполняйте финансовых транзакций через небезопасные беспроводные сети, например в кафе или ресторане. Вор с беспроводным подключением может перехватить эту информацию, даже если находится в другом помещении или здании. </a:t>
            </a:r>
          </a:p>
          <a:p>
            <a:pPr>
              <a:buFontTx/>
              <a:buChar char="•"/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публичном месте сохраняйте конфиденциальность.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 используйте общие компьютеры в библиотеках или интернет-кафе для совершения покупок или банковских транзакций в Интернете. Не пользуйтесь электронной почтой или веб-обозревателями на таких компьютерах. Вы ведь не хотите, чтобы люди заглядывали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ам через плечо в прямом и переносном смысле. А раз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не знаете, какое программное обеспечение установлено на общем компьютере, зачем подвергаться риску? </a:t>
            </a:r>
          </a:p>
        </p:txBody>
      </p:sp>
    </p:spTree>
    <p:extLst>
      <p:ext uri="{BB962C8B-B14F-4D97-AF65-F5344CB8AC3E}">
        <p14:creationId xmlns:p14="http://schemas.microsoft.com/office/powerpoint/2010/main" val="1389906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Пользуйтесь технологиями антифишинга и защиты от нежелательной почты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Поставщики услуг Интернета, программы электронной почты и веб-обозреватели постоянно совершенствуются. Они ежедневно блокируют миллиарды сообщений с нежелательной почтой. Например, фильтры нежелательной почты в Microsoft Outlook, Windows Live Hotmail и Windows Live Messenger надежно защищают от нежелательных мгновенных сообщений, сообщений электронной почты и изображений.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Microsoft Outlook снижает количество сообщений с нежелательной почтой в папке входящих сообщений, фильтруя нежелательную почту и помещая ее в специальную папку. Проверив эту папку,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убедитесь, что разрешенная почта не была отфильтрована случайно, а если это произошло, то можно внести этих адресатов в список утвержденных отправителей, чтобы они не были отфильтрованы повторно. Сообщения электронной почты в папке нежелательной почты необходимо удалять, не открывая их.</a:t>
            </a:r>
          </a:p>
          <a:p>
            <a:pPr>
              <a:lnSpc>
                <a:spcPct val="80000"/>
              </a:lnSpc>
              <a:defRPr/>
            </a:pPr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Internet Explorer включает технологию антифишинга, которая блокирует доступ к поддельным веб-узлам и предупреждает о подозрительных веб-узлах. Антифишинг можно также использовать для того, чтобы сообщать о подозрительных веб-узлах для проверки.</a:t>
            </a:r>
          </a:p>
          <a:p>
            <a:pPr>
              <a:lnSpc>
                <a:spcPct val="80000"/>
              </a:lnSpc>
              <a:defRPr/>
            </a:pPr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ДОПОЛНИТЕЛЬНО </a:t>
            </a:r>
          </a:p>
          <a:p>
            <a:pPr>
              <a:lnSpc>
                <a:spcPct val="80000"/>
              </a:lnSpc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Например, Microsoft использует технические усовершенствования, чтобы предотвратить распространение нежелательной почты и фишинговых афер. </a:t>
            </a:r>
          </a:p>
          <a:p>
            <a:pPr marL="742950" lvl="1" indent="-285750">
              <a:lnSpc>
                <a:spcPct val="80000"/>
              </a:lnSpc>
              <a:buFontTx/>
              <a:buChar char="•"/>
              <a:defRPr/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Более безопасная электронная почта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Microsoft развивает технологию электронной почты, которая используется в других продуктах и службах для предотвращения преступной имитации легальных веб-узлов и сокрытия их идентификационных сведений. Сегодня эта технология помогает защищать от мошенничества в Интернете более 200 миллионов пользователей Windows Live Hotmail по всему миру.</a:t>
            </a:r>
          </a:p>
          <a:p>
            <a:pPr marL="742950" lvl="1" indent="-285750">
              <a:lnSpc>
                <a:spcPct val="80000"/>
              </a:lnSpc>
              <a:buFontTx/>
              <a:buChar char="•"/>
              <a:defRPr/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Фильтр электронной почты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Microsoft использует технологию обнаружения и удаления огромного количества нежелательной почты, прежде чем она будет доставлена. Технология фильтрации SmartScreen блокирует более 3,2 миллиарда сообщений нежелательной почты в день по всему миру на одном только узле Hotmail. К тому же Microsoft ежемесячно обновляет фильтры нежелательной почты для Outlook, чтобы обеспечить пользователям более надежную защиту и оградить их от нежелательной почты и других форм мошенничества.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6FE363A-DCFC-4FC9-BD6B-DA86A33FC8E5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27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20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http://207.68.169.170/fabrikam/index.html</a:t>
            </a:r>
            <a:endParaRPr lang="ru-RU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56D721-87A2-48D6-B759-1F4A386EC77A}" type="slidenum">
              <a:rPr lang="ru-RU"/>
              <a:pPr>
                <a:spcBef>
                  <a:spcPct val="0"/>
                </a:spcBef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33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http://207.68.169.170/fabrikam/index.html</a:t>
            </a:r>
            <a:endParaRPr lang="ru-RU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32BD54-3692-4004-8B59-5022F221C7A5}" type="slidenum">
              <a:rPr lang="ru-RU"/>
              <a:pPr>
                <a:spcBef>
                  <a:spcPct val="0"/>
                </a:spcBef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40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21EC981E-8A64-442E-95D9-D7B6C64B65F2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30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Если ваши идентификационные сведения похищены</a:t>
            </a:r>
          </a:p>
          <a:p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Интернете, как и в жизни, легче предупредить болезнь, чем лечить ее. Но что делать, если вы допустили ошибку и столкнулись с проблемой?</a:t>
            </a:r>
          </a:p>
          <a:p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Чтобы сообщить о фишинге, сделайте следующее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первую очередь отправьте по электронной почте сообщение вашему поставщику услуг Интернета (ISP).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Перенаправьте нежелательную электронную почту компании, факты о которой были искажены. У нее может быть специальный адрес для таких сообщений, например abuse@microsoft.com.</a:t>
            </a:r>
          </a:p>
          <a:p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Если вы стали жертвой кражи идентификационных сведений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Обратитесь в службу безопасности или в отдел предотвращения мошенничества, упомянув каждый счет, к которому мошенники получили доступ в каждом банке или финансовом учреждении. 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Напишите письмо и сохраните копию для себя. При открытии новых счетов используйте надежные пароли. Не используйте в качестве пароля девичью фамилию матери. 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Измените пароли всех учетных записей в Интернете, начиная с тех, которые имеют отношение к финансовым учреждениям или касаются финансовой информации. 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Заявите о мошенничестве в кредитных отчетах. Убедитесь, что ваш счет помечен записью «Мошенничество» и «Заявление пострадавшего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».</a:t>
            </a:r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Получите копию отчета о кредитных операциях и попросите, чтобы ни один новый кредит не был предоставлен без вашего согласия.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Отправьте все запросы в письменной форме и сохраните их копии. По получении отчетов внимательно изучите их. Ищите запросы, которые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не совершали, счета, которых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не открывали, и неожиданные задолженности.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873937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A02A0A8B-62AF-4209-A964-7233FA52C8D1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31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Корпорация Microsoft работает с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общественными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организациями, технологическими компаниями и правительствами по всему миру, чтобы решить множество вопросов, касающихся использования компьютеров и Интернета, включая вопрос безопасности детей в Интернете.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Поставщики услуг Интернета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Корпорация Microsoft образовала альянс крупнейших поставщиков услуг Интернета со всего мира для укрепления связей с потребителями и укрепления их защиты и безопасности. Члены этой группы обмениваются сведениями о способах защиты пользователей и предупреждают о критических ситуациях, угрожающих защите и безопасности.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ICMEC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Корпорация Microsoft сотрудничает с Международным центром защиты детей от эксплуатации и похищений (ICMEC) и Международной организацией уголовной полиции (Interpol) для проведения учебных занятий сотрудников правоохранительных органов по предотвращению преступлений против детей, совершаемых с помощью компьютера. 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NCMEC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Корпорация Microsoft принимала участие в программе NetSmartz Национального центра защиты детей от эксплуатации и похищений (NCMEC), направленной на обучение родителей безопасному использованию Интернета в зависимости от содержимого.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GetNetWise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Корпорация Microsoft — основной партнер этой организации, предоставляющей веб-узел getnetwise.org, который содержит сведения о безопасности в Интернете для родителей. 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Национальный альянс компьютерной безопасности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Корпорация Microsoft — основной партнер этой государственно-промышленной организации, предоставляющей веб-узел staysafeonline.info, посвященный компьютерной безопасности.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Staysafe.org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Корпорация Microsoft создала форум www.staysafe.org, на котором некоммерческие организации и специалисты по детской безопасности отвечают на вопросы детей, подростков, родителей и преподавателей о содержимом, защите и безопасности в Интернете.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Предоставление содержимого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Корпорация Microsoft совместно с некоммерческими организациями, правительствами и торговыми партнерами бесплатно предоставляет важную информацию и руководства для пользователей.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Поддержка государственной политики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 Корпорация Microsoft привлекает правительства и сообщества по всему миру к участию в программе безопасности в Интернете. Программа призвана оказать техническую помощь местным, областным и федеральным законодательным органам в продвижении законопроектов, направленных против распространения нежелательной почты, фишинга, вредоносных и мошеннических программ. Корпорация Microsoft также поддерживает законы, предусматривающие наказания за преступления, направленные против детей.</a:t>
            </a:r>
          </a:p>
          <a:p>
            <a:pPr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Правоохранительные органы. 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Корпорация Microsoft сотрудничает с правоохранительными органами по всему миру для задержания преступников, создающих вредоносные и нежелательные программы, которые могут нанести ущерб компьютерам или подвергнуть риску личные сведения. </a:t>
            </a:r>
          </a:p>
        </p:txBody>
      </p:sp>
    </p:spTree>
    <p:extLst>
      <p:ext uri="{BB962C8B-B14F-4D97-AF65-F5344CB8AC3E}">
        <p14:creationId xmlns:p14="http://schemas.microsoft.com/office/powerpoint/2010/main" val="52667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0CF0100-C4E5-4469-A1B9-7C2915C6E9EA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Основная угроза вашему компьютеру — вредоносные программы: вирусы, программы-черви, программы-трояны и потенциально нежелательные программы, подобные программам-шпионам.</a:t>
            </a:r>
          </a:p>
          <a:p>
            <a:pPr>
              <a:lnSpc>
                <a:spcPct val="80000"/>
              </a:lnSpc>
            </a:pPr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Вирусы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Компьютерные вирусы — программы, специально разработанные для вторжения на компьютер с целью нарушения его работы, а также копирования, повреждения или удаления данных. Эти программы называются вирусами потому, что распространяются на другие компьютеры: в большинстве случаев они требуют для этого некоторых действий пользователя, например щелчка на вложении электронного сообщения. 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Компьютерные вирусы могут содержаться в чем-то на первый взгляд интересном, например в развлекательных программах или во вложениях сообщений электронной почты, таких как компьютерные игры, видеоклипы или фотографии. Множество вирусов распространяется случайной рассылкой зараженных электронных сообщений друзьям и коллегам. 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Программы-черви 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Программы-черви — это более хитроумные вирусы, заражающие другие компьютеры сети автоматически, без участия пользователя. Чтобы заразить другой компьютер, программы-черви захватывают управление определенными программами.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Программы-трояны 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Этот тип вирусов, названный в честь троянского коня, маскируется под полезные программы, например игры или антишпионские программы. Попав на компьютер, они могут незаметно уничтожить или похитить ваши данные.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Программы-шпионы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Программы-шпионы отслеживают действия пользователя и отправляют сведения о них своему создателю или совершают какие-либо действия, зависящие от поведения пользователя.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Программы-шпионы могут надоедать всплывающими рекламными окнами, связанными с веб-узлами, которые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регулярно посещаете. Они также могут собирать личные сведения или изменять настройки компьютера без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ашего ведома. Программы-шпионы могут даже повредить компьютер или позволить преступникам ‎‎украсть идентификационные сведения, то есть удостоверяющие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ас данные.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 счастью, есть множество способов защиты компьютера от вредоносных и потенциально нежелательных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938271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B006833C-241E-4FD4-902F-E479726A74DF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32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Корпорация Microsoft, другие технологические компании, общественные органы и некоммерческие организации разработали ресурсы, на которых можно узнать о методах защиты семьи и компьютера в Интернете. Интернет — полезный и привлекательный источник информации. Зная, как поддерживать безопасность при использовании Интернета,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и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аша семья получите самые приятные впечатления. </a:t>
            </a:r>
          </a:p>
        </p:txBody>
      </p:sp>
    </p:spTree>
    <p:extLst>
      <p:ext uri="{BB962C8B-B14F-4D97-AF65-F5344CB8AC3E}">
        <p14:creationId xmlns:p14="http://schemas.microsoft.com/office/powerpoint/2010/main" val="188070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406F9DAB-AD72-48F0-8565-D72A8CD8B970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Несомненно, Интернет полезен для детей, однако потенциальные опасности вполне реальны. Узнав больше об этих угрозах,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аша семья может избежать опасностей и предотвратить неприятности. Опасности Интернета для детей делятся на пять основных категорий.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Киберхулиганы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Интернете, как и на любой игровой площадке, одни люди приятны, другие — нет. И дети, и взрослые с помощью Интернета могут изводить или запугивать других людей, начиная с присвоения прозвищ и заканчивая физическими угрозами. Например, дети иногда отправляют угрожающие комментарии или неприличные изображения через службы мгновенных сообщений или блоги, незаметно для родителей и общества бесчестя ребенка.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Злоупотребление обменом файлами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Обмен музыкой, видео и другими файлами рискован. Ваши дети случайно могут загрузить неуместные материалы, компьютерные вирусы или программы-шпионы. Некоторые программы для обмена файлами дают доступ к компьютеру в любое время,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пока 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он в сети.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Доступ к неприличному </a:t>
            </a:r>
            <a:r>
              <a:rPr lang="ru-RU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контенту</a:t>
            </a:r>
            <a:endParaRPr lang="en-US" sz="900" b="1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Дети зачастую не в силах противостоять любопытству. Пользуясь Интернетом, они могут столкнуться с информацией или изображениями, доступ к которым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бы хотели ограничить, например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с контентом 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неприличного характера, недопустимым для детей или не соответствующим ценностям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семьи. Это может случиться при нажатии на рекламные или непонятные ссылки на поисковой странице либо при обмене файлами через Интернет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Киберхищники 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Киберхищники используют Интернет для сближения с детьми. Их цель — изолировать детей и убедить их встретиться лично. О людях в сети известно только то, что они сами сообщают о себе. Киберхищники пользуются этой анонимностью для обмана детей, притворяясь другим ребенком или кем-то еще, кто заслуживает доверия.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Эти люди могут также использовать подростковые стремления к приключениям и романтике, чтобы завязать с ними недопустимые дружеские отношения.</a:t>
            </a:r>
          </a:p>
          <a:p>
            <a:pPr>
              <a:lnSpc>
                <a:spcPct val="80000"/>
              </a:lnSpc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Вторжение в частную жизнь</a:t>
            </a:r>
          </a:p>
          <a:p>
            <a:pPr>
              <a:lnSpc>
                <a:spcPct val="80000"/>
              </a:lnSpc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Некоторые организации используют регистрацию или формы опроса для сбора личных сведений. При заполнении различных форм в Интернете без присмотра дети могут предоставить конфиденциальные сведения о себе или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семье. Дети также могут случайно предоставить личные сведения или фотографии в блогах, на персональных веб-страницах или при игре через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03473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0E723660-EE44-4575-9B26-851171CBE738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Множество полезных и приятных сервисов Интернета требуют делиться сведениями о себе. Одни требует совсем немного, другие больше. Не всегда легко понять, кто и зачем собирает эту информацию. 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Иногда предоставление сведений приносит непредвиденные и нежелательные результаты. Эти результаты могут просто раздражать (например, нежелательные сообщения электронной почты) или быть чем-то серьезным, например попыткой кражи идентификационных сведений, нанесением ущерба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репутации, а также попыткой кражи денег. 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Кража идентификационных сведений и интернет-мошенничество</a:t>
            </a: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Интернет-мошенники хотят, чтобы вы отдали им с трудом заработанные деньги или предоставили личные сведения, которые позволят им украсть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 идентификационные сведения. Преступники давно поняли, что Интернет может помочь им обманывать доверчивых людей, иногда весьма изощренными методами. Большинство афер в Интернете основано на мошенничестве и краже идентификационных сведений — и лишь от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ас зависит, предоставлять или нет личные сведения, отправлять деньги или нет. Таким образом, зная, на что обращать внимание и что делать,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не станете жертвой этих преступлений. 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Фишинг</a:t>
            </a: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Чрезвычайно подлое мошенничество, известное как фишинг, начинается с сообщения электронной почты от источника, которому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доверяете. Поддельное сообщение электронной почты — «наживка» — обычно содержит ссылку на поддельную веб-страницу, очень похожую на страницу компании, которой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доверяете. Этот веб-узел может запросить у вас личные сведения, например номер кредитной карты. Это «крючок». Если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заглотили крючок —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попали в неприятности, потому что предоставили преступникам достаточно сведений для кражи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аших идентификационных сведений и получения доступа к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ашим учетным записям, деньгам или счетам. 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Мистификация</a:t>
            </a: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Мистификация — еще один тип мошенничества. Например, «нигерийское мошенничество» — тип авансового мошенничества, долгое время пользовавшийся «популярностью». Жертва получала сообщение электронной почты от кого-либо, выдающего себя за нигерийского чиновника, деловую персону или выжившего супруга прежнего лидера правительства, просящего помощи в вывозе денег из страны. Мошенники, отправившие это сообщение, предлагали перечислить на банковский счет жертвы миллионы долларов в обмен на небольшое вознаграждение. Если жертва отвечала на первое письмо, мошенники могли прислать официально выглядящие документы или другие «доказательства» и просьбу предоставить чистый фирменный бланк, номера банковских счетов и как можно больше денег, чтобы покрыть затраты на перевод и судебные издержки. Если жертва продолжала отвечать, мошенники предоставляли дополнительные «свидетельства», подтверждавшие их намерения, и тревога поднималась только, когда мошенники запрашивали больше денег и задерживали перевод обещанной суммы на счет жертвы. В конечном счете мошенники исчезали с деньгами жертвы, оставляя ее с носом. 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Другой известный мистификатор предлагал жертве купить билеты международной лотереи и использовать «секретную систему» для выигрыша большой суммы денег. Или посылал сообщение электронной почты, извещающее получателя об огромном выигрыше в международную лотерею, даже если он не участвовал в ней, требующее только номер его банковского счета, чтобы перечислить выигрыш. Конечно же, не было никакой «секретной системы», а большинство лотерей, упомянутых в этих сообщениях, были вымышленными. 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Нежелательная почта</a:t>
            </a: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Один из инструментов, используемых мошенниками и преступниками — нежелательная почта, то есть сообщения электронной почты, мгновенные сообщения и даже электронные поздравительные открытки, которые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не запрашивали. Нежелательная почта может содержать ссылки на поддельные веб-узлы или рекламные объявления о бесполезных продуктах, в которых </a:t>
            </a:r>
            <a:r>
              <a:rPr lang="ru-RU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ы не заинтересованы.</a:t>
            </a:r>
          </a:p>
          <a:p>
            <a:pPr>
              <a:lnSpc>
                <a:spcPct val="70000"/>
              </a:lnSpc>
              <a:defRPr/>
            </a:pPr>
            <a:endParaRPr lang="en-US" sz="8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Необходимые шаги для безопасности в Интернете — внимательность, здравый смысл и умение распознавать жульничество и интернет-мошенничество и избегать их.</a:t>
            </a:r>
          </a:p>
        </p:txBody>
      </p:sp>
    </p:spTree>
    <p:extLst>
      <p:ext uri="{BB962C8B-B14F-4D97-AF65-F5344CB8AC3E}">
        <p14:creationId xmlns:p14="http://schemas.microsoft.com/office/powerpoint/2010/main" val="263682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E19EF80-6BDA-4936-92AC-03DAAD283A56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7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Четыре следующих шага </a:t>
            </a: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обезопасят компьютер 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от большинства вредоносных программ. Эти шаги просты.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нтернет-брандмауэр и держите его включенным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Регулярно обновляйте операционную систему, желательно при помощи функции автоматического обновления Windows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и регулярно обновляйте антивирусн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ое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программ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ное обеспечение</a:t>
            </a:r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и регулярно обновляйте антишпионскую программу, например Защитник Windows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Microsoft Windows Defender)</a:t>
            </a:r>
          </a:p>
          <a:p>
            <a:pPr>
              <a:defRPr/>
            </a:pPr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Для защиты </a:t>
            </a:r>
            <a:r>
              <a:rPr lang="ru-RU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семьи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при использовании Интернета необходимо знать об опасностях, часто открыто говорить с детьми, приучая их правильно себя вести в Интернете, и использовать технологии, которые помогут снизить интернет-риски для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ашей семьи. Четыре следующих шага помогут защитить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ашу семью</a:t>
            </a: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Интернете.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Поговорите с детьми о том, что они делают в Интернете.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четкие правила использования Интернета.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Держите личные сведения в секрете.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программы для обеспечения семейной безопасности.</a:t>
            </a:r>
          </a:p>
          <a:p>
            <a:pPr>
              <a:defRPr/>
            </a:pPr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z="900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Защита ваших личных сведений 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подразумевает соблюдение правил безопасности при использовании Интернета, контроль и нейтрализацию вредоносных источников, а также защиту от более серьезных проблем, таких как кража идентификационных сведений. </a:t>
            </a:r>
          </a:p>
          <a:p>
            <a:pPr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Для этого необходимо: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Быть осмотрительным в Интернете, выработать линию поведения, которая поможет снизить риск. 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Аккуратно обращаться с личными сведениями.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Использовать технологии, реагирующие на опасность, для предотвращения угроз.</a:t>
            </a:r>
          </a:p>
          <a:p>
            <a:pPr>
              <a:defRPr/>
            </a:pPr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Рассмотрим подробнее четыре основных шага, которые помогут защитить </a:t>
            </a:r>
            <a:r>
              <a:rPr lang="ru-RU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 компьютер.</a:t>
            </a:r>
          </a:p>
        </p:txBody>
      </p:sp>
    </p:spTree>
    <p:extLst>
      <p:ext uri="{BB962C8B-B14F-4D97-AF65-F5344CB8AC3E}">
        <p14:creationId xmlns:p14="http://schemas.microsoft.com/office/powerpoint/2010/main" val="23220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113BAE9A-0F2C-46C6-A4B0-8BD9F5AFD52E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брандмауэр</a:t>
            </a: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Вы ведь не оставляете открытой дверь в дом, где храните ценности, когда уходите, — так зачем делать это с компьютером?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Брандмауэр создает защитный барьер между компьютером и Интернетом, некоторое подобие контрольно-пропускного пункта, через который должны пройти данные и программы, прежде чем попасть в компьютер или покинуть его.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Брандмауэр — это первая линия защиты компьютера, поскольку он помогает оградить компьютер от атак злоумышленников и большинства типов вредоносных программ. Брандмауэр также предотвращает получение программами обновлений и изменений из Интернета без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ашего разрешения. </a:t>
            </a:r>
          </a:p>
          <a:p>
            <a:pPr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Существует три типа брандмауэров: программные брандмауэры, аппаратные брандмауэры и беспроводные маршрутизаторы. Самый простой способ использовать интернет-брандмауэр — включить программный брандмауэр, встроенный в Windows Vista или Windows XP с пакетом обновления 2 (SP2). В Windows Vista брандмауэр включен по умолчанию. </a:t>
            </a:r>
          </a:p>
        </p:txBody>
      </p:sp>
    </p:spTree>
    <p:extLst>
      <p:ext uri="{BB962C8B-B14F-4D97-AF65-F5344CB8AC3E}">
        <p14:creationId xmlns:p14="http://schemas.microsoft.com/office/powerpoint/2010/main" val="317828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5220E993-B271-48F2-8CCC-86514C8A5FF1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Регулярно обновляйте операционную систему и программное обеспечение</a:t>
            </a:r>
          </a:p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Один из самых важных принципов защиты компьютера предельно прост: регулярное обновление операционной системы и программного обеспечения.</a:t>
            </a:r>
          </a:p>
          <a:p>
            <a:pPr>
              <a:lnSpc>
                <a:spcPct val="80000"/>
              </a:lnSpc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Интернет-преступники постоянно работают над новыми методами атаки на компьютеры и вторжения в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ашу частную жизнь. К счастью, разработчики программного обеспечения работают еще больше, чтобы противостоять этим угрозам и своевременно обновлять средства защиты компьютера. </a:t>
            </a:r>
          </a:p>
          <a:p>
            <a:pPr>
              <a:lnSpc>
                <a:spcPct val="80000"/>
              </a:lnSpc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Необходимо регулярно загружать и устанавливать обновления безопасности операционной системы компьютера, предлагаемые разработчиком. То же самое относится к веб-обозревателю и другим важным приложениям, включая антивирусную и антишпионскую программы. Проверяйте веб-узлы разработчиков программного обеспечения на наличие обновлений.</a:t>
            </a:r>
          </a:p>
          <a:p>
            <a:pPr>
              <a:lnSpc>
                <a:spcPct val="80000"/>
              </a:lnSpc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При использовании операционных систем Microsoft Windows защитить компьютер поможет функция автоматического обновления, доступная в Windows Vista и Windows XP с пакетом обновления 2 (SP2). Можно обновлять программное обеспечение Microsoft и вручную по адресу update.microsoft.com. При включенной функции автоматического обновления компьютер будет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сам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проверять, загружать и устанавливать обновления по расписанию. </a:t>
            </a:r>
          </a:p>
          <a:p>
            <a:pPr>
              <a:lnSpc>
                <a:spcPct val="80000"/>
              </a:lnSpc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Преимущества автоматического обновления безопасности</a:t>
            </a:r>
          </a:p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Как и с человеческими вирусами, лучшая политика по отношению к компьютерным вирусам — избегать заражения. </a:t>
            </a:r>
          </a:p>
          <a:p>
            <a:pPr>
              <a:lnSpc>
                <a:spcPct val="80000"/>
              </a:lnSpc>
              <a:defRPr/>
            </a:pPr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При каждом входе в Интернет риск безопасности повышается. Наличие новейших функций обеспечения безопасности, встроенных в операционную систему компьютера, гарантирует наивысший уровень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42328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075E324B-4E12-4A1B-BC92-D76911ACB910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и регулярно обновляйте антивирусное программное обеспечение</a:t>
            </a: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Антивирусная программа помогает защитить компьютер, сканируя сообщения электронной почты, приложения и данные, попадающие на компьютер. Мощные антивирусные программы могут обнаруживать и удалять множество вирусов, не давая им шанса нанести вред компьютеру.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Многие антивирусные программы используют сигнатуры для обнаружения вредоносных программ так же, как правоохранительные органы используют отпечатки пальцев для опознания преступников. Для уверенности в том, что антивирусная программа использует новейшие сигнатуры, подпишитесь на ее обновление и регулярно загружайте и устанавливайте обновления от производителя.</a:t>
            </a:r>
          </a:p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Windows Live OneCare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постоянно включенная служба обслуживания ПК «все в одном», предлагает антивирусную защиту, а также помощь в оптимизации и настройке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97397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41BC-3A87-41F8-B772-67A35993D39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BE44-B76D-4E16-B43D-7CB5AD576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4556"/>
      </p:ext>
    </p:extLst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EDF4-ABD9-43BD-9487-555BF5D8212E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373A-0466-4EC1-B219-82D6E08ED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33327"/>
      </p:ext>
    </p:extLst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CBDB-C9CE-4415-AA66-2490866E1D0C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9859-9110-486A-86F8-41735B670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6245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E46C-8CB6-4BEF-AA02-47A7DDD1307D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CB4F-E8C5-471F-BB3F-15DF31198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46028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0DAA-C221-47D0-BDF5-8A723C67496A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CA21-1457-4C45-A040-337529166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29376"/>
      </p:ext>
    </p:extLst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9914-452A-4F74-A8D0-53ABE33E029B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3346-7DFE-46AF-89F0-A8F482001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4188"/>
      </p:ext>
    </p:extLst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9B11-0921-4864-AD86-FFFFAFA12C58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B6A-1C2E-44EE-B166-AAE169491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40597"/>
      </p:ext>
    </p:extLst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FD3E-012D-4275-8B9F-2A51B716E3CB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F688-AD3A-4020-B94F-5FD3EB6A8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45901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0DE6-56B9-4FB9-A1FC-54E9D68F4DE2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BAF6-4818-401F-B32A-6F47B304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98026"/>
      </p:ext>
    </p:extLst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06CD-4DFE-4848-9BFE-E9CAF841350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67BB-53AA-403F-A375-5CFF3138B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84789"/>
      </p:ext>
    </p:extLst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AA43-ABD3-4216-89CE-41E72CB45B0D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6717-0FDF-467B-B461-2BB548447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95283"/>
      </p:ext>
    </p:extLst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2C4C4-99C2-4F1D-AB85-28922D5D7F04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8327F3-D0A3-4ED1-9496-0D764DC3A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ы для презентации\Рисунок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500063"/>
            <a:ext cx="2163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20" y="2071678"/>
            <a:ext cx="850112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cs typeface="Arial" charset="0"/>
              </a:rPr>
              <a:t>Здоровье и безопасность </a:t>
            </a:r>
          </a:p>
          <a:p>
            <a:pPr algn="ctr" eaLnBrk="1" hangingPunct="1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cs typeface="Arial" charset="0"/>
              </a:rPr>
              <a:t>детей в мире компьютерных технологий и Интернет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1752600"/>
            <a:ext cx="395446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747713" y="598488"/>
            <a:ext cx="7951787" cy="860425"/>
          </a:xfrm>
        </p:spPr>
        <p:txBody>
          <a:bodyPr/>
          <a:lstStyle/>
          <a:p>
            <a:r>
              <a:rPr lang="ru-RU" sz="2800" smtClean="0">
                <a:solidFill>
                  <a:srgbClr val="FFFFFF"/>
                </a:solidFill>
                <a:sym typeface="Arial" panose="020B0604020202020204" pitchFamily="34" charset="0"/>
              </a:rPr>
              <a:t>Установите и регулярно обновляйте антивирусное программное обеспечение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75" y="2033588"/>
            <a:ext cx="4556125" cy="3527425"/>
          </a:xfrm>
        </p:spPr>
        <p:txBody>
          <a:bodyPr/>
          <a:lstStyle/>
          <a:p>
            <a:pPr marL="457200" indent="-457200"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Антивирусное программное обеспечение помогает обнаруживать и удалять компьютерные вирусы, прежде чем они смогут навредить.</a:t>
            </a:r>
          </a:p>
          <a:p>
            <a:pPr marL="457200" indent="-457200"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Для эффективности анти</a:t>
            </a:r>
            <a:r>
              <a:rPr lang="en-US" sz="2400" smtClean="0">
                <a:solidFill>
                  <a:srgbClr val="000000"/>
                </a:solidFill>
                <a:sym typeface="Arial" panose="020B0604020202020204" pitchFamily="34" charset="0"/>
              </a:rPr>
              <a:t>-</a:t>
            </a: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вирусного программного обеспечения регулярно обновляйте его.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11188" y="4814888"/>
            <a:ext cx="3875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i="1">
                <a:solidFill>
                  <a:srgbClr val="BF191D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 позволяйте истечь </a:t>
            </a:r>
            <a:br>
              <a:rPr lang="ru-RU" sz="2400" b="1" i="1">
                <a:solidFill>
                  <a:srgbClr val="BF191D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400" b="1" i="1">
                <a:solidFill>
                  <a:srgbClr val="BF191D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сроку его действия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2286000"/>
            <a:ext cx="33813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4"/>
          <p:cNvSpPr>
            <a:spLocks noGrp="1" noChangeArrowheads="1"/>
          </p:cNvSpPr>
          <p:nvPr>
            <p:ph type="title"/>
          </p:nvPr>
        </p:nvSpPr>
        <p:spPr>
          <a:xfrm>
            <a:off x="731838" y="517525"/>
            <a:ext cx="8247062" cy="868363"/>
          </a:xfrm>
        </p:spPr>
        <p:txBody>
          <a:bodyPr/>
          <a:lstStyle/>
          <a:p>
            <a:r>
              <a:rPr lang="ru-RU" sz="2800" smtClean="0">
                <a:solidFill>
                  <a:srgbClr val="FFFFFF"/>
                </a:solidFill>
                <a:sym typeface="Arial" panose="020B0604020202020204" pitchFamily="34" charset="0"/>
              </a:rPr>
              <a:t>Установите и регулярно обновляйте антишпионское программное обеспечение</a:t>
            </a:r>
          </a:p>
        </p:txBody>
      </p:sp>
      <p:sp>
        <p:nvSpPr>
          <p:cNvPr id="2355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97400" y="2287588"/>
            <a:ext cx="4311650" cy="36941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Используйте антишпионс-кое программное обеспечение, такое как Защитник Windows (</a:t>
            </a:r>
            <a:r>
              <a:rPr lang="en-US" sz="2600" smtClean="0">
                <a:solidFill>
                  <a:srgbClr val="000000"/>
                </a:solidFill>
                <a:sym typeface="Arial" panose="020B0604020202020204" pitchFamily="34" charset="0"/>
              </a:rPr>
              <a:t>Microsoft Windows Defender)</a:t>
            </a: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, чтобы неизвестные программы не могли отслеживать ваши действия в сети и похищать ваши сведения.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46600" y="3898900"/>
            <a:ext cx="444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695325" y="519113"/>
            <a:ext cx="7288213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Другие способы защиты </a:t>
            </a:r>
            <a:b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</a:b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компьютера</a:t>
            </a:r>
          </a:p>
        </p:txBody>
      </p:sp>
      <p:pic>
        <p:nvPicPr>
          <p:cNvPr id="25605" name="Picture 8" descr="securitycom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2073275"/>
            <a:ext cx="325913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4060825" y="2293938"/>
            <a:ext cx="477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Архивируйте</a:t>
            </a: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регулярно Ваши данные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4052888" y="4859338"/>
            <a:ext cx="488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Думайте</a:t>
            </a: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, прежде чем щелкать по ссылке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4070350" y="2978150"/>
            <a:ext cx="507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Читайте</a:t>
            </a: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заявления о конфиден-циальности на веб-узлах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4064000" y="393065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Закрывайте</a:t>
            </a: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всплывающие окна </a:t>
            </a:r>
            <a:b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при помощи красной кнопки «Х»</a:t>
            </a:r>
          </a:p>
        </p:txBody>
      </p:sp>
      <p:sp>
        <p:nvSpPr>
          <p:cNvPr id="25610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>
          <a:xfrm>
            <a:off x="725488" y="736600"/>
            <a:ext cx="6296025" cy="585788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Архивируйте свои файлы</a:t>
            </a:r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841875" y="2257425"/>
            <a:ext cx="3857625" cy="3148013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Сохраняйте их на компакт- или DVD-дисках, USB-накопителях или других внешних носителях</a:t>
            </a:r>
          </a:p>
          <a:p>
            <a:pPr marL="457200" indent="-457200"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Используйте веб-службы архивации</a:t>
            </a:r>
          </a:p>
        </p:txBody>
      </p:sp>
      <p:pic>
        <p:nvPicPr>
          <p:cNvPr id="27653" name="Picture 4" descr="MPj0316398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4876800" cy="3290888"/>
          </a:xfrm>
        </p:spPr>
      </p:pic>
      <p:sp>
        <p:nvSpPr>
          <p:cNvPr id="185354" name="Rectangle 10"/>
          <p:cNvSpPr>
            <a:spLocks noChangeArrowheads="1"/>
          </p:cNvSpPr>
          <p:nvPr/>
        </p:nvSpPr>
        <p:spPr bwMode="hidden">
          <a:xfrm>
            <a:off x="0" y="2047875"/>
            <a:ext cx="4162425" cy="9429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6275"/>
                  <a:invGamma/>
                  <a:alpha val="0"/>
                </a:schemeClr>
              </a:gs>
            </a:gsLst>
            <a:lin ang="5400000" scaled="1"/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2952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90563" y="733425"/>
            <a:ext cx="8110537" cy="979488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  <a:sym typeface="Arial" panose="020B0604020202020204" pitchFamily="34" charset="0"/>
              </a:rPr>
              <a:t>Думайте, прежде чем щелкать по ссылке</a:t>
            </a:r>
          </a:p>
        </p:txBody>
      </p:sp>
      <p:sp>
        <p:nvSpPr>
          <p:cNvPr id="297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93713" y="2087563"/>
            <a:ext cx="4721225" cy="27908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Будьте осторожны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с вложениями и ссылками в сообщениях электронной почты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Загружайте файлы только с веб-узлов,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которым доверяете</a:t>
            </a:r>
          </a:p>
        </p:txBody>
      </p:sp>
      <p:pic>
        <p:nvPicPr>
          <p:cNvPr id="29702" name="Picture 5" descr="good 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213" y="1214438"/>
            <a:ext cx="372903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946525" y="-80168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29704" name="Picture 7" descr="cooltools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6859588" y="3101975"/>
            <a:ext cx="4556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>
          <a:xfrm>
            <a:off x="701675" y="493713"/>
            <a:ext cx="7739063" cy="968375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  <a:sym typeface="Arial" panose="020B0604020202020204" pitchFamily="34" charset="0"/>
              </a:rPr>
              <a:t>Изучайте заявления </a:t>
            </a:r>
            <a:br>
              <a:rPr lang="ru-RU" sz="3200" smtClean="0">
                <a:solidFill>
                  <a:srgbClr val="FFFFFF"/>
                </a:solidFill>
                <a:sym typeface="Arial" panose="020B0604020202020204" pitchFamily="34" charset="0"/>
              </a:rPr>
            </a:br>
            <a:r>
              <a:rPr lang="ru-RU" sz="3200" smtClean="0">
                <a:solidFill>
                  <a:srgbClr val="FFFFFF"/>
                </a:solidFill>
                <a:sym typeface="Arial" panose="020B0604020202020204" pitchFamily="34" charset="0"/>
              </a:rPr>
              <a:t>о конфиденциальности</a:t>
            </a:r>
          </a:p>
        </p:txBody>
      </p:sp>
      <p:sp>
        <p:nvSpPr>
          <p:cNvPr id="3174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85775" y="2217738"/>
            <a:ext cx="4098925" cy="18780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Старайтесь понять,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на что Вы соглашаетесь, прежде чем подтвердить отправку или предоста-вить личные сведения</a:t>
            </a:r>
          </a:p>
        </p:txBody>
      </p:sp>
      <p:pic>
        <p:nvPicPr>
          <p:cNvPr id="31749" name="Picture 6" descr="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498600"/>
            <a:ext cx="38385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3716338"/>
            <a:ext cx="26225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8"/>
          <p:cNvSpPr>
            <a:spLocks noGrp="1" noChangeArrowheads="1"/>
          </p:cNvSpPr>
          <p:nvPr>
            <p:ph type="title"/>
          </p:nvPr>
        </p:nvSpPr>
        <p:spPr>
          <a:xfrm>
            <a:off x="701675" y="569913"/>
            <a:ext cx="7781925" cy="979487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  <a:sym typeface="Arial" panose="020B0604020202020204" pitchFamily="34" charset="0"/>
              </a:rPr>
              <a:t>Закрывайте всплывающие окна только щелчком по красной кнопке (Х)</a:t>
            </a:r>
          </a:p>
        </p:txBody>
      </p:sp>
      <p:sp>
        <p:nvSpPr>
          <p:cNvPr id="337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206875" y="1981200"/>
            <a:ext cx="4645025" cy="3813175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Всегда используйте красную кнопку (Х) в углу всплывающего окна.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Никогда не нажимайте «Да», «Принять» и даже «Отмена», поскольку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это может привести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к установке программы на компьютер.</a:t>
            </a:r>
          </a:p>
        </p:txBody>
      </p:sp>
      <p:pic>
        <p:nvPicPr>
          <p:cNvPr id="33798" name="Picture 6" descr="MSDN arrow illumin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725" y="2052638"/>
            <a:ext cx="1047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mess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2557463"/>
            <a:ext cx="253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7"/>
          <p:cNvSpPr>
            <a:spLocks noGrp="1" noChangeArrowheads="1"/>
          </p:cNvSpPr>
          <p:nvPr>
            <p:ph type="title"/>
          </p:nvPr>
        </p:nvSpPr>
        <p:spPr>
          <a:xfrm>
            <a:off x="665163" y="369888"/>
            <a:ext cx="8201025" cy="12319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3500" smtClean="0">
                <a:solidFill>
                  <a:srgbClr val="FFFFFF"/>
                </a:solidFill>
                <a:sym typeface="Arial" panose="020B0604020202020204" pitchFamily="34" charset="0"/>
              </a:rPr>
              <a:t>Действия, которые помогут защитить</a:t>
            </a:r>
            <a:r>
              <a:rPr lang="ru-RU" smtClean="0">
                <a:solidFill>
                  <a:srgbClr val="FFFFFF"/>
                </a:solidFill>
                <a:sym typeface="Arial" panose="020B0604020202020204" pitchFamily="34" charset="0"/>
              </a:rPr>
              <a:t> </a:t>
            </a:r>
            <a:br>
              <a:rPr lang="ru-RU" smtClean="0">
                <a:solidFill>
                  <a:srgbClr val="FFFFFF"/>
                </a:solidFill>
                <a:sym typeface="Arial" panose="020B0604020202020204" pitchFamily="34" charset="0"/>
              </a:rPr>
            </a:br>
            <a:r>
              <a:rPr lang="ru-RU" b="1" i="1" smtClean="0">
                <a:solidFill>
                  <a:srgbClr val="FFFFFF"/>
                </a:solidFill>
                <a:sym typeface="Arial" panose="020B0604020202020204" pitchFamily="34" charset="0"/>
              </a:rPr>
              <a:t>вашу семью</a:t>
            </a:r>
          </a:p>
        </p:txBody>
      </p:sp>
      <p:sp>
        <p:nvSpPr>
          <p:cNvPr id="35844" name="Rectangle 28"/>
          <p:cNvSpPr>
            <a:spLocks noChangeArrowheads="1"/>
          </p:cNvSpPr>
          <p:nvPr/>
        </p:nvSpPr>
        <p:spPr bwMode="auto">
          <a:xfrm>
            <a:off x="1524000" y="2451100"/>
            <a:ext cx="7324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70000"/>
              </a:spcBef>
              <a:buFontTx/>
              <a:buNone/>
            </a:pPr>
            <a:r>
              <a:rPr lang="ru-RU" sz="26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Поговорите</a:t>
            </a: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с детьми о том, 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что они делают в Интернете</a:t>
            </a:r>
          </a:p>
        </p:txBody>
      </p:sp>
      <p:sp>
        <p:nvSpPr>
          <p:cNvPr id="35845" name="Rectangle 33"/>
          <p:cNvSpPr>
            <a:spLocks noChangeArrowheads="1"/>
          </p:cNvSpPr>
          <p:nvPr/>
        </p:nvSpPr>
        <p:spPr bwMode="auto">
          <a:xfrm>
            <a:off x="1514475" y="4208463"/>
            <a:ext cx="6445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70000"/>
              </a:spcBef>
              <a:buFontTx/>
              <a:buNone/>
            </a:pPr>
            <a:r>
              <a:rPr lang="ru-RU" sz="26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Держите</a:t>
            </a: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личные сведения в секрете</a:t>
            </a:r>
          </a:p>
        </p:txBody>
      </p:sp>
      <p:sp>
        <p:nvSpPr>
          <p:cNvPr id="35846" name="Rectangle 34"/>
          <p:cNvSpPr>
            <a:spLocks noChangeArrowheads="1"/>
          </p:cNvSpPr>
          <p:nvPr/>
        </p:nvSpPr>
        <p:spPr bwMode="auto">
          <a:xfrm>
            <a:off x="1514475" y="3281363"/>
            <a:ext cx="6445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70000"/>
              </a:spcBef>
              <a:buFontTx/>
              <a:buNone/>
            </a:pPr>
            <a:r>
              <a:rPr lang="ru-RU" sz="26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</a:t>
            </a: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четкие правила использования Интернета</a:t>
            </a:r>
          </a:p>
        </p:txBody>
      </p:sp>
      <p:sp>
        <p:nvSpPr>
          <p:cNvPr id="35847" name="Rectangle 35"/>
          <p:cNvSpPr>
            <a:spLocks noChangeArrowheads="1"/>
          </p:cNvSpPr>
          <p:nvPr/>
        </p:nvSpPr>
        <p:spPr bwMode="auto">
          <a:xfrm>
            <a:off x="1501775" y="4913313"/>
            <a:ext cx="64452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70000"/>
              </a:spcBef>
              <a:buFontTx/>
              <a:buNone/>
            </a:pPr>
            <a:r>
              <a:rPr lang="ru-RU" sz="26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</a:t>
            </a: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программные продукты для обеспечения семейной безопасности</a:t>
            </a:r>
          </a:p>
        </p:txBody>
      </p:sp>
      <p:pic>
        <p:nvPicPr>
          <p:cNvPr id="35848" name="Picture 4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2495550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41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3308350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42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4121150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43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4933950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2"/>
          <p:cNvSpPr>
            <a:spLocks noGrp="1" noChangeArrowheads="1"/>
          </p:cNvSpPr>
          <p:nvPr>
            <p:ph type="title"/>
          </p:nvPr>
        </p:nvSpPr>
        <p:spPr>
          <a:xfrm>
            <a:off x="652463" y="492125"/>
            <a:ext cx="729932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Обсудите с детьми </a:t>
            </a:r>
            <a:b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</a:b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опасности Интернета</a:t>
            </a:r>
          </a:p>
        </p:txBody>
      </p:sp>
      <p:sp>
        <p:nvSpPr>
          <p:cNvPr id="37892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63563" y="2020888"/>
            <a:ext cx="4467225" cy="4006850"/>
          </a:xfrm>
        </p:spPr>
        <p:txBody>
          <a:bodyPr/>
          <a:lstStyle/>
          <a:p>
            <a:pPr marL="400050" indent="-400050"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200" smtClean="0">
                <a:solidFill>
                  <a:srgbClr val="000000"/>
                </a:solidFill>
                <a:sym typeface="Arial" panose="020B0604020202020204" pitchFamily="34" charset="0"/>
              </a:rPr>
              <a:t>Открыто поговорите </a:t>
            </a:r>
            <a:br>
              <a:rPr lang="ru-RU" sz="22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200" smtClean="0">
                <a:solidFill>
                  <a:srgbClr val="000000"/>
                </a:solidFill>
                <a:sym typeface="Arial" panose="020B0604020202020204" pitchFamily="34" charset="0"/>
              </a:rPr>
              <a:t>с детьми об опасностях Интернета, в том числе </a:t>
            </a:r>
            <a:br>
              <a:rPr lang="ru-RU" sz="22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200" smtClean="0">
                <a:solidFill>
                  <a:srgbClr val="000000"/>
                </a:solidFill>
                <a:sym typeface="Arial" panose="020B0604020202020204" pitchFamily="34" charset="0"/>
              </a:rPr>
              <a:t>и о следующем.</a:t>
            </a:r>
          </a:p>
          <a:p>
            <a:pPr marL="733425" lvl="1" indent="-331788"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Интернет-преступники</a:t>
            </a:r>
          </a:p>
          <a:p>
            <a:pPr marL="733425" lvl="1" indent="-331788"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Недопустимый контент</a:t>
            </a:r>
          </a:p>
          <a:p>
            <a:pPr marL="733425" lvl="1" indent="-331788"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Вторжение в частную жизнь</a:t>
            </a:r>
          </a:p>
          <a:p>
            <a:pPr marL="400050" indent="-400050"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200" smtClean="0">
                <a:solidFill>
                  <a:srgbClr val="000000"/>
                </a:solidFill>
                <a:sym typeface="Arial" panose="020B0604020202020204" pitchFamily="34" charset="0"/>
              </a:rPr>
              <a:t>Объясните им, как их собственное поведение может снизить угрозу и обеспечить безопасность </a:t>
            </a:r>
            <a:br>
              <a:rPr lang="ru-RU" sz="22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200" smtClean="0">
                <a:solidFill>
                  <a:srgbClr val="000000"/>
                </a:solidFill>
                <a:sym typeface="Arial" panose="020B0604020202020204" pitchFamily="34" charset="0"/>
              </a:rPr>
              <a:t>в Интернете</a:t>
            </a:r>
          </a:p>
        </p:txBody>
      </p:sp>
      <p:pic>
        <p:nvPicPr>
          <p:cNvPr id="37893" name="Picture 43" descr="clear shadow line"/>
          <p:cNvPicPr>
            <a:picLocks noChangeAspect="1" noChangeArrowheads="1"/>
          </p:cNvPicPr>
          <p:nvPr/>
        </p:nvPicPr>
        <p:blipFill>
          <a:blip r:embed="rId4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5086350" y="5910263"/>
            <a:ext cx="395287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Parental_HiRes_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025" y="1077913"/>
            <a:ext cx="35306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0"/>
          <p:cNvSpPr>
            <a:spLocks noGrp="1" noChangeArrowheads="1"/>
          </p:cNvSpPr>
          <p:nvPr>
            <p:ph type="title"/>
          </p:nvPr>
        </p:nvSpPr>
        <p:spPr>
          <a:xfrm>
            <a:off x="733425" y="515938"/>
            <a:ext cx="7135813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Уделите внимание тому, чем </a:t>
            </a:r>
            <a:b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</a:b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дети занимаются в Интернете</a:t>
            </a:r>
          </a:p>
        </p:txBody>
      </p:sp>
      <p:sp>
        <p:nvSpPr>
          <p:cNvPr id="39940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60400" y="2000250"/>
            <a:ext cx="4152900" cy="4192588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Держите компьютер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в центре внимания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Узнайте, для чего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Ваши дети используют Интернет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Позвольте Вашим детям учить Вас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Научите их доверять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своим инстинктам 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Убедите их сообщать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о любых неприятностях</a:t>
            </a:r>
          </a:p>
        </p:txBody>
      </p:sp>
      <p:pic>
        <p:nvPicPr>
          <p:cNvPr id="39941" name="Picture 6" descr="Kid_Moni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3" y="2095500"/>
            <a:ext cx="29368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rus/pr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1"/>
          <p:cNvSpPr>
            <a:spLocks noGrp="1" noChangeArrowheads="1"/>
          </p:cNvSpPr>
          <p:nvPr>
            <p:ph type="title"/>
          </p:nvPr>
        </p:nvSpPr>
        <p:spPr>
          <a:xfrm>
            <a:off x="736600" y="495300"/>
            <a:ext cx="691832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Интернет — мир широких возможностей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9213" y="2312988"/>
            <a:ext cx="5221287" cy="3159125"/>
          </a:xfrm>
        </p:spPr>
        <p:txBody>
          <a:bodyPr/>
          <a:lstStyle/>
          <a:p>
            <a:pPr marL="400050" indent="-400050">
              <a:spcBef>
                <a:spcPct val="70000"/>
              </a:spcBef>
              <a:buFont typeface="Arial" panose="020B0604020202020204" pitchFamily="34" charset="0"/>
              <a:buNone/>
            </a:pPr>
            <a:r>
              <a:rPr lang="ru-RU" sz="2400" b="1" smtClean="0">
                <a:solidFill>
                  <a:schemeClr val="folHlink"/>
                </a:solidFill>
                <a:sym typeface="Arial" panose="020B0604020202020204" pitchFamily="34" charset="0"/>
              </a:rPr>
              <a:t>Интернет позволяет вам: </a:t>
            </a:r>
          </a:p>
          <a:p>
            <a:pPr marL="400050" indent="-400050">
              <a:spcBef>
                <a:spcPct val="7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общаться с друзьями, семьей, коллегами;</a:t>
            </a:r>
          </a:p>
          <a:p>
            <a:pPr marL="400050" indent="-400050">
              <a:spcBef>
                <a:spcPct val="7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получать доступ к информации и развлечениям;</a:t>
            </a:r>
          </a:p>
          <a:p>
            <a:pPr marL="400050" indent="-400050">
              <a:spcBef>
                <a:spcPct val="7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учиться, встречаться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с людьми и узнавать новое.</a:t>
            </a:r>
          </a:p>
        </p:txBody>
      </p:sp>
      <p:pic>
        <p:nvPicPr>
          <p:cNvPr id="5125" name="Picture 23" descr="col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1477963"/>
            <a:ext cx="35782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0" name="Rectangle 30"/>
          <p:cNvSpPr>
            <a:spLocks noChangeArrowheads="1"/>
          </p:cNvSpPr>
          <p:nvPr/>
        </p:nvSpPr>
        <p:spPr bwMode="hidden">
          <a:xfrm>
            <a:off x="555625" y="5087938"/>
            <a:ext cx="3014663" cy="6667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6275"/>
                  <a:invGamma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8123238" cy="585788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Держите личные сведения в секрете</a:t>
            </a:r>
          </a:p>
        </p:txBody>
      </p:sp>
      <p:sp>
        <p:nvSpPr>
          <p:cNvPr id="4198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41350" y="1847850"/>
            <a:ext cx="5033963" cy="43021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Научите детей советоваться с Вами, прежде чем предо-ставить личные сведения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в Интернете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Следите за деятельностью детей в Интернете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Научите детей сообщать Вам о подозрительных действиях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Помогите детям выбрать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подходящие псевдонимы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и адреса электронной почты</a:t>
            </a:r>
          </a:p>
        </p:txBody>
      </p:sp>
      <p:pic>
        <p:nvPicPr>
          <p:cNvPr id="4198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288" y="2014538"/>
            <a:ext cx="25844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 descr="NO_att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400" y="1438275"/>
            <a:ext cx="49276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0"/>
          <p:cNvSpPr>
            <a:spLocks noGrp="1" noChangeArrowheads="1"/>
          </p:cNvSpPr>
          <p:nvPr>
            <p:ph type="title"/>
          </p:nvPr>
        </p:nvSpPr>
        <p:spPr>
          <a:xfrm>
            <a:off x="722313" y="519113"/>
            <a:ext cx="7451725" cy="1025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Установите четкие правила использования Интернета</a:t>
            </a:r>
          </a:p>
        </p:txBody>
      </p:sp>
      <p:sp>
        <p:nvSpPr>
          <p:cNvPr id="4403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30213" y="1758950"/>
            <a:ext cx="4433887" cy="4478338"/>
          </a:xfrm>
        </p:spPr>
        <p:txBody>
          <a:bodyPr/>
          <a:lstStyle/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Не открывайте файлы </a:t>
            </a:r>
            <a:b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для общего доступа и </a:t>
            </a:r>
            <a:b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не открывайте вложения 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Не щелкайте по ссылкам  в сообщениях электронной почты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Относитесь к другим так, </a:t>
            </a:r>
            <a:b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как хотите, чтобы относились </a:t>
            </a:r>
            <a:b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к вам 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Защищайте себя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Уважайте собственность других людей 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Никогда не отправляйтесь </a:t>
            </a:r>
            <a:b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на личную встречу с «другом» из Интернета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9"/>
          <p:cNvSpPr>
            <a:spLocks noGrp="1" noChangeArrowheads="1"/>
          </p:cNvSpPr>
          <p:nvPr>
            <p:ph type="title"/>
          </p:nvPr>
        </p:nvSpPr>
        <p:spPr>
          <a:xfrm>
            <a:off x="720725" y="541338"/>
            <a:ext cx="7940675" cy="968375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  <a:sym typeface="Arial" panose="020B0604020202020204" pitchFamily="34" charset="0"/>
              </a:rPr>
              <a:t>Используйте программы для обеспе</a:t>
            </a:r>
            <a:r>
              <a:rPr lang="en-US" sz="3200" smtClean="0">
                <a:solidFill>
                  <a:srgbClr val="FFFFFF"/>
                </a:solidFill>
                <a:sym typeface="Arial" panose="020B0604020202020204" pitchFamily="34" charset="0"/>
              </a:rPr>
              <a:t>-</a:t>
            </a:r>
            <a:r>
              <a:rPr lang="ru-RU" sz="3200" smtClean="0">
                <a:solidFill>
                  <a:srgbClr val="FFFFFF"/>
                </a:solidFill>
                <a:sym typeface="Arial" panose="020B0604020202020204" pitchFamily="34" charset="0"/>
              </a:rPr>
              <a:t>чения семейной безопасности</a:t>
            </a:r>
          </a:p>
        </p:txBody>
      </p:sp>
      <p:sp>
        <p:nvSpPr>
          <p:cNvPr id="4608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58800" y="1822450"/>
            <a:ext cx="4683125" cy="39338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Эта возможность доступна в Windows Vista</a:t>
            </a:r>
            <a:r>
              <a:rPr lang="ru-RU" sz="2400" baseline="30000" smtClean="0">
                <a:solidFill>
                  <a:srgbClr val="000000"/>
                </a:solidFill>
                <a:sym typeface="Arial" panose="020B0604020202020204" pitchFamily="34" charset="0"/>
              </a:rPr>
              <a:t>®</a:t>
            </a: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, Windows Live</a:t>
            </a:r>
            <a:r>
              <a:rPr lang="ru-RU" sz="2400" baseline="30000" smtClean="0">
                <a:solidFill>
                  <a:srgbClr val="000000"/>
                </a:solidFill>
                <a:sym typeface="Arial" panose="020B0604020202020204" pitchFamily="34" charset="0"/>
              </a:rPr>
              <a:t>™</a:t>
            </a: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 OneCare</a:t>
            </a:r>
            <a:r>
              <a:rPr lang="ru-RU" sz="2400" baseline="30000" smtClean="0">
                <a:solidFill>
                  <a:srgbClr val="000000"/>
                </a:solidFill>
                <a:sym typeface="Arial" panose="020B0604020202020204" pitchFamily="34" charset="0"/>
              </a:rPr>
              <a:t>™</a:t>
            </a: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 Family Safety и Xbox 360</a:t>
            </a:r>
            <a:r>
              <a:rPr lang="ru-RU" sz="2400" baseline="30000" smtClean="0">
                <a:solidFill>
                  <a:srgbClr val="000000"/>
                </a:solidFill>
                <a:sym typeface="Arial" panose="020B0604020202020204" pitchFamily="34" charset="0"/>
              </a:rPr>
              <a:t>®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Помогает родителям управлять контентом, который просматривают дети, а также быть в курсе того, чем они занимаются и с кем общаются </a:t>
            </a:r>
            <a:b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в Интернете</a:t>
            </a:r>
          </a:p>
        </p:txBody>
      </p:sp>
      <p:pic>
        <p:nvPicPr>
          <p:cNvPr id="46085" name="Picture 6" descr="MSN icon parental contr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138" y="1317625"/>
            <a:ext cx="372586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rus/pro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4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25400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1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3522663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2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4511675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16"/>
          <p:cNvSpPr>
            <a:spLocks noChangeArrowheads="1"/>
          </p:cNvSpPr>
          <p:nvPr/>
        </p:nvSpPr>
        <p:spPr bwMode="auto">
          <a:xfrm>
            <a:off x="1581150" y="2479675"/>
            <a:ext cx="73310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sz="26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Выработайте</a:t>
            </a: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линию поведения в Интернете, снижающую риски для вашей безопасности</a:t>
            </a: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8135" name="Rectangle 16"/>
          <p:cNvSpPr>
            <a:spLocks noChangeArrowheads="1"/>
          </p:cNvSpPr>
          <p:nvPr/>
        </p:nvSpPr>
        <p:spPr bwMode="auto">
          <a:xfrm>
            <a:off x="1581150" y="3517900"/>
            <a:ext cx="7331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sz="26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Обращайтесь </a:t>
            </a: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 личными сведениями аккуратно</a:t>
            </a:r>
          </a:p>
        </p:txBody>
      </p:sp>
      <p:sp>
        <p:nvSpPr>
          <p:cNvPr id="48136" name="Rectangle 16"/>
          <p:cNvSpPr>
            <a:spLocks noChangeArrowheads="1"/>
          </p:cNvSpPr>
          <p:nvPr/>
        </p:nvSpPr>
        <p:spPr bwMode="auto">
          <a:xfrm>
            <a:off x="1581150" y="4459288"/>
            <a:ext cx="73310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sz="2600"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</a:t>
            </a:r>
            <a:r>
              <a:rPr lang="ru-RU" sz="2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технологии для снижения рисков и при необходимости поднимайте тревогу</a:t>
            </a:r>
          </a:p>
        </p:txBody>
      </p:sp>
      <p:sp>
        <p:nvSpPr>
          <p:cNvPr id="48137" name="Rectangle 15"/>
          <p:cNvSpPr>
            <a:spLocks noChangeArrowheads="1"/>
          </p:cNvSpPr>
          <p:nvPr/>
        </p:nvSpPr>
        <p:spPr bwMode="auto">
          <a:xfrm>
            <a:off x="673100" y="482600"/>
            <a:ext cx="80978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Действия, которые помогут защитить</a:t>
            </a:r>
            <a:r>
              <a:rPr lang="ru-RU" sz="3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ru-RU" sz="36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4400" b="1" i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ваши личные сведения</a:t>
            </a:r>
          </a:p>
        </p:txBody>
      </p:sp>
      <p:sp>
        <p:nvSpPr>
          <p:cNvPr id="48138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1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688975" y="609600"/>
            <a:ext cx="7834313" cy="860425"/>
          </a:xfrm>
        </p:spPr>
        <p:txBody>
          <a:bodyPr/>
          <a:lstStyle/>
          <a:p>
            <a:r>
              <a:rPr lang="ru-RU" sz="2800" smtClean="0">
                <a:solidFill>
                  <a:srgbClr val="FFFFFF"/>
                </a:solidFill>
                <a:sym typeface="Arial" panose="020B0604020202020204" pitchFamily="34" charset="0"/>
              </a:rPr>
              <a:t>Выработайте линию поведения в Интернете, снижающую риски для вашей безопасности</a:t>
            </a:r>
          </a:p>
        </p:txBody>
      </p:sp>
      <p:sp>
        <p:nvSpPr>
          <p:cNvPr id="5018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459163" y="2617788"/>
            <a:ext cx="5407025" cy="2473325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Удаляйте нежелательную почту, не открывая ее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Остерегайтесь мошенничества в Интернете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Используйте надежные пароли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01700" y="1638300"/>
            <a:ext cx="287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0182" name="Picture 30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679700"/>
            <a:ext cx="248443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9" descr="malicious 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" y="2501900"/>
            <a:ext cx="25082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17859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Все говорят, что нельзя в качестве пароля использовать кличку собаки. Не знаю, а мне нравится, как зовут мою собаку: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smtClean="0"/>
              <a:t>!</a:t>
            </a:r>
            <a:r>
              <a:rPr lang="en-US" b="1" smtClean="0"/>
              <a:t>gA4=u6$rU%</a:t>
            </a: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ru-RU" smtClean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687388" y="506413"/>
            <a:ext cx="694372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Осторожно обращайтесь </a:t>
            </a:r>
            <a:b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</a:b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с личными сведениями</a:t>
            </a:r>
          </a:p>
        </p:txBody>
      </p:sp>
      <p:pic>
        <p:nvPicPr>
          <p:cNvPr id="5325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1981200"/>
            <a:ext cx="27924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12"/>
          <p:cNvSpPr>
            <a:spLocks noChangeArrowheads="1"/>
          </p:cNvSpPr>
          <p:nvPr/>
        </p:nvSpPr>
        <p:spPr bwMode="auto">
          <a:xfrm>
            <a:off x="3719513" y="1981200"/>
            <a:ext cx="50958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Никогда не сообщайте личные сведения в мгновенных сообщениях или электронной почте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Пользуйтесь только безопасными </a:t>
            </a:r>
            <a:b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 надежными веб-узлами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Убедитесь, что Вы попали именно туда, куда намеревались: веб-узлы могут быть поддельными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Избегайте финансовых операций </a:t>
            </a:r>
            <a:b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 беспроводным сетям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публичном месте сохраняйте конфиденциальность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2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2" descr="MSN icon popup gu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175" y="1789113"/>
            <a:ext cx="326866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571500"/>
            <a:ext cx="7700963" cy="914400"/>
          </a:xfrm>
        </p:spPr>
        <p:txBody>
          <a:bodyPr/>
          <a:lstStyle/>
          <a:p>
            <a:r>
              <a:rPr lang="ru-RU" sz="3000" smtClean="0">
                <a:solidFill>
                  <a:srgbClr val="FFFFFF"/>
                </a:solidFill>
                <a:sym typeface="Arial" panose="020B0604020202020204" pitchFamily="34" charset="0"/>
              </a:rPr>
              <a:t>Пользуйтесь технологиями антифишинга и защиты от нежелательной почты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2208213"/>
            <a:ext cx="4011613" cy="35401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Множество поставщиков электронной почты, </a:t>
            </a:r>
            <a:b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а также такие программы, как Windows Live Hotmail</a:t>
            </a:r>
            <a:r>
              <a:rPr lang="ru-RU" sz="2000" baseline="30000" smtClean="0">
                <a:solidFill>
                  <a:srgbClr val="000000"/>
                </a:solidFill>
                <a:sym typeface="Arial" panose="020B0604020202020204" pitchFamily="34" charset="0"/>
              </a:rPr>
              <a:t>®</a:t>
            </a: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 и Microsoft Outlook</a:t>
            </a:r>
            <a:r>
              <a:rPr lang="ru-RU" sz="2000" baseline="30000" smtClean="0">
                <a:solidFill>
                  <a:srgbClr val="000000"/>
                </a:solidFill>
                <a:sym typeface="Arial" panose="020B0604020202020204" pitchFamily="34" charset="0"/>
              </a:rPr>
              <a:t>®</a:t>
            </a: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, отфильтровывают большинство сообщений </a:t>
            </a:r>
            <a:b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с нежелательной почтой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Антифишинг в Internet Explorer</a:t>
            </a:r>
            <a:r>
              <a:rPr lang="ru-RU" sz="2000" baseline="30000" smtClean="0">
                <a:solidFill>
                  <a:srgbClr val="000000"/>
                </a:solidFill>
                <a:sym typeface="Arial" panose="020B0604020202020204" pitchFamily="34" charset="0"/>
              </a:rPr>
              <a:t>®</a:t>
            </a: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 блокирует </a:t>
            </a:r>
            <a:b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000" smtClean="0">
                <a:solidFill>
                  <a:srgbClr val="000000"/>
                </a:solidFill>
                <a:sym typeface="Arial" panose="020B0604020202020204" pitchFamily="34" charset="0"/>
              </a:rPr>
              <a:t>и предупреждает о подозрительных веб-узлах</a:t>
            </a:r>
          </a:p>
        </p:txBody>
      </p:sp>
      <p:pic>
        <p:nvPicPr>
          <p:cNvPr id="55302" name="Picture 13" descr="malicious 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438" y="2968625"/>
            <a:ext cx="12001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4" descr="po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550" y="1400175"/>
            <a:ext cx="11160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5" descr="s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663" y="2813050"/>
            <a:ext cx="114776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ishing by Sophos D/A/CH Presseinfo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998663"/>
            <a:ext cx="2786062" cy="4073525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286000"/>
            <a:ext cx="5294313" cy="37861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734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9" name="Picture 12" descr="plashk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2"/>
          <p:cNvSpPr txBox="1">
            <a:spLocks noChangeArrowheads="1"/>
          </p:cNvSpPr>
          <p:nvPr/>
        </p:nvSpPr>
        <p:spPr bwMode="auto">
          <a:xfrm>
            <a:off x="701675" y="571500"/>
            <a:ext cx="7700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3000">
                <a:solidFill>
                  <a:srgbClr val="FFFFFF"/>
                </a:solidFill>
                <a:sym typeface="Arial" panose="020B0604020202020204" pitchFamily="34" charset="0"/>
              </a:rPr>
              <a:t>Пользуйтесь технологиями антифишинга и защиты от нежелательной почты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Фишинг</a:t>
            </a:r>
          </a:p>
        </p:txBody>
      </p:sp>
      <p:pic>
        <p:nvPicPr>
          <p:cNvPr id="59395" name="Picture 2" descr="Phishing by Sophos D/A/CH Presseinfo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357313"/>
            <a:ext cx="2786062" cy="4073525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714500"/>
            <a:ext cx="5294313" cy="37861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extBox 3"/>
          <p:cNvSpPr>
            <a:spLocks noChangeArrowheads="1"/>
          </p:cNvSpPr>
          <p:nvPr/>
        </p:nvSpPr>
        <p:spPr bwMode="auto">
          <a:xfrm>
            <a:off x="1143000" y="2071688"/>
            <a:ext cx="2214563" cy="4079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lt1"/>
                </a:solidFill>
                <a:latin typeface="+mj-lt"/>
                <a:cs typeface="+mn-cs"/>
              </a:rPr>
              <a:t>Красный фон</a:t>
            </a: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4143375" y="714375"/>
            <a:ext cx="3913188" cy="4079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lt1"/>
                </a:solidFill>
                <a:latin typeface="+mj-lt"/>
                <a:cs typeface="+mn-cs"/>
              </a:rPr>
              <a:t>Предупреждение в адресной строке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1143000" y="2928938"/>
            <a:ext cx="2214563" cy="7143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lt1"/>
                </a:solidFill>
                <a:latin typeface="+mj-lt"/>
                <a:cs typeface="+mn-cs"/>
              </a:rPr>
              <a:t>Предупреждение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lt1"/>
                </a:solidFill>
                <a:latin typeface="+mj-lt"/>
                <a:cs typeface="+mn-cs"/>
              </a:rPr>
              <a:t>на странице</a:t>
            </a: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1143000" y="4071938"/>
            <a:ext cx="2214563" cy="10223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u="sng" dirty="0">
                <a:solidFill>
                  <a:schemeClr val="lt1"/>
                </a:solidFill>
                <a:latin typeface="+mj-lt"/>
                <a:cs typeface="+mn-cs"/>
              </a:rPr>
              <a:t>Дополнительные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lt1"/>
                </a:solidFill>
                <a:latin typeface="+mj-lt"/>
                <a:cs typeface="+mn-cs"/>
              </a:rPr>
              <a:t>действия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lt1"/>
                </a:solidFill>
                <a:latin typeface="+mj-lt"/>
                <a:cs typeface="+mn-cs"/>
              </a:rPr>
              <a:t>для продолжения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5969001" y="1254125"/>
            <a:ext cx="806450" cy="54292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3357563" y="2276475"/>
            <a:ext cx="642937" cy="43815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3357563" y="2928938"/>
            <a:ext cx="1643062" cy="357187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3357563" y="3857625"/>
            <a:ext cx="1857375" cy="725488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893469" y="4250532"/>
            <a:ext cx="714375" cy="71437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>
            <a:spLocks noChangeArrowheads="1"/>
          </p:cNvSpPr>
          <p:nvPr/>
        </p:nvSpPr>
        <p:spPr bwMode="auto">
          <a:xfrm>
            <a:off x="1428750" y="1214438"/>
            <a:ext cx="2214563" cy="4079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lt1"/>
                </a:solidFill>
                <a:latin typeface="+mj-lt"/>
                <a:cs typeface="+mn-cs"/>
              </a:rPr>
              <a:t>Подсветка домена</a:t>
            </a: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3643313" y="1419225"/>
            <a:ext cx="642937" cy="43815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MSN icon safety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1333500"/>
            <a:ext cx="4422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XP icon credential mana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2171700"/>
            <a:ext cx="1619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279525" y="-64928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632325" y="-72548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7985125" y="-87788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7176" name="Rectangle 23"/>
          <p:cNvSpPr>
            <a:spLocks noGrp="1" noChangeArrowheads="1"/>
          </p:cNvSpPr>
          <p:nvPr>
            <p:ph type="title"/>
          </p:nvPr>
        </p:nvSpPr>
        <p:spPr>
          <a:xfrm>
            <a:off x="719138" y="488950"/>
            <a:ext cx="6278562" cy="1135063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Защита и безопасность </a:t>
            </a:r>
            <a:b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</a:b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в Интернете</a:t>
            </a:r>
            <a:r>
              <a:rPr lang="ru-RU" sz="4000" smtClean="0">
                <a:solidFill>
                  <a:srgbClr val="3E962C"/>
                </a:solidFill>
                <a:sym typeface="Arial" panose="020B0604020202020204" pitchFamily="34" charset="0"/>
              </a:rPr>
              <a:t> </a:t>
            </a:r>
          </a:p>
        </p:txBody>
      </p:sp>
      <p:sp>
        <p:nvSpPr>
          <p:cNvPr id="7177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776288" y="2254250"/>
            <a:ext cx="3924300" cy="3563938"/>
          </a:xfrm>
        </p:spPr>
        <p:txBody>
          <a:bodyPr/>
          <a:lstStyle/>
          <a:p>
            <a:pPr marL="0" indent="0"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ru-RU" sz="2400" b="1" smtClean="0">
                <a:solidFill>
                  <a:schemeClr val="folHlink"/>
                </a:solidFill>
                <a:sym typeface="Arial" panose="020B0604020202020204" pitchFamily="34" charset="0"/>
              </a:rPr>
              <a:t>Защита.</a:t>
            </a: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 Необходимо защищать компьютеры при помощи современных технологий подобно тому, как мы защищаем двери в наших домах.</a:t>
            </a:r>
          </a:p>
          <a:p>
            <a:pPr marL="0" indent="0"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ru-RU" sz="2400" b="1" smtClean="0">
                <a:solidFill>
                  <a:schemeClr val="folHlink"/>
                </a:solidFill>
                <a:sym typeface="Arial" panose="020B0604020202020204" pitchFamily="34" charset="0"/>
              </a:rPr>
              <a:t>Безопасность.</a:t>
            </a:r>
            <a:r>
              <a:rPr lang="ru-RU" sz="2400" smtClean="0">
                <a:solidFill>
                  <a:srgbClr val="000000"/>
                </a:solidFill>
                <a:sym typeface="Arial" panose="020B0604020202020204" pitchFamily="34" charset="0"/>
              </a:rPr>
              <a:t> Наше поведение должно защищать от опасностей Интернета. </a:t>
            </a:r>
          </a:p>
        </p:txBody>
      </p:sp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5" descr="sl_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5400" y="4168775"/>
            <a:ext cx="119713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14" descr="plashk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723900" y="4876800"/>
            <a:ext cx="76088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Получите копию </a:t>
            </a:r>
            <a:r>
              <a:rPr lang="ru-RU" sz="1800" b="1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кредитного отчета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и убедитесь, что ваш счет отмечен записями «Мошенничество» и «Заявление пострадавшего»</a:t>
            </a:r>
          </a:p>
        </p:txBody>
      </p:sp>
      <p:sp>
        <p:nvSpPr>
          <p:cNvPr id="61445" name="Rectangle 15"/>
          <p:cNvSpPr>
            <a:spLocks noGrp="1" noChangeArrowheads="1"/>
          </p:cNvSpPr>
          <p:nvPr>
            <p:ph type="title"/>
          </p:nvPr>
        </p:nvSpPr>
        <p:spPr>
          <a:xfrm>
            <a:off x="735013" y="481013"/>
            <a:ext cx="719137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Если Ваши идентификационные сведения похищены</a:t>
            </a:r>
          </a:p>
        </p:txBody>
      </p:sp>
      <p:sp>
        <p:nvSpPr>
          <p:cNvPr id="6144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55650" y="1677988"/>
            <a:ext cx="6546850" cy="2235200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Сообщите об этом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Ведите записи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Измените все пароли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Заявите о мошенничестве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в кредитных отчетах</a:t>
            </a: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3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0"/>
          <p:cNvSpPr>
            <a:spLocks noGrp="1" noChangeArrowheads="1"/>
          </p:cNvSpPr>
          <p:nvPr>
            <p:ph type="title"/>
          </p:nvPr>
        </p:nvSpPr>
        <p:spPr>
          <a:xfrm>
            <a:off x="687388" y="517525"/>
            <a:ext cx="7189787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Как </a:t>
            </a:r>
            <a:r>
              <a:rPr lang="en-US" sz="3600" smtClean="0">
                <a:solidFill>
                  <a:srgbClr val="FFFFFF"/>
                </a:solidFill>
                <a:sym typeface="Arial" panose="020B0604020202020204" pitchFamily="34" charset="0"/>
              </a:rPr>
              <a:t>Microsoft</a:t>
            </a: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 укрепляет защиту и безопасность?</a:t>
            </a:r>
          </a:p>
        </p:txBody>
      </p:sp>
      <p:sp>
        <p:nvSpPr>
          <p:cNvPr id="63492" name="Rectangle 35"/>
          <p:cNvSpPr>
            <a:spLocks noChangeArrowheads="1"/>
          </p:cNvSpPr>
          <p:nvPr/>
        </p:nvSpPr>
        <p:spPr bwMode="hidden">
          <a:xfrm>
            <a:off x="5883275" y="3114675"/>
            <a:ext cx="2689225" cy="3128963"/>
          </a:xfrm>
          <a:prstGeom prst="rect">
            <a:avLst/>
          </a:prstGeom>
          <a:gradFill rotWithShape="1">
            <a:gsLst>
              <a:gs pos="0">
                <a:srgbClr val="D9F4D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3493" name="Rectangle 37"/>
          <p:cNvSpPr>
            <a:spLocks noChangeArrowheads="1"/>
          </p:cNvSpPr>
          <p:nvPr/>
        </p:nvSpPr>
        <p:spPr bwMode="hidden">
          <a:xfrm>
            <a:off x="3227388" y="3114675"/>
            <a:ext cx="2536825" cy="3128963"/>
          </a:xfrm>
          <a:prstGeom prst="rect">
            <a:avLst/>
          </a:prstGeom>
          <a:gradFill rotWithShape="1">
            <a:gsLst>
              <a:gs pos="0">
                <a:srgbClr val="F7F3D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3494" name="Rectangle 38"/>
          <p:cNvSpPr>
            <a:spLocks noChangeArrowheads="1"/>
          </p:cNvSpPr>
          <p:nvPr/>
        </p:nvSpPr>
        <p:spPr bwMode="hidden">
          <a:xfrm>
            <a:off x="593725" y="3114675"/>
            <a:ext cx="2536825" cy="3128963"/>
          </a:xfrm>
          <a:prstGeom prst="rect">
            <a:avLst/>
          </a:prstGeom>
          <a:gradFill rotWithShape="1">
            <a:gsLst>
              <a:gs pos="0">
                <a:srgbClr val="D8E6F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3495" name="Text Box 44"/>
          <p:cNvSpPr txBox="1">
            <a:spLocks noChangeArrowheads="1"/>
          </p:cNvSpPr>
          <p:nvPr/>
        </p:nvSpPr>
        <p:spPr bwMode="auto">
          <a:xfrm>
            <a:off x="3298825" y="3736975"/>
            <a:ext cx="25336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Разработка прог-раммных продуктов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 средств повышения защиты и безопасности помогает снизить риски Интернета и сделать обдуманный выбор.</a:t>
            </a:r>
          </a:p>
        </p:txBody>
      </p:sp>
      <p:sp>
        <p:nvSpPr>
          <p:cNvPr id="63496" name="Text Box 45"/>
          <p:cNvSpPr txBox="1">
            <a:spLocks noChangeArrowheads="1"/>
          </p:cNvSpPr>
          <p:nvPr/>
        </p:nvSpPr>
        <p:spPr bwMode="auto">
          <a:xfrm>
            <a:off x="596900" y="3736975"/>
            <a:ext cx="26035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Сотрудничество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 общественными организациями, техноло-гическими компаниями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 правительствами по всему миру для обеспе-чения безопасности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Интернете.</a:t>
            </a:r>
          </a:p>
        </p:txBody>
      </p:sp>
      <p:sp>
        <p:nvSpPr>
          <p:cNvPr id="63497" name="Text Box 46"/>
          <p:cNvSpPr txBox="1">
            <a:spLocks noChangeArrowheads="1"/>
          </p:cNvSpPr>
          <p:nvPr/>
        </p:nvSpPr>
        <p:spPr bwMode="auto">
          <a:xfrm>
            <a:off x="5980113" y="3736975"/>
            <a:ext cx="24003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Предоставление полезных руководств, помогающих узнать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об опасностях в Интернете и о том,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как им противостоять.</a:t>
            </a:r>
          </a:p>
        </p:txBody>
      </p:sp>
      <p:sp>
        <p:nvSpPr>
          <p:cNvPr id="63498" name="Text Box 47"/>
          <p:cNvSpPr txBox="1">
            <a:spLocks noChangeArrowheads="1"/>
          </p:cNvSpPr>
          <p:nvPr/>
        </p:nvSpPr>
        <p:spPr bwMode="auto">
          <a:xfrm>
            <a:off x="596900" y="3273425"/>
            <a:ext cx="2500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Сотрудничество</a:t>
            </a:r>
          </a:p>
        </p:txBody>
      </p:sp>
      <p:sp>
        <p:nvSpPr>
          <p:cNvPr id="63499" name="Text Box 48"/>
          <p:cNvSpPr txBox="1">
            <a:spLocks noChangeArrowheads="1"/>
          </p:cNvSpPr>
          <p:nvPr/>
        </p:nvSpPr>
        <p:spPr bwMode="auto">
          <a:xfrm>
            <a:off x="3298825" y="3273425"/>
            <a:ext cx="17002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Технологии</a:t>
            </a:r>
          </a:p>
        </p:txBody>
      </p:sp>
      <p:sp>
        <p:nvSpPr>
          <p:cNvPr id="63500" name="Text Box 49"/>
          <p:cNvSpPr txBox="1">
            <a:spLocks noChangeArrowheads="1"/>
          </p:cNvSpPr>
          <p:nvPr/>
        </p:nvSpPr>
        <p:spPr bwMode="auto">
          <a:xfrm>
            <a:off x="5956300" y="3298825"/>
            <a:ext cx="18129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Руководства</a:t>
            </a:r>
          </a:p>
        </p:txBody>
      </p:sp>
      <p:pic>
        <p:nvPicPr>
          <p:cNvPr id="63501" name="Picture 50" descr="64455_176x131_protect_compu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75" y="1916113"/>
            <a:ext cx="26892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51" descr="64455_176x131_protect_yoursel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800" y="1916113"/>
            <a:ext cx="25368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52" descr="64455_176x131_protect_family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1911350"/>
            <a:ext cx="25177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4" name="Rectangle 53"/>
          <p:cNvSpPr>
            <a:spLocks noChangeArrowheads="1"/>
          </p:cNvSpPr>
          <p:nvPr/>
        </p:nvSpPr>
        <p:spPr bwMode="white">
          <a:xfrm>
            <a:off x="566738" y="3046413"/>
            <a:ext cx="2514600" cy="666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3505" name="Line 54"/>
          <p:cNvSpPr>
            <a:spLocks noChangeShapeType="1"/>
          </p:cNvSpPr>
          <p:nvPr/>
        </p:nvSpPr>
        <p:spPr bwMode="gray">
          <a:xfrm>
            <a:off x="588963" y="1906588"/>
            <a:ext cx="2514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6" name="Line 55"/>
          <p:cNvSpPr>
            <a:spLocks noChangeShapeType="1"/>
          </p:cNvSpPr>
          <p:nvPr/>
        </p:nvSpPr>
        <p:spPr bwMode="gray">
          <a:xfrm>
            <a:off x="3211513" y="1900238"/>
            <a:ext cx="2540000" cy="15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7" name="Line 56"/>
          <p:cNvSpPr>
            <a:spLocks noChangeShapeType="1"/>
          </p:cNvSpPr>
          <p:nvPr/>
        </p:nvSpPr>
        <p:spPr bwMode="gray">
          <a:xfrm>
            <a:off x="5883275" y="1911350"/>
            <a:ext cx="2695575" cy="1588"/>
          </a:xfrm>
          <a:prstGeom prst="line">
            <a:avLst/>
          </a:prstGeom>
          <a:noFill/>
          <a:ln w="12700">
            <a:solidFill>
              <a:srgbClr val="78D55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8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4"/>
          <p:cNvSpPr>
            <a:spLocks noGrp="1" noChangeArrowheads="1"/>
          </p:cNvSpPr>
          <p:nvPr>
            <p:ph type="title"/>
          </p:nvPr>
        </p:nvSpPr>
        <p:spPr>
          <a:xfrm>
            <a:off x="728663" y="698500"/>
            <a:ext cx="7050087" cy="585788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Дополнительные источники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  <p:pic>
        <p:nvPicPr>
          <p:cNvPr id="6554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0" y="1743075"/>
            <a:ext cx="6172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1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9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" y="2078038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0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338" y="2549525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1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075" y="3000375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200400" y="3582988"/>
            <a:ext cx="2932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 b="1">
              <a:latin typeface="Arial" panose="020B0604020202020204" pitchFamily="34" charset="0"/>
            </a:endParaRP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152400" y="3340100"/>
            <a:ext cx="293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 b="1">
              <a:latin typeface="Arial" panose="020B0604020202020204" pitchFamily="34" charset="0"/>
            </a:endParaRP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6211888" y="3582988"/>
            <a:ext cx="293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 b="1">
              <a:latin typeface="Arial" panose="020B0604020202020204" pitchFamily="34" charset="0"/>
            </a:endParaRPr>
          </a:p>
        </p:txBody>
      </p:sp>
      <p:pic>
        <p:nvPicPr>
          <p:cNvPr id="9225" name="Picture 8" descr="Vi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68488"/>
            <a:ext cx="17303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trogan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938" y="2373313"/>
            <a:ext cx="14001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 descr="s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725" y="2824163"/>
            <a:ext cx="1462088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990600" y="5092700"/>
            <a:ext cx="293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800" b="1">
              <a:latin typeface="Arial" panose="020B0604020202020204" pitchFamily="34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699000" y="3427413"/>
            <a:ext cx="1841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4800">
              <a:latin typeface="Arial" panose="020B0604020202020204" pitchFamily="34" charset="0"/>
            </a:endParaRPr>
          </a:p>
        </p:txBody>
      </p:sp>
      <p:sp>
        <p:nvSpPr>
          <p:cNvPr id="9230" name="Text Box 21"/>
          <p:cNvSpPr txBox="1">
            <a:spLocks noChangeArrowheads="1"/>
          </p:cNvSpPr>
          <p:nvPr/>
        </p:nvSpPr>
        <p:spPr bwMode="auto">
          <a:xfrm>
            <a:off x="854075" y="3567113"/>
            <a:ext cx="228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Вирусы и программы-черви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Программы, проника-ющие в компьютер для копирования, повреждения или уничтожения данных.</a:t>
            </a: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231" name="Text Box 22"/>
          <p:cNvSpPr txBox="1">
            <a:spLocks noChangeArrowheads="1"/>
          </p:cNvSpPr>
          <p:nvPr/>
        </p:nvSpPr>
        <p:spPr bwMode="auto">
          <a:xfrm>
            <a:off x="3630613" y="4038600"/>
            <a:ext cx="2616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Программы-трояны 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Вирусы, имитирующие полезные программы для уничтожения данных, повреждения компьютера и похищения личных сведений.</a:t>
            </a:r>
          </a:p>
        </p:txBody>
      </p:sp>
      <p:sp>
        <p:nvSpPr>
          <p:cNvPr id="9232" name="Text Box 23"/>
          <p:cNvSpPr txBox="1">
            <a:spLocks noChangeArrowheads="1"/>
          </p:cNvSpPr>
          <p:nvPr/>
        </p:nvSpPr>
        <p:spPr bwMode="auto">
          <a:xfrm>
            <a:off x="6388100" y="4470400"/>
            <a:ext cx="2565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Программы-шпионы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Программы, отслежи-вающие ваши действия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Интернете или отобра-жающие навязчивую рекламу.</a:t>
            </a:r>
          </a:p>
        </p:txBody>
      </p:sp>
      <p:sp>
        <p:nvSpPr>
          <p:cNvPr id="9233" name="Rectangle 27"/>
          <p:cNvSpPr>
            <a:spLocks noGrp="1" noChangeArrowheads="1"/>
          </p:cNvSpPr>
          <p:nvPr>
            <p:ph type="title"/>
          </p:nvPr>
        </p:nvSpPr>
        <p:spPr>
          <a:xfrm>
            <a:off x="661988" y="514350"/>
            <a:ext cx="7886700" cy="1025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Основные угрозы безопасности компьютера</a:t>
            </a:r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8"/>
          <p:cNvSpPr txBox="1">
            <a:spLocks noChangeArrowheads="1"/>
          </p:cNvSpPr>
          <p:nvPr/>
        </p:nvSpPr>
        <p:spPr bwMode="auto">
          <a:xfrm>
            <a:off x="2057400" y="4808538"/>
            <a:ext cx="2314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Хищники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Эти люди используют Интернет для того, чтобы заманить детей на личную встречу.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3009900" y="2870200"/>
            <a:ext cx="3152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Злоупотребление общим доступом </a:t>
            </a:r>
            <a:b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 файлам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Несанкционированный обмен музыкой, видео и другими файлами может быть незакон-ным или повлечь загрузку вредоносных программ.</a:t>
            </a:r>
          </a:p>
        </p:txBody>
      </p:sp>
      <p:sp>
        <p:nvSpPr>
          <p:cNvPr id="11269" name="Text Box 20"/>
          <p:cNvSpPr txBox="1">
            <a:spLocks noChangeArrowheads="1"/>
          </p:cNvSpPr>
          <p:nvPr/>
        </p:nvSpPr>
        <p:spPr bwMode="auto">
          <a:xfrm>
            <a:off x="519113" y="3138488"/>
            <a:ext cx="24511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Киберхулиганы 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 дети, и взрослые могут использовать Интернет, чтобы изводить или запугивать других людей.</a:t>
            </a:r>
          </a:p>
        </p:txBody>
      </p:sp>
      <p:sp>
        <p:nvSpPr>
          <p:cNvPr id="11270" name="Text Box 21"/>
          <p:cNvSpPr txBox="1">
            <a:spLocks noChangeArrowheads="1"/>
          </p:cNvSpPr>
          <p:nvPr/>
        </p:nvSpPr>
        <p:spPr bwMode="auto">
          <a:xfrm>
            <a:off x="5556250" y="4648200"/>
            <a:ext cx="29749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Вторжение </a:t>
            </a:r>
            <a:b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частную жизнь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Заполняя различные формы в Интернете, дети могут оставить конфиденциальные сведения о себе или свой семье.</a:t>
            </a: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6261100" y="1760538"/>
            <a:ext cx="26765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Неприличный </a:t>
            </a:r>
            <a:b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контент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Если дети используют Интернет без присмотра, они могут столкнуться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 изображениями или информацией, от которой их желательно оградить.</a:t>
            </a:r>
          </a:p>
        </p:txBody>
      </p:sp>
      <p:sp>
        <p:nvSpPr>
          <p:cNvPr id="11272" name="Rectangle 25"/>
          <p:cNvSpPr>
            <a:spLocks noGrp="1" noChangeArrowheads="1"/>
          </p:cNvSpPr>
          <p:nvPr>
            <p:ph type="title"/>
          </p:nvPr>
        </p:nvSpPr>
        <p:spPr>
          <a:xfrm>
            <a:off x="661988" y="463550"/>
            <a:ext cx="7634287" cy="1025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Основные угрозы безопасности детей в Интернете</a:t>
            </a:r>
          </a:p>
        </p:txBody>
      </p:sp>
      <p:grpSp>
        <p:nvGrpSpPr>
          <p:cNvPr id="11273" name="Group 43"/>
          <p:cNvGrpSpPr>
            <a:grpSpLocks/>
          </p:cNvGrpSpPr>
          <p:nvPr/>
        </p:nvGrpSpPr>
        <p:grpSpPr bwMode="auto">
          <a:xfrm>
            <a:off x="3014663" y="1423988"/>
            <a:ext cx="1252537" cy="1463675"/>
            <a:chOff x="1614" y="528"/>
            <a:chExt cx="789" cy="922"/>
          </a:xfrm>
        </p:grpSpPr>
        <p:pic>
          <p:nvPicPr>
            <p:cNvPr id="11284" name="Picture 38" descr="circl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" y="696"/>
              <a:ext cx="750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40" descr="mus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528"/>
              <a:ext cx="633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4" name="Group 42"/>
          <p:cNvGrpSpPr>
            <a:grpSpLocks/>
          </p:cNvGrpSpPr>
          <p:nvPr/>
        </p:nvGrpSpPr>
        <p:grpSpPr bwMode="auto">
          <a:xfrm>
            <a:off x="5026025" y="1327150"/>
            <a:ext cx="1233488" cy="1244600"/>
            <a:chOff x="3270" y="2478"/>
            <a:chExt cx="777" cy="784"/>
          </a:xfrm>
        </p:grpSpPr>
        <p:pic>
          <p:nvPicPr>
            <p:cNvPr id="11282" name="Picture 41" descr="circl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2508"/>
              <a:ext cx="750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39" descr="sto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2478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5" name="Picture 45" descr="circ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1947863"/>
            <a:ext cx="11906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7" descr="circ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" y="4864100"/>
            <a:ext cx="11906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48" descr="circ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3922713"/>
            <a:ext cx="11906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49" descr="donotdistur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50" y="3805238"/>
            <a:ext cx="12287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50" descr="bul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1681163"/>
            <a:ext cx="942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52" descr="h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4721225"/>
            <a:ext cx="828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0" descr="circ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1708150"/>
            <a:ext cx="11890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6773863" y="2941638"/>
            <a:ext cx="21971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Нежелательная почта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Нежелательные сообщения элект-ронной почты, мгно-венные сообщения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 другие виды коммуникации</a:t>
            </a:r>
          </a:p>
        </p:txBody>
      </p:sp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2159000" y="2414588"/>
            <a:ext cx="2692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Фишинг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Сообщения электрон-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ной почты, отправленные преступниками, чтобы обманом вынудить вас посетить поддельные веб-узлы и предоставить личные сведения</a:t>
            </a:r>
          </a:p>
        </p:txBody>
      </p: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560388" y="4462463"/>
            <a:ext cx="28448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Кража идентифика-ционных сведений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Преступление, связанное </a:t>
            </a:r>
            <a:b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 похищением личных сведений и получением доступа к наличным деньгам или кредиту</a:t>
            </a:r>
          </a:p>
        </p:txBody>
      </p:sp>
      <p:sp>
        <p:nvSpPr>
          <p:cNvPr id="13319" name="Text Box 19"/>
          <p:cNvSpPr txBox="1">
            <a:spLocks noChangeArrowheads="1"/>
          </p:cNvSpPr>
          <p:nvPr/>
        </p:nvSpPr>
        <p:spPr bwMode="auto">
          <a:xfrm>
            <a:off x="3508375" y="4970463"/>
            <a:ext cx="32385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20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Мистификация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6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Сообщения электронной почты, отправленные, чтобы обманом вынудить пользователя отдать деньги</a:t>
            </a:r>
          </a:p>
        </p:txBody>
      </p:sp>
      <p:sp>
        <p:nvSpPr>
          <p:cNvPr id="13320" name="Rectangle 23"/>
          <p:cNvSpPr>
            <a:spLocks noGrp="1" noChangeArrowheads="1"/>
          </p:cNvSpPr>
          <p:nvPr>
            <p:ph type="title"/>
          </p:nvPr>
        </p:nvSpPr>
        <p:spPr>
          <a:xfrm>
            <a:off x="674688" y="493713"/>
            <a:ext cx="6116637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Основные угрозы личной безопасности в Интернете</a:t>
            </a:r>
          </a:p>
        </p:txBody>
      </p:sp>
      <p:pic>
        <p:nvPicPr>
          <p:cNvPr id="13321" name="Picture 29" descr="malicious 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530350"/>
            <a:ext cx="12001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3" descr="circ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3203575"/>
            <a:ext cx="11890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8" descr="circ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3862388"/>
            <a:ext cx="11890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7" descr="w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238" y="3252788"/>
            <a:ext cx="11049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9" descr="circl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1914525"/>
            <a:ext cx="11890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5" descr="thie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2836863"/>
            <a:ext cx="12493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6" descr="po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1614488"/>
            <a:ext cx="11160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9"/>
          <p:cNvSpPr>
            <a:spLocks noGrp="1" noChangeArrowheads="1"/>
          </p:cNvSpPr>
          <p:nvPr>
            <p:ph type="title"/>
          </p:nvPr>
        </p:nvSpPr>
        <p:spPr>
          <a:xfrm>
            <a:off x="746125" y="684213"/>
            <a:ext cx="7159625" cy="585787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Что вы можете предпринять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hidden">
          <a:xfrm>
            <a:off x="558800" y="2901950"/>
            <a:ext cx="2536825" cy="3128963"/>
          </a:xfrm>
          <a:prstGeom prst="rect">
            <a:avLst/>
          </a:prstGeom>
          <a:gradFill rotWithShape="1">
            <a:gsLst>
              <a:gs pos="0">
                <a:srgbClr val="D9F4D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5" name="Text Box 23"/>
          <p:cNvSpPr txBox="1">
            <a:spLocks noChangeArrowheads="1"/>
          </p:cNvSpPr>
          <p:nvPr/>
        </p:nvSpPr>
        <p:spPr bwMode="auto">
          <a:xfrm>
            <a:off x="571500" y="2935288"/>
            <a:ext cx="25590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8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Ваш компьютер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Включите интернет-брандмауэр Windows.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Центр обновления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Microsoft</a:t>
            </a: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для автоматической загрузки новейших обновлений Windows.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и регулярно обновляйте антивирус-ное программное обеспечение.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и регулярно обновляйте Защитник Windows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(Microsoft Windows Defender)</a:t>
            </a:r>
            <a:endParaRPr lang="ru-RU" sz="1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66" name="Rectangle 24"/>
          <p:cNvSpPr>
            <a:spLocks noChangeArrowheads="1"/>
          </p:cNvSpPr>
          <p:nvPr/>
        </p:nvSpPr>
        <p:spPr bwMode="hidden">
          <a:xfrm>
            <a:off x="6073775" y="2914650"/>
            <a:ext cx="2536825" cy="3128963"/>
          </a:xfrm>
          <a:prstGeom prst="rect">
            <a:avLst/>
          </a:prstGeom>
          <a:gradFill rotWithShape="1">
            <a:gsLst>
              <a:gs pos="0">
                <a:srgbClr val="F7F3D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7" name="Text Box 25"/>
          <p:cNvSpPr txBox="1">
            <a:spLocks noChangeArrowheads="1"/>
          </p:cNvSpPr>
          <p:nvPr/>
        </p:nvSpPr>
        <p:spPr bwMode="auto">
          <a:xfrm>
            <a:off x="6084888" y="2935288"/>
            <a:ext cx="26003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8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Вы сами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Выработайте линию поведения в Интернете, снижающую риски.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Аккуратно обращайтесь </a:t>
            </a:r>
            <a:b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с личными сведениями.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технологии антифишинга и защиты от нежелательной почты, встроенные в Windows Vista, Windows XP SP2, Windows Live и Microsoft Outlook.</a:t>
            </a:r>
          </a:p>
        </p:txBody>
      </p:sp>
      <p:sp>
        <p:nvSpPr>
          <p:cNvPr id="15368" name="Rectangle 26"/>
          <p:cNvSpPr>
            <a:spLocks noChangeArrowheads="1"/>
          </p:cNvSpPr>
          <p:nvPr/>
        </p:nvSpPr>
        <p:spPr bwMode="hidden">
          <a:xfrm>
            <a:off x="3328988" y="2914650"/>
            <a:ext cx="2536825" cy="3128963"/>
          </a:xfrm>
          <a:prstGeom prst="rect">
            <a:avLst/>
          </a:prstGeom>
          <a:gradFill rotWithShape="1">
            <a:gsLst>
              <a:gs pos="0">
                <a:srgbClr val="D8E6F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69" name="Text Box 27"/>
          <p:cNvSpPr txBox="1">
            <a:spLocks noChangeArrowheads="1"/>
          </p:cNvSpPr>
          <p:nvPr/>
        </p:nvSpPr>
        <p:spPr bwMode="auto">
          <a:xfrm>
            <a:off x="3348038" y="2935288"/>
            <a:ext cx="24796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ru-RU" sz="1800" b="1">
                <a:solidFill>
                  <a:schemeClr val="fol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Ваша семья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Поговорите с детьми </a:t>
            </a:r>
            <a:b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о том, что они делают </a:t>
            </a:r>
            <a:b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в Интернете.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Установите четкие правила использования Интернета.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Держите личные сведения в секрете.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Используйте настройки семейной безопасности в программном обеспе-чении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Microsoft</a:t>
            </a:r>
            <a:r>
              <a:rPr 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15370" name="Picture 35" descr="64455_176x131_protect_compu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1703388"/>
            <a:ext cx="25273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6" descr="64455_176x131_protect_yourself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713" y="1716088"/>
            <a:ext cx="25273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7" descr="64455_176x131_protect_family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338" y="1711325"/>
            <a:ext cx="25177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Rectangle 38"/>
          <p:cNvSpPr>
            <a:spLocks noChangeArrowheads="1"/>
          </p:cNvSpPr>
          <p:nvPr/>
        </p:nvSpPr>
        <p:spPr bwMode="white">
          <a:xfrm>
            <a:off x="3335338" y="2859088"/>
            <a:ext cx="2514600" cy="666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5374" name="Line 39"/>
          <p:cNvSpPr>
            <a:spLocks noChangeShapeType="1"/>
          </p:cNvSpPr>
          <p:nvPr/>
        </p:nvSpPr>
        <p:spPr bwMode="gray">
          <a:xfrm>
            <a:off x="3335338" y="1706563"/>
            <a:ext cx="2514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Line 40"/>
          <p:cNvSpPr>
            <a:spLocks noChangeShapeType="1"/>
          </p:cNvSpPr>
          <p:nvPr/>
        </p:nvSpPr>
        <p:spPr bwMode="gray">
          <a:xfrm>
            <a:off x="6078538" y="1709738"/>
            <a:ext cx="2530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Line 41"/>
          <p:cNvSpPr>
            <a:spLocks noChangeShapeType="1"/>
          </p:cNvSpPr>
          <p:nvPr/>
        </p:nvSpPr>
        <p:spPr bwMode="gray">
          <a:xfrm>
            <a:off x="552450" y="1697038"/>
            <a:ext cx="2533650" cy="0"/>
          </a:xfrm>
          <a:prstGeom prst="line">
            <a:avLst/>
          </a:prstGeom>
          <a:noFill/>
          <a:ln w="12700">
            <a:solidFill>
              <a:srgbClr val="78D55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8"/>
          <p:cNvSpPr>
            <a:spLocks noGrp="1" noChangeArrowheads="1"/>
          </p:cNvSpPr>
          <p:nvPr>
            <p:ph type="title"/>
          </p:nvPr>
        </p:nvSpPr>
        <p:spPr>
          <a:xfrm>
            <a:off x="661988" y="425450"/>
            <a:ext cx="794067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panose="020B0604020202020204" pitchFamily="34" charset="0"/>
              </a:rPr>
              <a:t>Включите интернет-брандмауэр Windows</a:t>
            </a:r>
          </a:p>
        </p:txBody>
      </p:sp>
      <p:sp>
        <p:nvSpPr>
          <p:cNvPr id="17412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256213" y="2500313"/>
            <a:ext cx="3625850" cy="18780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Интернет-брандмауэр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создает защитный барьер между вашим компьютером и Интернетом</a:t>
            </a:r>
          </a:p>
        </p:txBody>
      </p:sp>
      <p:pic>
        <p:nvPicPr>
          <p:cNvPr id="17413" name="Picture 5" descr="firewall 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88" y="3162300"/>
            <a:ext cx="14478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MSN icon parental contro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2174875"/>
            <a:ext cx="24892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spam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3962400"/>
            <a:ext cx="15001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843838" cy="1244600"/>
          </a:xfrm>
        </p:spPr>
        <p:txBody>
          <a:bodyPr/>
          <a:lstStyle/>
          <a:p>
            <a:r>
              <a:rPr lang="ru-RU" sz="2800" smtClean="0">
                <a:solidFill>
                  <a:srgbClr val="FFFFFF"/>
                </a:solidFill>
                <a:sym typeface="Arial" panose="020B0604020202020204" pitchFamily="34" charset="0"/>
              </a:rPr>
              <a:t>Используйте автоматическое обновление для загрузки новейших обновлений программного обеспечения</a:t>
            </a:r>
          </a:p>
        </p:txBody>
      </p:sp>
      <p:sp>
        <p:nvSpPr>
          <p:cNvPr id="1946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641350" y="2312988"/>
            <a:ext cx="4419600" cy="3425825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Устанавливайте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все обновления,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как только они становятся </a:t>
            </a:r>
            <a:b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доступны</a:t>
            </a:r>
          </a:p>
          <a:p>
            <a:pPr>
              <a:buClr>
                <a:schemeClr val="folHlink"/>
              </a:buClr>
              <a:buSzPct val="80000"/>
              <a:buFont typeface="Times" panose="02020603050405020304" pitchFamily="18" charset="0"/>
              <a:buChar char="•"/>
            </a:pPr>
            <a:r>
              <a:rPr lang="ru-RU" sz="2600" smtClean="0">
                <a:solidFill>
                  <a:srgbClr val="000000"/>
                </a:solidFill>
                <a:sym typeface="Arial" panose="020B0604020202020204" pitchFamily="34" charset="0"/>
              </a:rPr>
              <a:t>Автоматическое обновление обеспечивает наилучшую защиту</a:t>
            </a:r>
          </a:p>
        </p:txBody>
      </p:sp>
      <p:pic>
        <p:nvPicPr>
          <p:cNvPr id="19461" name="Picture 7" descr="MSN icon calend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1112838"/>
            <a:ext cx="37242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www.microsoft.com/</a:t>
            </a: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rus/</a:t>
            </a:r>
            <a:r>
              <a:rPr lang="ru-RU" sz="1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protect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6715</Words>
  <Application>Microsoft Office PowerPoint</Application>
  <PresentationFormat>Экран (4:3)</PresentationFormat>
  <Paragraphs>511</Paragraphs>
  <Slides>32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</vt:lpstr>
      <vt:lpstr>Тема Office</vt:lpstr>
      <vt:lpstr>Презентация PowerPoint</vt:lpstr>
      <vt:lpstr>Интернет — мир широких возможностей</vt:lpstr>
      <vt:lpstr>Защита и безопасность  в Интернете </vt:lpstr>
      <vt:lpstr>Основные угрозы безопасности компьютера</vt:lpstr>
      <vt:lpstr>Основные угрозы безопасности детей в Интернете</vt:lpstr>
      <vt:lpstr>Основные угрозы личной безопасности в Интернете</vt:lpstr>
      <vt:lpstr>Что вы можете предпринять</vt:lpstr>
      <vt:lpstr>Включите интернет-брандмауэр Windows</vt:lpstr>
      <vt:lpstr>Используйте автоматическое обновление для загрузки новейших обновлений программного обеспечения</vt:lpstr>
      <vt:lpstr>Установите и регулярно обновляйте антивирусное программное обеспечение</vt:lpstr>
      <vt:lpstr>Установите и регулярно обновляйте антишпионское программное обеспечение</vt:lpstr>
      <vt:lpstr>Другие способы защиты  компьютера</vt:lpstr>
      <vt:lpstr>Архивируйте свои файлы</vt:lpstr>
      <vt:lpstr>Думайте, прежде чем щелкать по ссылке</vt:lpstr>
      <vt:lpstr>Изучайте заявления  о конфиденциальности</vt:lpstr>
      <vt:lpstr>Закрывайте всплывающие окна только щелчком по красной кнопке (Х)</vt:lpstr>
      <vt:lpstr>Действия, которые помогут защитить  вашу семью</vt:lpstr>
      <vt:lpstr>Обсудите с детьми  опасности Интернета</vt:lpstr>
      <vt:lpstr>Уделите внимание тому, чем  дети занимаются в Интернете</vt:lpstr>
      <vt:lpstr>Держите личные сведения в секрете</vt:lpstr>
      <vt:lpstr>Установите четкие правила использования Интернета</vt:lpstr>
      <vt:lpstr>Используйте программы для обеспе-чения семейной безопасности</vt:lpstr>
      <vt:lpstr>Презентация PowerPoint</vt:lpstr>
      <vt:lpstr>Выработайте линию поведения в Интернете, снижающую риски для вашей безопасности</vt:lpstr>
      <vt:lpstr>Презентация PowerPoint</vt:lpstr>
      <vt:lpstr>Осторожно обращайтесь  с личными сведениями</vt:lpstr>
      <vt:lpstr>Пользуйтесь технологиями антифишинга и защиты от нежелательной почты</vt:lpstr>
      <vt:lpstr>Презентация PowerPoint</vt:lpstr>
      <vt:lpstr>Фишинг</vt:lpstr>
      <vt:lpstr>Если Ваши идентификационные сведения похищены</vt:lpstr>
      <vt:lpstr>Как Microsoft укрепляет защиту и безопасность?</vt:lpstr>
      <vt:lpstr>Дополнительные источники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Борисова</cp:lastModifiedBy>
  <cp:revision>341</cp:revision>
  <dcterms:created xsi:type="dcterms:W3CDTF">2009-04-04T14:52:01Z</dcterms:created>
  <dcterms:modified xsi:type="dcterms:W3CDTF">2016-03-23T04:21:52Z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