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320" r:id="rId2"/>
    <p:sldId id="363" r:id="rId3"/>
    <p:sldId id="318" r:id="rId4"/>
    <p:sldId id="364" r:id="rId5"/>
    <p:sldId id="365" r:id="rId6"/>
    <p:sldId id="366" r:id="rId7"/>
    <p:sldId id="367" r:id="rId8"/>
    <p:sldId id="368" r:id="rId9"/>
    <p:sldId id="369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вета" initials="" lastIdx="1" clrIdx="0"/>
  <p:cmAuthor id="1" name="User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</p:showPr>
  <p:clrMru>
    <a:srgbClr val="3333FF"/>
    <a:srgbClr val="ECCAD1"/>
    <a:srgbClr val="E5FEB8"/>
    <a:srgbClr val="FF33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27" autoAdjust="0"/>
    <p:restoredTop sz="94581" autoAdjust="0"/>
  </p:normalViewPr>
  <p:slideViewPr>
    <p:cSldViewPr>
      <p:cViewPr>
        <p:scale>
          <a:sx n="75" d="100"/>
          <a:sy n="75" d="100"/>
        </p:scale>
        <p:origin x="-64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73C9F27D-73DA-4801-874B-09327CB2F9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E1FE1741-BBB0-4AC4-B0F0-903A278E6F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FDC9B-B708-446D-BF68-E7835E148BF7}" type="datetimeFigureOut">
              <a:rPr lang="ru-RU"/>
              <a:pPr/>
              <a:t>26.03.2016</a:t>
            </a:fld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84AA0-F0AC-4782-8249-8A3A9444CB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67525" y="457200"/>
            <a:ext cx="2058988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6029325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8E392C-E9E4-4792-99DD-E27B666A0AE0}" type="datetimeFigureOut">
              <a:rPr lang="ru-RU"/>
              <a:pPr/>
              <a:t>26.03.2016</a:t>
            </a:fld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9B77F-2EB0-467E-B6EB-715F4A1CF3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B5BF8-4870-4D5A-AECC-F97A89FD0F20}" type="datetimeFigureOut">
              <a:rPr lang="ru-RU"/>
              <a:pPr/>
              <a:t>26.03.2016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67565-C06E-4D43-8588-CF66DE4E2C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457200"/>
            <a:ext cx="8240713" cy="5638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7E401-3D88-42B1-9D49-08995A565F5F}" type="datetimeFigureOut">
              <a:rPr lang="ru-RU"/>
              <a:pPr/>
              <a:t>26.03.2016</a:t>
            </a:fld>
            <a:endParaRPr lang="ru-RU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13581-060F-4CD1-A14E-7CB4DD9A87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9EB5C5-CFFA-4BEB-B59F-B8631EBABA6A}" type="datetimeFigureOut">
              <a:rPr lang="ru-RU"/>
              <a:pPr/>
              <a:t>26.03.2016</a:t>
            </a:fld>
            <a:endParaRPr lang="ru-RU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8609E-5391-4A51-B055-0CA7CB846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341FF2-C0C1-4B91-845C-E5F829F3D639}" type="datetimeFigureOut">
              <a:rPr lang="ru-RU"/>
              <a:pPr/>
              <a:t>26.03.2016</a:t>
            </a:fld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C1762-E646-4742-BCF1-B70BF39AAE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FEB73F-FD63-497F-9928-1E15734D3E9B}" type="datetimeFigureOut">
              <a:rPr lang="ru-RU"/>
              <a:pPr/>
              <a:t>26.03.2016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E0189-F446-48FE-8246-EEC3AE4788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0AB24-4CF9-4DAC-9827-C92AE38ADED1}" type="datetimeFigureOut">
              <a:rPr lang="ru-RU"/>
              <a:pPr/>
              <a:t>26.03.2016</a:t>
            </a:fld>
            <a:endParaRPr lang="ru-RU"/>
          </a:p>
        </p:txBody>
      </p:sp>
      <p:sp>
        <p:nvSpPr>
          <p:cNvPr id="8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D978F-AE7D-4AE9-AC6E-50F14C8447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F3FF69-CA55-4D77-9DCA-0FC4A15ED931}" type="datetimeFigureOut">
              <a:rPr lang="ru-RU"/>
              <a:pPr/>
              <a:t>26.03.2016</a:t>
            </a:fld>
            <a:endParaRPr lang="ru-RU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21C02-CBAD-463A-893C-4A261D3D50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70FC0C-BF70-4D40-9BC5-44039227C6C1}" type="datetimeFigureOut">
              <a:rPr lang="ru-RU"/>
              <a:pPr/>
              <a:t>26.03.2016</a:t>
            </a:fld>
            <a:endParaRPr lang="ru-RU"/>
          </a:p>
        </p:txBody>
      </p:sp>
      <p:sp>
        <p:nvSpPr>
          <p:cNvPr id="3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6722D-7A85-4370-A534-33ABD06D88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BA089F-BFC3-4E31-8A14-A0378B520D0D}" type="datetimeFigureOut">
              <a:rPr lang="ru-RU"/>
              <a:pPr/>
              <a:t>26.03.2016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C1D6A-B8B2-4641-8ADB-52ABCC5040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EAA4E1-B469-4479-8BD3-D41A876406B6}" type="datetimeFigureOut">
              <a:rPr lang="ru-RU"/>
              <a:pPr/>
              <a:t>26.03.2016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BB30C-CA13-4BD8-A680-2E879B3D4C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953B52-38E1-40AA-9AFD-2587C9875729}" type="datetimeFigureOut">
              <a:rPr lang="ru-RU"/>
              <a:pPr/>
              <a:t>26.03.2016</a:t>
            </a:fld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53A76-2BED-47CA-8C6E-C0092011FA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23813" y="-141288"/>
            <a:ext cx="9167813" cy="6999288"/>
            <a:chOff x="-15" y="-89"/>
            <a:chExt cx="5775" cy="4409"/>
          </a:xfrm>
        </p:grpSpPr>
        <p:sp>
          <p:nvSpPr>
            <p:cNvPr id="63491" name="Rectangle 3"/>
            <p:cNvSpPr>
              <a:spLocks noChangeArrowheads="1"/>
            </p:cNvSpPr>
            <p:nvPr userDrawn="1"/>
          </p:nvSpPr>
          <p:spPr bwMode="ltGray">
            <a:xfrm>
              <a:off x="0" y="301"/>
              <a:ext cx="5760" cy="72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492" name="Rectangle 4" descr="Cacback"/>
            <p:cNvSpPr>
              <a:spLocks noChangeArrowheads="1"/>
            </p:cNvSpPr>
            <p:nvPr userDrawn="1"/>
          </p:nvSpPr>
          <p:spPr bwMode="ltGray">
            <a:xfrm>
              <a:off x="0" y="0"/>
              <a:ext cx="1119" cy="4320"/>
            </a:xfrm>
            <a:prstGeom prst="rect">
              <a:avLst/>
            </a:prstGeom>
            <a:blipFill dpi="0" rotWithShape="0">
              <a:blip r:embed="rId15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-15" y="-89"/>
              <a:ext cx="5295" cy="785"/>
              <a:chOff x="20" y="-89"/>
              <a:chExt cx="5295" cy="785"/>
            </a:xfrm>
          </p:grpSpPr>
          <p:sp>
            <p:nvSpPr>
              <p:cNvPr id="63494" name="Freeform 6"/>
              <p:cNvSpPr>
                <a:spLocks/>
              </p:cNvSpPr>
              <p:nvPr userDrawn="1"/>
            </p:nvSpPr>
            <p:spPr bwMode="auto">
              <a:xfrm rot="-507431">
                <a:off x="20" y="524"/>
                <a:ext cx="1059" cy="172"/>
              </a:xfrm>
              <a:custGeom>
                <a:avLst/>
                <a:gdLst/>
                <a:ahLst/>
                <a:cxnLst>
                  <a:cxn ang="0">
                    <a:pos x="1059" y="0"/>
                  </a:cxn>
                  <a:cxn ang="0">
                    <a:pos x="147" y="144"/>
                  </a:cxn>
                  <a:cxn ang="0">
                    <a:pos x="177" y="171"/>
                  </a:cxn>
                  <a:cxn ang="0">
                    <a:pos x="1059" y="24"/>
                  </a:cxn>
                  <a:cxn ang="0">
                    <a:pos x="1059" y="0"/>
                  </a:cxn>
                </a:cxnLst>
                <a:rect l="0" t="0" r="r" b="b"/>
                <a:pathLst>
                  <a:path w="1059" h="172">
                    <a:moveTo>
                      <a:pt x="1059" y="0"/>
                    </a:moveTo>
                    <a:cubicBezTo>
                      <a:pt x="543" y="45"/>
                      <a:pt x="291" y="112"/>
                      <a:pt x="147" y="144"/>
                    </a:cubicBezTo>
                    <a:cubicBezTo>
                      <a:pt x="0" y="172"/>
                      <a:pt x="153" y="147"/>
                      <a:pt x="177" y="171"/>
                    </a:cubicBezTo>
                    <a:cubicBezTo>
                      <a:pt x="329" y="151"/>
                      <a:pt x="339" y="99"/>
                      <a:pt x="1059" y="24"/>
                    </a:cubicBezTo>
                    <a:cubicBezTo>
                      <a:pt x="1059" y="24"/>
                      <a:pt x="1059" y="0"/>
                      <a:pt x="1059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495" name="Freeform 7"/>
              <p:cNvSpPr>
                <a:spLocks/>
              </p:cNvSpPr>
              <p:nvPr userDrawn="1"/>
            </p:nvSpPr>
            <p:spPr bwMode="auto">
              <a:xfrm rot="-507431">
                <a:off x="1193" y="-89"/>
                <a:ext cx="4122" cy="630"/>
              </a:xfrm>
              <a:custGeom>
                <a:avLst/>
                <a:gdLst/>
                <a:ahLst/>
                <a:cxnLst>
                  <a:cxn ang="0">
                    <a:pos x="0" y="204"/>
                  </a:cxn>
                  <a:cxn ang="0">
                    <a:pos x="3544" y="348"/>
                  </a:cxn>
                  <a:cxn ang="0">
                    <a:pos x="3680" y="630"/>
                  </a:cxn>
                  <a:cxn ang="0">
                    <a:pos x="3616" y="624"/>
                  </a:cxn>
                  <a:cxn ang="0">
                    <a:pos x="3534" y="368"/>
                  </a:cxn>
                  <a:cxn ang="0">
                    <a:pos x="17" y="231"/>
                  </a:cxn>
                  <a:cxn ang="0">
                    <a:pos x="0" y="204"/>
                  </a:cxn>
                </a:cxnLst>
                <a:rect l="0" t="0" r="r" b="b"/>
                <a:pathLst>
                  <a:path w="4122" h="630">
                    <a:moveTo>
                      <a:pt x="0" y="204"/>
                    </a:moveTo>
                    <a:cubicBezTo>
                      <a:pt x="255" y="198"/>
                      <a:pt x="1686" y="0"/>
                      <a:pt x="3544" y="348"/>
                    </a:cubicBezTo>
                    <a:cubicBezTo>
                      <a:pt x="4122" y="464"/>
                      <a:pt x="3754" y="614"/>
                      <a:pt x="3680" y="630"/>
                    </a:cubicBezTo>
                    <a:cubicBezTo>
                      <a:pt x="3680" y="630"/>
                      <a:pt x="3642" y="626"/>
                      <a:pt x="3616" y="624"/>
                    </a:cubicBezTo>
                    <a:cubicBezTo>
                      <a:pt x="3678" y="612"/>
                      <a:pt x="4118" y="488"/>
                      <a:pt x="3534" y="368"/>
                    </a:cubicBezTo>
                    <a:cubicBezTo>
                      <a:pt x="2029" y="98"/>
                      <a:pt x="696" y="156"/>
                      <a:pt x="17" y="231"/>
                    </a:cubicBezTo>
                    <a:cubicBezTo>
                      <a:pt x="17" y="231"/>
                      <a:pt x="0" y="204"/>
                      <a:pt x="0" y="20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38" name="Group 8"/>
              <p:cNvGrpSpPr>
                <a:grpSpLocks/>
              </p:cNvGrpSpPr>
              <p:nvPr userDrawn="1"/>
            </p:nvGrpSpPr>
            <p:grpSpPr bwMode="auto">
              <a:xfrm>
                <a:off x="1033" y="326"/>
                <a:ext cx="192" cy="192"/>
                <a:chOff x="1033" y="326"/>
                <a:chExt cx="192" cy="192"/>
              </a:xfrm>
            </p:grpSpPr>
            <p:sp>
              <p:nvSpPr>
                <p:cNvPr id="63497" name="Oval 9"/>
                <p:cNvSpPr>
                  <a:spLocks noChangeArrowheads="1"/>
                </p:cNvSpPr>
                <p:nvPr/>
              </p:nvSpPr>
              <p:spPr bwMode="auto">
                <a:xfrm>
                  <a:off x="1033" y="326"/>
                  <a:ext cx="192" cy="19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498" name="Oval 10"/>
                <p:cNvSpPr>
                  <a:spLocks noChangeArrowheads="1"/>
                </p:cNvSpPr>
                <p:nvPr/>
              </p:nvSpPr>
              <p:spPr bwMode="auto">
                <a:xfrm>
                  <a:off x="1129" y="377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499" name="Oval 11"/>
                <p:cNvSpPr>
                  <a:spLocks noChangeArrowheads="1"/>
                </p:cNvSpPr>
                <p:nvPr/>
              </p:nvSpPr>
              <p:spPr bwMode="auto">
                <a:xfrm>
                  <a:off x="1063" y="350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500" name="Oval 12"/>
                <p:cNvSpPr>
                  <a:spLocks noChangeArrowheads="1"/>
                </p:cNvSpPr>
                <p:nvPr/>
              </p:nvSpPr>
              <p:spPr bwMode="auto">
                <a:xfrm>
                  <a:off x="1063" y="404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501" name="Oval 13"/>
                <p:cNvSpPr>
                  <a:spLocks noChangeArrowheads="1"/>
                </p:cNvSpPr>
                <p:nvPr/>
              </p:nvSpPr>
              <p:spPr bwMode="auto">
                <a:xfrm>
                  <a:off x="1108" y="42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502" name="Oval 14"/>
                <p:cNvSpPr>
                  <a:spLocks noChangeArrowheads="1"/>
                </p:cNvSpPr>
                <p:nvPr/>
              </p:nvSpPr>
              <p:spPr bwMode="auto">
                <a:xfrm>
                  <a:off x="1168" y="416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503" name="Oval 15"/>
                <p:cNvSpPr>
                  <a:spLocks noChangeArrowheads="1"/>
                </p:cNvSpPr>
                <p:nvPr/>
              </p:nvSpPr>
              <p:spPr bwMode="auto">
                <a:xfrm>
                  <a:off x="1120" y="461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504" name="Oval 16"/>
                <p:cNvSpPr>
                  <a:spLocks noChangeArrowheads="1"/>
                </p:cNvSpPr>
                <p:nvPr/>
              </p:nvSpPr>
              <p:spPr bwMode="auto">
                <a:xfrm>
                  <a:off x="1063" y="45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505" name="Oval 17"/>
                <p:cNvSpPr>
                  <a:spLocks noChangeArrowheads="1"/>
                </p:cNvSpPr>
                <p:nvPr/>
              </p:nvSpPr>
              <p:spPr bwMode="auto">
                <a:xfrm>
                  <a:off x="1117" y="329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63506" name="Rectangle 18"/>
            <p:cNvSpPr>
              <a:spLocks noChangeArrowheads="1"/>
            </p:cNvSpPr>
            <p:nvPr userDrawn="1"/>
          </p:nvSpPr>
          <p:spPr bwMode="white">
            <a:xfrm>
              <a:off x="426" y="1185"/>
              <a:ext cx="701" cy="3135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15411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3509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 Narrow" pitchFamily="34" charset="0"/>
              </a:defRPr>
            </a:lvl1pPr>
          </a:lstStyle>
          <a:p>
            <a:fld id="{E9EAF37B-1FE6-4C0F-8629-4B2EA4BD0FEC}" type="datetimeFigureOut">
              <a:rPr lang="ru-RU"/>
              <a:pPr/>
              <a:t>26.03.2016</a:t>
            </a:fld>
            <a:endParaRPr lang="ru-RU"/>
          </a:p>
        </p:txBody>
      </p:sp>
      <p:sp>
        <p:nvSpPr>
          <p:cNvPr id="63510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 Narrow" pitchFamily="34" charset="0"/>
              </a:defRPr>
            </a:lvl1pPr>
          </a:lstStyle>
          <a:p>
            <a:endParaRPr lang="ru-RU"/>
          </a:p>
        </p:txBody>
      </p:sp>
      <p:sp>
        <p:nvSpPr>
          <p:cNvPr id="63511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4F87588C-DC19-49BE-9F96-B2DE4F69FD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/>
      <p:bldP spid="102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8134350" cy="454342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Родительское собрание </a:t>
            </a:r>
            <a:endParaRPr lang="ru-RU" sz="36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ru-RU" sz="1800" dirty="0" smtClean="0">
              <a:ln>
                <a:solidFill>
                  <a:srgbClr val="7030A0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ru-RU" sz="1800" dirty="0" smtClean="0">
              <a:ln>
                <a:solidFill>
                  <a:srgbClr val="7030A0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r>
              <a:rPr lang="ru-RU" sz="2400" i="1" dirty="0" smtClean="0">
                <a:ln>
                  <a:solidFill>
                    <a:srgbClr val="7030A0"/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Психологическая </a:t>
            </a:r>
            <a:r>
              <a:rPr lang="ru-RU" sz="2400" i="1" dirty="0" smtClean="0">
                <a:ln>
                  <a:solidFill>
                    <a:srgbClr val="7030A0"/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помощь подросткам и их родителям в период подготовки к экзаменам.</a:t>
            </a:r>
            <a:br>
              <a:rPr lang="ru-RU" sz="2400" i="1" dirty="0" smtClean="0">
                <a:ln>
                  <a:solidFill>
                    <a:srgbClr val="7030A0"/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i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042988" y="4991100"/>
            <a:ext cx="1944687" cy="1287463"/>
          </a:xfrm>
          <a:noFill/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285860"/>
            <a:ext cx="7383491" cy="4929222"/>
          </a:xfrm>
        </p:spPr>
        <p:txBody>
          <a:bodyPr/>
          <a:lstStyle/>
          <a:p>
            <a:pPr>
              <a:lnSpc>
                <a:spcPct val="120000"/>
              </a:lnSpc>
              <a:buNone/>
            </a:pP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Bookman Old Style" pitchFamily="18" charset="0"/>
              </a:rPr>
              <a:t>«Дело житейское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Bookman Old Style" pitchFamily="18" charset="0"/>
              </a:rPr>
              <a:t>…»</a:t>
            </a:r>
            <a:endParaRPr lang="ru-RU" sz="2000" dirty="0" smtClean="0">
              <a:ln>
                <a:solidFill>
                  <a:srgbClr val="002060"/>
                </a:solidFill>
              </a:ln>
              <a:solidFill>
                <a:srgbClr val="C00000"/>
              </a:solidFill>
              <a:latin typeface="Bookman Old Style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1800" b="1" i="1" dirty="0" smtClean="0">
                <a:cs typeface="Gautami" pitchFamily="2"/>
              </a:rPr>
              <a:t>Получил </a:t>
            </a:r>
            <a:r>
              <a:rPr lang="ru-RU" sz="1800" b="1" i="1" dirty="0" smtClean="0">
                <a:cs typeface="Gautami" pitchFamily="2"/>
              </a:rPr>
              <a:t>сын свою первую в жизни «двойку». </a:t>
            </a:r>
          </a:p>
          <a:p>
            <a:pPr>
              <a:lnSpc>
                <a:spcPct val="120000"/>
              </a:lnSpc>
              <a:buNone/>
            </a:pPr>
            <a:r>
              <a:rPr lang="ru-RU" sz="1800" b="1" i="1" dirty="0" smtClean="0">
                <a:cs typeface="Gautami" pitchFamily="2"/>
              </a:rPr>
              <a:t>Пришел он домой и чуть не плачет. Увидела его мать и сказала:</a:t>
            </a:r>
          </a:p>
          <a:p>
            <a:pPr>
              <a:lnSpc>
                <a:spcPct val="120000"/>
              </a:lnSpc>
              <a:buNone/>
            </a:pPr>
            <a:r>
              <a:rPr lang="ru-RU" sz="1800" b="1" i="1" dirty="0" smtClean="0">
                <a:solidFill>
                  <a:srgbClr val="FF0000"/>
                </a:solidFill>
                <a:cs typeface="Gautami" pitchFamily="2"/>
              </a:rPr>
              <a:t>- Да ладно тебе, сынок. Не нужно так переживать!</a:t>
            </a:r>
          </a:p>
          <a:p>
            <a:pPr>
              <a:lnSpc>
                <a:spcPct val="120000"/>
              </a:lnSpc>
              <a:buNone/>
            </a:pPr>
            <a:r>
              <a:rPr lang="ru-RU" sz="1800" b="1" i="1" dirty="0" smtClean="0">
                <a:solidFill>
                  <a:srgbClr val="FF0000"/>
                </a:solidFill>
                <a:cs typeface="Gautami" pitchFamily="2"/>
              </a:rPr>
              <a:t>Подумаешь – «двойка»… Дело-то житейское!</a:t>
            </a:r>
          </a:p>
          <a:p>
            <a:pPr>
              <a:lnSpc>
                <a:spcPct val="120000"/>
              </a:lnSpc>
              <a:buNone/>
            </a:pPr>
            <a:r>
              <a:rPr lang="ru-RU" sz="1800" b="1" i="1" dirty="0" smtClean="0">
                <a:cs typeface="Gautami" pitchFamily="2"/>
              </a:rPr>
              <a:t>И вот получил ее сын вторую «двойку». Вновь сильно переживает, однако уже гораздо меньше. А дома опять мать говорит:</a:t>
            </a:r>
          </a:p>
          <a:p>
            <a:pPr>
              <a:lnSpc>
                <a:spcPct val="120000"/>
              </a:lnSpc>
              <a:buNone/>
            </a:pPr>
            <a:r>
              <a:rPr lang="ru-RU" sz="1800" b="1" i="1" dirty="0" smtClean="0">
                <a:solidFill>
                  <a:srgbClr val="FF0000"/>
                </a:solidFill>
                <a:cs typeface="Gautami" pitchFamily="2"/>
              </a:rPr>
              <a:t>- Не переживай ты так, сынок! Дело житейское…</a:t>
            </a:r>
          </a:p>
          <a:p>
            <a:pPr>
              <a:lnSpc>
                <a:spcPct val="120000"/>
              </a:lnSpc>
              <a:buNone/>
            </a:pPr>
            <a:r>
              <a:rPr lang="ru-RU" sz="1800" b="1" i="1" dirty="0" smtClean="0">
                <a:cs typeface="Gautami" pitchFamily="2"/>
              </a:rPr>
              <a:t>А за второй «двойкой» быстро пришли – третья, четвертая, пятая и так далее. Увидала мать дневник сына. За голову схватилась и сама чуть не плачет. А ее сын ей говорит:</a:t>
            </a:r>
          </a:p>
          <a:p>
            <a:pPr>
              <a:lnSpc>
                <a:spcPct val="120000"/>
              </a:lnSpc>
              <a:buNone/>
            </a:pPr>
            <a:r>
              <a:rPr lang="ru-RU" sz="1800" b="1" i="1" dirty="0" smtClean="0">
                <a:solidFill>
                  <a:srgbClr val="FF0000"/>
                </a:solidFill>
                <a:cs typeface="Gautami" pitchFamily="2"/>
              </a:rPr>
              <a:t>- Да ладно тебе, мама, переживать! Ведь это же – дело житейское!</a:t>
            </a:r>
          </a:p>
          <a:p>
            <a:pPr>
              <a:lnSpc>
                <a:spcPct val="80000"/>
              </a:lnSpc>
            </a:pPr>
            <a:endParaRPr lang="ru-RU" sz="2000" dirty="0" smtClean="0"/>
          </a:p>
        </p:txBody>
      </p:sp>
      <p:sp>
        <p:nvSpPr>
          <p:cNvPr id="90118" name="Rectangle 2"/>
          <p:cNvSpPr>
            <a:spLocks noChangeArrowheads="1"/>
          </p:cNvSpPr>
          <p:nvPr/>
        </p:nvSpPr>
        <p:spPr bwMode="auto">
          <a:xfrm>
            <a:off x="115411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 b="0">
                <a:solidFill>
                  <a:schemeClr val="tx2"/>
                </a:solidFill>
                <a:latin typeface="Arial Narrow" pitchFamily="34" charset="0"/>
              </a:rPr>
              <a:t> </a:t>
            </a:r>
          </a:p>
        </p:txBody>
      </p:sp>
      <p:pic>
        <p:nvPicPr>
          <p:cNvPr id="9011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5300663"/>
            <a:ext cx="1944688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9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3" y="1785926"/>
            <a:ext cx="8143932" cy="4357718"/>
          </a:xfrm>
        </p:spPr>
        <p:txBody>
          <a:bodyPr/>
          <a:lstStyle/>
          <a:p>
            <a:pPr marL="1444625" lvl="3" indent="-342900" eaLnBrk="1" hangingPunct="1">
              <a:lnSpc>
                <a:spcPct val="80000"/>
              </a:lnSpc>
              <a:buNone/>
              <a:tabLst>
                <a:tab pos="1438275" algn="l"/>
              </a:tabLst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Цель: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интеграция усилий родителей по формированию успешной сдачи ЕГЭ и ОГЭ в выпускных классах школы.</a:t>
            </a:r>
            <a:b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Оценка значимости и действенности поддержки ребенка при подготовке к ЕГЭ со стороны родителей.</a:t>
            </a:r>
            <a:b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Отработка с родителями психологических приемов поддержки при подготовки выпускников к экзаменам.</a:t>
            </a:r>
            <a:r>
              <a:rPr lang="ru-RU" sz="2400" b="1" i="1" dirty="0" smtClean="0">
                <a:cs typeface="Gautami" pitchFamily="2"/>
              </a:rPr>
              <a:t/>
            </a:r>
            <a:br>
              <a:rPr lang="ru-RU" sz="2400" b="1" i="1" dirty="0" smtClean="0">
                <a:cs typeface="Gautami" pitchFamily="2"/>
              </a:rPr>
            </a:br>
            <a:endParaRPr lang="ru-RU" sz="2400" b="1" i="1" dirty="0" smtClean="0">
              <a:cs typeface="Gautami" pitchFamily="2"/>
            </a:endParaRPr>
          </a:p>
        </p:txBody>
      </p:sp>
      <p:pic>
        <p:nvPicPr>
          <p:cNvPr id="4099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5589588"/>
            <a:ext cx="2195513" cy="1454150"/>
          </a:xfrm>
          <a:noFill/>
        </p:spPr>
      </p:pic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3327400" y="785813"/>
            <a:ext cx="4557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b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C:\Documents and Settings\ilsha\Рабочий стол\ФОН\6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667" r="166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714612" y="1643050"/>
            <a:ext cx="52149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mic Sans MS" pitchFamily="66" charset="0"/>
                <a:cs typeface="Times New Roman" pitchFamily="18" charset="0"/>
              </a:rPr>
              <a:t>«Экзамен"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Times New Roman" pitchFamily="18" charset="0"/>
              </a:rPr>
              <a:t>переводиться с                латинского как "испытание". </a:t>
            </a:r>
            <a:r>
              <a:rPr lang="ru-RU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mic Sans MS" pitchFamily="66" charset="0"/>
                <a:cs typeface="Times New Roman" pitchFamily="18" charset="0"/>
              </a:rPr>
              <a:t>Экзамен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Times New Roman" pitchFamily="18" charset="0"/>
              </a:rPr>
              <a:t> - это не просто проверка знаний, а проверка знаний в условиях стресса и непредсказуемого результата.</a:t>
            </a:r>
            <a:endParaRPr lang="ru-RU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714356"/>
            <a:ext cx="8243918" cy="5715040"/>
          </a:xfrm>
        </p:spPr>
        <p:txBody>
          <a:bodyPr/>
          <a:lstStyle/>
          <a:p>
            <a:pPr algn="ctr">
              <a:buNone/>
            </a:pPr>
            <a:r>
              <a:rPr lang="ru-RU" sz="2800" b="1" i="1" dirty="0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Психологическая </a:t>
            </a:r>
            <a:r>
              <a:rPr lang="ru-RU" sz="2800" b="1" i="1" dirty="0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поддержка выпускников, </a:t>
            </a:r>
            <a:r>
              <a:rPr lang="ru-RU" sz="2800" b="1" i="1" dirty="0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участвующих </a:t>
            </a:r>
            <a:r>
              <a:rPr lang="ru-RU" sz="2800" b="1" i="1" dirty="0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в ЕГЭ, </a:t>
            </a:r>
            <a:r>
              <a:rPr lang="ru-RU" sz="2800" b="1" i="1" dirty="0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ОГЭ</a:t>
            </a:r>
          </a:p>
          <a:p>
            <a:pPr algn="ctr">
              <a:buNone/>
            </a:pPr>
            <a:endParaRPr lang="ru-RU" sz="2800" b="1" i="1" dirty="0" smtClean="0">
              <a:solidFill>
                <a:srgbClr val="C0000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Почему они так волнуются?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Сомнение в полноте и прочности знаний;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Стресс незнакомой ситуации; 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Стресс ответственности перед родителями и школой; 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Сомнение в собственных способностях: в логическом мышлении, умении анализировать, концентрации и распределении внимания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Психофизические и личностные особенности: тревожность, </a:t>
            </a:r>
            <a:r>
              <a:rPr lang="ru-RU" sz="2400" b="1" i="1" dirty="0" err="1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астеничность</a:t>
            </a:r>
            <a:r>
              <a:rPr lang="ru-RU" sz="24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неуверенность в себе.</a:t>
            </a:r>
          </a:p>
          <a:p>
            <a:endParaRPr lang="ru-RU" sz="2400" b="1" i="1" dirty="0" smtClean="0"/>
          </a:p>
          <a:p>
            <a:pPr algn="ctr"/>
            <a:endParaRPr lang="ru-RU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  <a:t>Чем </a:t>
            </a:r>
            <a:r>
              <a:rPr lang="ru-RU" sz="24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  <a:t>Вы можете помочь своему ребенку в сложный </a:t>
            </a:r>
            <a:r>
              <a:rPr lang="ru-RU" sz="24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  <a:t>период подготовки </a:t>
            </a:r>
            <a:r>
              <a:rPr lang="ru-RU" sz="24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  <a:t>и сдачи </a:t>
            </a:r>
            <a:r>
              <a:rPr lang="ru-RU" sz="24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  <a:t>ЕГЭ,</a:t>
            </a:r>
            <a:r>
              <a:rPr lang="ru-RU" sz="24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4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  <a:t>ОГЭ?</a:t>
            </a:r>
            <a:endParaRPr lang="ru-RU" sz="2400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Владением информации о процессе проведения экзамена 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Пониманием и поддержкой, любовью и верой в его силы 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Откажитесь от упреков, доверяйте ребенку.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Если школьник хочет работать под музыку, не надо этому препятствовать, только договоритесь, чтобы это была музыка без слов.</a:t>
            </a:r>
          </a:p>
          <a:p>
            <a:pPr lvl="0"/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Обсудите, какой учебный материал нужно повторить. Вместе составьте план подготовки. </a:t>
            </a:r>
          </a:p>
          <a:p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571612"/>
            <a:ext cx="7772400" cy="4524388"/>
          </a:xfrm>
        </p:spPr>
        <p:txBody>
          <a:bodyPr/>
          <a:lstStyle/>
          <a:p>
            <a:pPr lvl="0"/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Вместе определите, «жаворонок» выпускник или «сова». Если «жаворонок» - основная подготовка проводится днем, если «сова» - вечером.</a:t>
            </a:r>
          </a:p>
          <a:p>
            <a:pPr lvl="0"/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Организацией режима (именно родители могут помочь своему выпускнику наиболее эффективно распорядиться временем и силами при подготовке к ЕГЭ, ОГЭ). </a:t>
            </a:r>
          </a:p>
          <a:p>
            <a:pPr lvl="0"/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 время подготовки ребенок регулярно должен делать короткие перерывы. 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Договоритесь с ребенком, что вечером накануне экзамена он раньше прекратит подготовку, сходит на прогулку и ляжет спать вовремя. Последние двенадцать часов должны уйти на подготовку организма, а не приобретение знаний.​</a:t>
            </a:r>
          </a:p>
          <a:p>
            <a:endParaRPr lang="ru-RU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7030A0"/>
                </a:solidFill>
                <a:latin typeface="Comic Sans MS" pitchFamily="66" charset="0"/>
              </a:rPr>
              <a:t>Способы снять нервно-психическое </a:t>
            </a:r>
            <a:r>
              <a:rPr lang="ru-RU" sz="2400" b="1" dirty="0" smtClean="0">
                <a:solidFill>
                  <a:srgbClr val="7030A0"/>
                </a:solidFill>
                <a:latin typeface="Comic Sans MS" pitchFamily="66" charset="0"/>
              </a:rPr>
              <a:t>напряжение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981200"/>
            <a:ext cx="8858312" cy="4114800"/>
          </a:xfrm>
        </p:spPr>
        <p:txBody>
          <a:bodyPr/>
          <a:lstStyle/>
          <a:p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спортивные занятия;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контрастный душ;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стирка белья;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мытье посуды;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скомкать лист бумаги и выбросить;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слепить из газеты свое настроение;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громко спеть свою любимую песню;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покричать то громко, то тихо;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вдохнуть глубоко 10 раз;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погулять по лесу;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потанцевать под музыку, причем как спокойную, так и «активную".</a:t>
            </a:r>
          </a:p>
          <a:p>
            <a:endParaRPr lang="ru-RU" sz="2000" b="1" i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ilsha\Рабочий стол\ФОН\1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714488"/>
            <a:ext cx="6000792" cy="4381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юанрю">
  <a:themeElements>
    <a:clrScheme name="пюанрю 4">
      <a:dk1>
        <a:srgbClr val="000000"/>
      </a:dk1>
      <a:lt1>
        <a:srgbClr val="FFFFFF"/>
      </a:lt1>
      <a:dk2>
        <a:srgbClr val="000000"/>
      </a:dk2>
      <a:lt2>
        <a:srgbClr val="006600"/>
      </a:lt2>
      <a:accent1>
        <a:srgbClr val="D8EBB3"/>
      </a:accent1>
      <a:accent2>
        <a:srgbClr val="CCCC00"/>
      </a:accent2>
      <a:accent3>
        <a:srgbClr val="FFFFFF"/>
      </a:accent3>
      <a:accent4>
        <a:srgbClr val="000000"/>
      </a:accent4>
      <a:accent5>
        <a:srgbClr val="E9F3D6"/>
      </a:accent5>
      <a:accent6>
        <a:srgbClr val="B9B900"/>
      </a:accent6>
      <a:hlink>
        <a:srgbClr val="FFBE7D"/>
      </a:hlink>
      <a:folHlink>
        <a:srgbClr val="B2B2B2"/>
      </a:folHlink>
    </a:clrScheme>
    <a:fontScheme name="пюанрю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юанрю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юанрю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юанрю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юанрю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юанрю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юанрю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пюанрю</Template>
  <TotalTime>342</TotalTime>
  <Words>338</Words>
  <Application>Microsoft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пюанрю</vt:lpstr>
      <vt:lpstr> </vt:lpstr>
      <vt:lpstr>Слайд 2</vt:lpstr>
      <vt:lpstr>Слайд 3</vt:lpstr>
      <vt:lpstr>Слайд 4</vt:lpstr>
      <vt:lpstr>Слайд 5</vt:lpstr>
      <vt:lpstr> Чем Вы можете помочь своему ребенку в сложный период подготовки и сдачи ЕГЭ, ОГЭ?</vt:lpstr>
      <vt:lpstr>Слайд 7</vt:lpstr>
      <vt:lpstr>Способы снять нервно-психическое напряжение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Методический портфолио педагога</dc:title>
  <dc:creator>Елена Рыльцева</dc:creator>
  <cp:lastModifiedBy>Admin</cp:lastModifiedBy>
  <cp:revision>28</cp:revision>
  <dcterms:created xsi:type="dcterms:W3CDTF">2006-10-16T11:38:20Z</dcterms:created>
  <dcterms:modified xsi:type="dcterms:W3CDTF">2016-03-26T14:05:55Z</dcterms:modified>
</cp:coreProperties>
</file>