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 thruBlk="1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ursoteka.ru/course/2485/lesson/8144/unit/20727" TargetMode="External"/><Relationship Id="rId2" Type="http://schemas.openxmlformats.org/officeDocument/2006/relationships/hyperlink" Target="http://literary_criticism.academic.ru/353/%D1%81%D0%BA%D0%B0%D0%B7%D0%BA%D0%B0_%D0%BB%D0%B8%D1%82%D0%B5%D1%80%D0%B0%D1%82%D1%83%D1%80%D0%BD%D0%B0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ic.academic.ru/dic.nsf/enc3p/13611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5500702"/>
            <a:ext cx="6400800" cy="857256"/>
          </a:xfrm>
        </p:spPr>
        <p:txBody>
          <a:bodyPr>
            <a:normAutofit/>
          </a:bodyPr>
          <a:lstStyle/>
          <a:p>
            <a:pPr algn="r"/>
            <a:r>
              <a:rPr lang="ru-RU" sz="1200" dirty="0" smtClean="0"/>
              <a:t>Урок литературы в 7 классе</a:t>
            </a:r>
            <a:br>
              <a:rPr lang="ru-RU" sz="1200" dirty="0" smtClean="0"/>
            </a:br>
            <a:r>
              <a:rPr lang="ru-RU" sz="1200" dirty="0" smtClean="0"/>
              <a:t>ГБОУ школа №530</a:t>
            </a:r>
            <a:br>
              <a:rPr lang="ru-RU" sz="1200" dirty="0" smtClean="0"/>
            </a:br>
            <a:r>
              <a:rPr lang="ru-RU" sz="1200" dirty="0" smtClean="0"/>
              <a:t>Учитель: Лебедева С.С.</a:t>
            </a:r>
            <a:endParaRPr lang="ru-RU" sz="1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А.П.Платонов</a:t>
            </a:r>
            <a:br>
              <a:rPr lang="ru-RU" dirty="0" smtClean="0"/>
            </a:br>
            <a:r>
              <a:rPr lang="ru-RU" dirty="0" smtClean="0"/>
              <a:t>Неизвестный цветок</a:t>
            </a:r>
            <a:endParaRPr lang="ru-RU" dirty="0"/>
          </a:p>
        </p:txBody>
      </p:sp>
      <p:pic>
        <p:nvPicPr>
          <p:cNvPr id="37890" name="Picture 2" descr="http://cs605629.vk.me/v605629137/7161/n1htSHVlOA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571744"/>
            <a:ext cx="3714776" cy="369233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Сказка-быль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38328" y="1428736"/>
            <a:ext cx="8591390" cy="49023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1950 – написан «Неизвестный цветок»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5 января 1951 – смерть А.П. Платонова</a:t>
            </a:r>
          </a:p>
          <a:p>
            <a:pPr>
              <a:buNone/>
            </a:pP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r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Сказка для дочки Маши</a:t>
            </a:r>
          </a:p>
          <a:p>
            <a:pPr algn="r">
              <a:buNone/>
            </a:pPr>
            <a:endParaRPr lang="ru-RU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ru-RU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bg2">
                    <a:lumMod val="25000"/>
                  </a:schemeClr>
                </a:solidFill>
              </a:rPr>
              <a:t>«</a:t>
            </a:r>
            <a:r>
              <a:rPr lang="ru-RU" i="1" dirty="0" smtClean="0">
                <a:solidFill>
                  <a:schemeClr val="bg2">
                    <a:lumMod val="25000"/>
                  </a:schemeClr>
                </a:solidFill>
              </a:rPr>
              <a:t>Притча, сотканная из мелодий надежды, тоски, веры в справедливость детей. Чистое золото поэзии сердца».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(В.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Чалмаев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) </a:t>
            </a:r>
            <a:endParaRPr lang="ru-RU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1205" name="Picture 5" descr="http://loveferrari.l.o.pic.centerblog.net/d0a68cd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3000372"/>
            <a:ext cx="1928826" cy="195225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«Неизвестный цветок»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913190" cy="7589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Что такое </a:t>
            </a:r>
            <a:r>
              <a:rPr lang="ru-RU" i="1" dirty="0" smtClean="0">
                <a:solidFill>
                  <a:schemeClr val="bg2">
                    <a:lumMod val="25000"/>
                  </a:schemeClr>
                </a:solidFill>
              </a:rPr>
              <a:t>сказка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?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00034" y="4143380"/>
            <a:ext cx="9144096" cy="75894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Почему жанр этого произведения определён как 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сказка-быль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14282" y="5000636"/>
            <a:ext cx="8643998" cy="7589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Что делал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цветок, чтобы не быть несчастным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00034" y="5786454"/>
            <a:ext cx="8643966" cy="7589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Гордится ли цветок собой? Гордится ли цветком автор?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2000240"/>
            <a:ext cx="864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эпический жанр</a:t>
            </a:r>
            <a:r>
              <a:rPr lang="ru-RU" dirty="0" smtClean="0"/>
              <a:t>: ориентированное на 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вымысел</a:t>
            </a:r>
            <a:r>
              <a:rPr lang="ru-RU" dirty="0" smtClean="0"/>
              <a:t> произведение</a:t>
            </a:r>
            <a:r>
              <a:rPr lang="ru-RU" dirty="0" smtClean="0"/>
              <a:t>, </a:t>
            </a:r>
            <a:r>
              <a:rPr lang="ru-RU" sz="1600" dirty="0" smtClean="0"/>
              <a:t>тесно</a:t>
            </a:r>
            <a:r>
              <a:rPr lang="ru-RU" sz="1600" dirty="0" smtClean="0"/>
              <a:t> связанное с народной </a:t>
            </a:r>
            <a:r>
              <a:rPr lang="ru-RU" sz="1600" dirty="0" smtClean="0"/>
              <a:t>сказкой,</a:t>
            </a:r>
            <a:r>
              <a:rPr lang="ru-RU" sz="1600" dirty="0" smtClean="0"/>
              <a:t> но, в отличие от нее, </a:t>
            </a:r>
            <a:r>
              <a:rPr lang="ru-RU" sz="1600" dirty="0" err="1" smtClean="0"/>
              <a:t>принадлежащееконкретному</a:t>
            </a:r>
            <a:r>
              <a:rPr lang="ru-RU" sz="1600" dirty="0" smtClean="0"/>
              <a:t> автору, не бытовавшее до публикации в устной форме и не имевшее вариантов.</a:t>
            </a:r>
            <a:r>
              <a:rPr lang="ru-RU" dirty="0" smtClean="0"/>
              <a:t> </a:t>
            </a:r>
            <a:r>
              <a:rPr lang="ru-RU" sz="1400" dirty="0" err="1" smtClean="0"/>
              <a:t>Некоторыхписатели</a:t>
            </a:r>
            <a:r>
              <a:rPr lang="ru-RU" sz="1400" dirty="0" smtClean="0"/>
              <a:t> перерабатывали фольклорные сюжеты (сказки Ш. Перро , братьев В. и Я. Гримм, "Конек-горбунок"П.П. Ершова, "Сказка о мертвой царевне и семи богатырях" А.С. Пушкина и др.), другие </a:t>
            </a:r>
            <a:r>
              <a:rPr lang="ru-RU" sz="1400" dirty="0" err="1" smtClean="0"/>
              <a:t>создавалиоригинальные</a:t>
            </a:r>
            <a:r>
              <a:rPr lang="ru-RU" sz="1400" dirty="0" smtClean="0"/>
              <a:t> </a:t>
            </a:r>
            <a:r>
              <a:rPr lang="ru-RU" sz="1400" dirty="0" smtClean="0"/>
              <a:t>    </a:t>
            </a:r>
            <a:r>
              <a:rPr lang="ru-RU" sz="1400" dirty="0" err="1" smtClean="0"/>
              <a:t>п</a:t>
            </a:r>
            <a:r>
              <a:rPr lang="ru-RU" sz="1400" dirty="0" smtClean="0"/>
              <a:t> </a:t>
            </a:r>
            <a:r>
              <a:rPr lang="ru-RU" sz="1400" dirty="0" err="1" smtClean="0"/>
              <a:t>роизведения</a:t>
            </a:r>
            <a:r>
              <a:rPr lang="ru-RU" sz="1400" dirty="0" smtClean="0"/>
              <a:t> в жанре С. л. (О. Уайльд "</a:t>
            </a:r>
            <a:r>
              <a:rPr lang="ru-RU" sz="1400" dirty="0" err="1" smtClean="0"/>
              <a:t>Рики-тики-тави</a:t>
            </a:r>
            <a:r>
              <a:rPr lang="ru-RU" sz="1400" dirty="0" smtClean="0"/>
              <a:t>", сказки для детей К.И. </a:t>
            </a:r>
            <a:r>
              <a:rPr lang="ru-RU" sz="1400" dirty="0" err="1" smtClean="0"/>
              <a:t>Чуковского,сатирические</a:t>
            </a:r>
            <a:r>
              <a:rPr lang="ru-RU" sz="1400" dirty="0" smtClean="0"/>
              <a:t> сказки М.Е. Салтыкова-Щедрина и т. д</a:t>
            </a:r>
            <a:r>
              <a:rPr lang="ru-RU" sz="1400" dirty="0" smtClean="0"/>
              <a:t>.).</a:t>
            </a:r>
          </a:p>
          <a:p>
            <a:endParaRPr lang="ru-RU" dirty="0"/>
          </a:p>
        </p:txBody>
      </p:sp>
      <p:pic>
        <p:nvPicPr>
          <p:cNvPr id="8" name="Picture 5" descr="http://loveferrari.l.o.pic.centerblog.net/d0a68cd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285728"/>
            <a:ext cx="1000132" cy="101228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142976" y="3071810"/>
            <a:ext cx="7215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Какой момент в жизни цветка мы можем назвать самым важным?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 build="p"/>
      <p:bldP spid="4" grpId="1" build="allAtOnce"/>
      <p:bldP spid="5" grpId="0" build="p"/>
      <p:bldP spid="5" grpId="1" build="allAtOnce"/>
      <p:bldP spid="6" grpId="0" build="p"/>
      <p:bldP spid="6" grpId="1" build="allAtOnce"/>
      <p:bldP spid="7" grpId="0"/>
      <p:bldP spid="7" grpId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«Неизвестный цветок»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Идея художественного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произведения </a:t>
            </a:r>
            <a:r>
              <a:rPr lang="ru-RU" dirty="0" smtClean="0"/>
              <a:t>– 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2000" dirty="0" smtClean="0"/>
              <a:t>(</a:t>
            </a:r>
            <a:r>
              <a:rPr lang="ru-RU" sz="2000" dirty="0" smtClean="0"/>
              <a:t>от греч. </a:t>
            </a:r>
            <a:r>
              <a:rPr lang="ru-RU" sz="2000" dirty="0" err="1" smtClean="0"/>
              <a:t>idea</a:t>
            </a:r>
            <a:r>
              <a:rPr lang="ru-RU" sz="2000" dirty="0" smtClean="0"/>
              <a:t> - идея, понятие, первообраз, представление) -главная мысль, лежащая в основе художественного произведения. И. х. реализуется через всю </a:t>
            </a:r>
            <a:r>
              <a:rPr lang="ru-RU" sz="2000" dirty="0" err="1" smtClean="0"/>
              <a:t>системуобразов</a:t>
            </a:r>
            <a:r>
              <a:rPr lang="ru-RU" sz="2000" dirty="0" smtClean="0"/>
              <a:t>, раскрывается во всей художественной структуре произведения и таким образом дает </a:t>
            </a:r>
            <a:r>
              <a:rPr lang="ru-RU" sz="2000" dirty="0" err="1" smtClean="0"/>
              <a:t>представлениеоб</a:t>
            </a:r>
            <a:r>
              <a:rPr lang="ru-RU" sz="2000" dirty="0" smtClean="0"/>
              <a:t> авторском отношении к изображенному.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2600" dirty="0" smtClean="0"/>
              <a:t>Главная мысль</a:t>
            </a:r>
            <a:br>
              <a:rPr lang="ru-RU" sz="2600" dirty="0" smtClean="0"/>
            </a:br>
            <a:r>
              <a:rPr lang="ru-RU" sz="2600" dirty="0" smtClean="0"/>
              <a:t>                                  «Жизненный урок»</a:t>
            </a:r>
            <a:br>
              <a:rPr lang="ru-RU" sz="2600" dirty="0" smtClean="0"/>
            </a:br>
            <a:r>
              <a:rPr lang="ru-RU" sz="2600" dirty="0" smtClean="0"/>
              <a:t>        </a:t>
            </a:r>
          </a:p>
          <a:p>
            <a:pPr>
              <a:buNone/>
            </a:pPr>
            <a:r>
              <a:rPr lang="ru-RU" sz="2600" dirty="0" smtClean="0"/>
              <a:t> </a:t>
            </a:r>
            <a:r>
              <a:rPr lang="ru-RU" sz="2600" dirty="0" smtClean="0"/>
              <a:t>                                                                           Идейный вывод</a:t>
            </a:r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5" descr="http://loveferrari.l.o.pic.centerblog.net/d0a68cd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1000132" cy="10122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57224" y="5357826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В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чём убеждает Платонов читателя данной сказки-были? Какова идея сказки? 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Цветок-герой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714744" y="3071810"/>
            <a:ext cx="150019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апля 4"/>
          <p:cNvSpPr/>
          <p:nvPr/>
        </p:nvSpPr>
        <p:spPr>
          <a:xfrm>
            <a:off x="1428728" y="4643446"/>
            <a:ext cx="2071702" cy="1428760"/>
          </a:xfrm>
          <a:prstGeom prst="teardrop">
            <a:avLst>
              <a:gd name="adj" fmla="val 13225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7" name="Капля 6"/>
          <p:cNvSpPr/>
          <p:nvPr/>
        </p:nvSpPr>
        <p:spPr>
          <a:xfrm rot="2740446">
            <a:off x="1056213" y="2740364"/>
            <a:ext cx="2071702" cy="1428760"/>
          </a:xfrm>
          <a:prstGeom prst="teardrop">
            <a:avLst>
              <a:gd name="adj" fmla="val 13225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8" name="Капля 7"/>
          <p:cNvSpPr/>
          <p:nvPr/>
        </p:nvSpPr>
        <p:spPr>
          <a:xfrm rot="18286708">
            <a:off x="3665522" y="5223594"/>
            <a:ext cx="1390433" cy="955282"/>
          </a:xfrm>
          <a:prstGeom prst="teardrop">
            <a:avLst>
              <a:gd name="adj" fmla="val 13225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9" name="Капля 8"/>
          <p:cNvSpPr/>
          <p:nvPr/>
        </p:nvSpPr>
        <p:spPr>
          <a:xfrm rot="4797972">
            <a:off x="2646202" y="1634859"/>
            <a:ext cx="1428134" cy="1203777"/>
          </a:xfrm>
          <a:prstGeom prst="teardrop">
            <a:avLst>
              <a:gd name="adj" fmla="val 13225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0" name="Капля 9"/>
          <p:cNvSpPr/>
          <p:nvPr/>
        </p:nvSpPr>
        <p:spPr>
          <a:xfrm rot="9284046">
            <a:off x="4546275" y="1318745"/>
            <a:ext cx="1428134" cy="1203777"/>
          </a:xfrm>
          <a:prstGeom prst="teardrop">
            <a:avLst>
              <a:gd name="adj" fmla="val 13225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1" name="Капля 10"/>
          <p:cNvSpPr/>
          <p:nvPr/>
        </p:nvSpPr>
        <p:spPr>
          <a:xfrm rot="11804855">
            <a:off x="5875360" y="2022365"/>
            <a:ext cx="1844844" cy="1384511"/>
          </a:xfrm>
          <a:prstGeom prst="teardrop">
            <a:avLst>
              <a:gd name="adj" fmla="val 13225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2" name="Капля 11"/>
          <p:cNvSpPr/>
          <p:nvPr/>
        </p:nvSpPr>
        <p:spPr>
          <a:xfrm rot="14919282">
            <a:off x="5695291" y="3795265"/>
            <a:ext cx="1903118" cy="1410611"/>
          </a:xfrm>
          <a:prstGeom prst="teardrop">
            <a:avLst>
              <a:gd name="adj" fmla="val 13225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3" name="Капля 12"/>
          <p:cNvSpPr/>
          <p:nvPr/>
        </p:nvSpPr>
        <p:spPr>
          <a:xfrm rot="16427273">
            <a:off x="5005745" y="4936703"/>
            <a:ext cx="1428134" cy="1203777"/>
          </a:xfrm>
          <a:prstGeom prst="teardrop">
            <a:avLst>
              <a:gd name="adj" fmla="val 13225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428992" y="3571876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Неизвестный цветок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728" y="335756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терпеливый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643042" y="514351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искренний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429256" y="2500306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ц</a:t>
            </a:r>
            <a:r>
              <a:rPr lang="ru-RU" dirty="0" smtClean="0"/>
              <a:t>елеустремлён-</a:t>
            </a:r>
          </a:p>
          <a:p>
            <a:pPr algn="ctr"/>
            <a:r>
              <a:rPr lang="ru-RU" dirty="0" err="1" smtClean="0"/>
              <a:t>ный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1800" dirty="0" smtClean="0"/>
              <a:t>Словарь литературоведческих терминов// </a:t>
            </a:r>
            <a:r>
              <a:rPr lang="en-US" sz="1800" dirty="0" smtClean="0">
                <a:hlinkClick r:id="rId2"/>
              </a:rPr>
              <a:t>http://literary_criticism.academic.ru/353/%D1%81%D0%BA%D0%B0%D0%B7%D0%BA%D0%B0_%</a:t>
            </a:r>
            <a:r>
              <a:rPr lang="en-US" sz="1800" dirty="0" smtClean="0">
                <a:hlinkClick r:id="rId2"/>
              </a:rPr>
              <a:t>D0%BB%D0%B8%D1%82%D0%B5%D1%80%D0%B0%D1%82%D1%83%D1%80%D0%BD%D0%B0%D1%8F</a:t>
            </a:r>
            <a:endParaRPr lang="ru-RU" sz="1800" dirty="0" smtClean="0"/>
          </a:p>
          <a:p>
            <a:endParaRPr lang="ru-RU" dirty="0" smtClean="0"/>
          </a:p>
          <a:p>
            <a:r>
              <a:rPr lang="ru-RU" sz="1800" dirty="0" smtClean="0"/>
              <a:t>Разработка к уроку литературы//</a:t>
            </a:r>
            <a:r>
              <a:rPr lang="en-US" sz="1800" dirty="0" smtClean="0"/>
              <a:t> </a:t>
            </a:r>
            <a:r>
              <a:rPr lang="en-US" sz="1800" dirty="0" smtClean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www.kursoteka.ru/course/2485/lesson/8144/unit/20727</a:t>
            </a:r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Словарь литературоведческих терминов// </a:t>
            </a:r>
            <a:r>
              <a:rPr lang="en-US" sz="1800" dirty="0" smtClean="0">
                <a:hlinkClick r:id="rId4"/>
              </a:rPr>
              <a:t>http</a:t>
            </a:r>
            <a:r>
              <a:rPr lang="en-US" sz="1800" dirty="0" smtClean="0">
                <a:hlinkClick r:id="rId4"/>
              </a:rPr>
              <a:t>://</a:t>
            </a:r>
            <a:r>
              <a:rPr lang="en-US" sz="1800" dirty="0" smtClean="0">
                <a:hlinkClick r:id="rId4"/>
              </a:rPr>
              <a:t>dic.academic.ru/dic.nsf/enc3p/136118</a:t>
            </a:r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</TotalTime>
  <Words>151</Words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А.П.Платонов Неизвестный цветок</vt:lpstr>
      <vt:lpstr>Сказка-быль</vt:lpstr>
      <vt:lpstr>«Неизвестный цветок»</vt:lpstr>
      <vt:lpstr>«Неизвестный цветок»</vt:lpstr>
      <vt:lpstr>Цветок-герой</vt:lpstr>
      <vt:lpstr>Материалы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А.П.Платонов Неизвестный цветок</dc:title>
  <dc:creator>Софка</dc:creator>
  <cp:lastModifiedBy>Сонча</cp:lastModifiedBy>
  <cp:revision>17</cp:revision>
  <dcterms:created xsi:type="dcterms:W3CDTF">2016-04-01T17:31:40Z</dcterms:created>
  <dcterms:modified xsi:type="dcterms:W3CDTF">2016-04-01T18:12:06Z</dcterms:modified>
</cp:coreProperties>
</file>