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58" r:id="rId5"/>
    <p:sldId id="259" r:id="rId6"/>
    <p:sldId id="263" r:id="rId7"/>
    <p:sldId id="260" r:id="rId8"/>
    <p:sldId id="261" r:id="rId9"/>
    <p:sldId id="262" r:id="rId10"/>
    <p:sldId id="266"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02.03.2010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02.03.2010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02.03.2010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02.03.2010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02.03.2010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02.03.2010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02.03.2010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02.03.2010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02.03.2010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02.03.2010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02.03.2010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chemeClr val="accent1">
                    <a:lumMod val="75000"/>
                  </a:schemeClr>
                </a:solidFill>
              </a:rPr>
              <a:t>О поощрениях и наказаниях в семье.</a:t>
            </a:r>
            <a:endParaRPr lang="sah-RU" dirty="0">
              <a:solidFill>
                <a:schemeClr val="accent1">
                  <a:lumMod val="75000"/>
                </a:schemeClr>
              </a:solidFill>
            </a:endParaRPr>
          </a:p>
        </p:txBody>
      </p:sp>
      <p:sp>
        <p:nvSpPr>
          <p:cNvPr id="3" name="Подзаголовок 2"/>
          <p:cNvSpPr>
            <a:spLocks noGrp="1"/>
          </p:cNvSpPr>
          <p:nvPr>
            <p:ph type="subTitle" idx="1"/>
          </p:nvPr>
        </p:nvSpPr>
        <p:spPr/>
        <p:txBody>
          <a:bodyPr/>
          <a:lstStyle/>
          <a:p>
            <a:endParaRPr lang="sah-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a:bodyPr>
          <a:lstStyle/>
          <a:p>
            <a:pPr algn="ctr"/>
            <a:r>
              <a:rPr lang="ru-RU" sz="2800" dirty="0" smtClean="0">
                <a:solidFill>
                  <a:srgbClr val="FF0000"/>
                </a:solidFill>
              </a:rPr>
              <a:t>Памятка родителям.</a:t>
            </a:r>
            <a:endParaRPr lang="sah-RU" sz="2800" dirty="0">
              <a:solidFill>
                <a:srgbClr val="FF0000"/>
              </a:solidFill>
            </a:endParaRPr>
          </a:p>
        </p:txBody>
      </p:sp>
      <p:sp>
        <p:nvSpPr>
          <p:cNvPr id="3" name="Содержимое 2"/>
          <p:cNvSpPr>
            <a:spLocks noGrp="1"/>
          </p:cNvSpPr>
          <p:nvPr>
            <p:ph sz="quarter" idx="1"/>
          </p:nvPr>
        </p:nvSpPr>
        <p:spPr>
          <a:xfrm>
            <a:off x="457200" y="857232"/>
            <a:ext cx="7467600" cy="5616720"/>
          </a:xfrm>
        </p:spPr>
        <p:txBody>
          <a:bodyPr>
            <a:normAutofit fontScale="55000" lnSpcReduction="20000"/>
          </a:bodyPr>
          <a:lstStyle/>
          <a:p>
            <a:r>
              <a:rPr lang="ru-RU" dirty="0" smtClean="0">
                <a:solidFill>
                  <a:srgbClr val="0070C0"/>
                </a:solidFill>
              </a:rPr>
              <a:t>1.Прислушивайтесь  к  своему  ребёнку,  старайтесь  услышать  его. Вникайте  в  проблему  ребёнка. Не  обязательно  соглашаться  с  точкой  зрения  ребёнка,  но  благодаря  родительскому  вниманию  он  почувствует  свою  значимость  и  ощутит  своё  человеческое  достоинство. </a:t>
            </a:r>
            <a:endParaRPr lang="sah-RU" dirty="0" smtClean="0">
              <a:solidFill>
                <a:srgbClr val="0070C0"/>
              </a:solidFill>
            </a:endParaRPr>
          </a:p>
          <a:p>
            <a:r>
              <a:rPr lang="ru-RU" dirty="0" smtClean="0">
                <a:solidFill>
                  <a:srgbClr val="0070C0"/>
                </a:solidFill>
              </a:rPr>
              <a:t>2.Принимайте  решение  совместно  с  ребёнком,  а  также  давайте  ему  право  принимать  самостоятельные  решения:  ребёнок  охотнее  подчиняется  тем  правилам,  которые  устанавливал  сам.  При  этом  мы  не  отрицаем,  что  некоторые  решения  могут  принимать  только  родители. Предоставьте  ребёнку  право  выбора,  чтобы  он  реально  почувствовал,  что  он  волен  сам  выбирать  из  нескольких  возможностей. </a:t>
            </a:r>
            <a:endParaRPr lang="sah-RU" dirty="0" smtClean="0">
              <a:solidFill>
                <a:srgbClr val="0070C0"/>
              </a:solidFill>
            </a:endParaRPr>
          </a:p>
          <a:p>
            <a:r>
              <a:rPr lang="ru-RU" dirty="0" smtClean="0">
                <a:solidFill>
                  <a:srgbClr val="0070C0"/>
                </a:solidFill>
              </a:rPr>
              <a:t>3.Постарайтесь  предупредить  ситуацию  или  изменить  её  так,  чтобы  ребёнку  не  нужно  было  вести  себя  неправильно.</a:t>
            </a:r>
            <a:endParaRPr lang="sah-RU" dirty="0" smtClean="0">
              <a:solidFill>
                <a:srgbClr val="0070C0"/>
              </a:solidFill>
            </a:endParaRPr>
          </a:p>
          <a:p>
            <a:r>
              <a:rPr lang="ru-RU" dirty="0" smtClean="0">
                <a:solidFill>
                  <a:srgbClr val="0070C0"/>
                </a:solidFill>
              </a:rPr>
              <a:t>4.Предоставляйте  ребёнку  возможность  отдохнуть,  переключиться  с  одного  вида  деятельности  на  другой. </a:t>
            </a:r>
            <a:endParaRPr lang="sah-RU" dirty="0" smtClean="0">
              <a:solidFill>
                <a:srgbClr val="0070C0"/>
              </a:solidFill>
            </a:endParaRPr>
          </a:p>
          <a:p>
            <a:r>
              <a:rPr lang="ru-RU" dirty="0" smtClean="0">
                <a:solidFill>
                  <a:srgbClr val="0070C0"/>
                </a:solidFill>
              </a:rPr>
              <a:t>5.Требуя  что- то  от  ребёнка,  давайте  ему  чёткие  и  ясные  указания.  Но  не  возмущайтесь,  если  ребёнок,  может  быть,  что- то  не  понял  или  забыл.  Поэтому  снова  и  снова,  без  раздражения,  терпеливо  разъясняйте  суть  своих  требований. Ребёнок  нуждается  в  повторении. </a:t>
            </a:r>
            <a:endParaRPr lang="sah-RU" dirty="0" smtClean="0">
              <a:solidFill>
                <a:srgbClr val="0070C0"/>
              </a:solidFill>
            </a:endParaRPr>
          </a:p>
          <a:p>
            <a:r>
              <a:rPr lang="ru-RU" dirty="0" smtClean="0">
                <a:solidFill>
                  <a:srgbClr val="0070C0"/>
                </a:solidFill>
              </a:rPr>
              <a:t>6.Не  требуйте  от  ребёнка  сразу  многого,  дайте  ему  постепенно  освоить  весь  набор  ваших  требований;  он  просто  не  может  всё  делать  сразу. </a:t>
            </a:r>
            <a:endParaRPr lang="sah-RU" dirty="0" smtClean="0">
              <a:solidFill>
                <a:srgbClr val="0070C0"/>
              </a:solidFill>
            </a:endParaRPr>
          </a:p>
          <a:p>
            <a:r>
              <a:rPr lang="ru-RU" dirty="0" smtClean="0">
                <a:solidFill>
                  <a:srgbClr val="0070C0"/>
                </a:solidFill>
              </a:rPr>
              <a:t>7.Не  предъявляйте  ребёнку  непосильных  требований:  нельзя  от  него  ожидать  выполнения  того,  что  он  не  в  силах  сделать.</a:t>
            </a:r>
            <a:endParaRPr lang="sah-RU" dirty="0" smtClean="0">
              <a:solidFill>
                <a:srgbClr val="0070C0"/>
              </a:solidFill>
            </a:endParaRPr>
          </a:p>
          <a:p>
            <a:r>
              <a:rPr lang="ru-RU" dirty="0" smtClean="0">
                <a:solidFill>
                  <a:srgbClr val="0070C0"/>
                </a:solidFill>
              </a:rPr>
              <a:t>8.Не  действуйте  сгоряча. Остановитесь  и  проанализируйте,  почему  ребёнок  ведёт  себя  так,  а  не  иначе,  о  чём  свидетельствует  его поступок.  </a:t>
            </a:r>
            <a:endParaRPr lang="sah-RU" dirty="0" smtClean="0">
              <a:solidFill>
                <a:srgbClr val="0070C0"/>
              </a:solidFill>
            </a:endParaRPr>
          </a:p>
          <a:p>
            <a:r>
              <a:rPr lang="ru-RU" dirty="0" smtClean="0">
                <a:solidFill>
                  <a:srgbClr val="0070C0"/>
                </a:solidFill>
              </a:rPr>
              <a:t>9.Подумайте,  в  чём  трудность  ситуации,  в  которую  попал  ребёнок?  Чем  вы  можете  помочь  ребёнку  в  этой  ситуации?  Как  поддержать  его?  </a:t>
            </a:r>
            <a:endParaRPr lang="sah-RU" dirty="0" smtClean="0">
              <a:solidFill>
                <a:srgbClr val="0070C0"/>
              </a:solidFill>
            </a:endParaRPr>
          </a:p>
          <a:p>
            <a:r>
              <a:rPr lang="ru-RU" i="1" dirty="0" smtClean="0">
                <a:solidFill>
                  <a:srgbClr val="0070C0"/>
                </a:solidFill>
              </a:rPr>
              <a:t>       Желаем  успехов  в  трудном  деле  воспитания    детей!  </a:t>
            </a:r>
            <a:endParaRPr lang="sah-RU" dirty="0" smtClean="0">
              <a:solidFill>
                <a:srgbClr val="0070C0"/>
              </a:solidFill>
            </a:endParaRPr>
          </a:p>
          <a:p>
            <a:r>
              <a:rPr lang="ru-RU" i="1" dirty="0" smtClean="0">
                <a:solidFill>
                  <a:srgbClr val="0070C0"/>
                </a:solidFill>
              </a:rPr>
              <a:t>      Пусть  основным  методом  воспитания  будет  ненасилие! </a:t>
            </a:r>
            <a:endParaRPr lang="sah-RU" dirty="0" smtClean="0">
              <a:solidFill>
                <a:srgbClr val="0070C0"/>
              </a:solidFill>
            </a:endParaRPr>
          </a:p>
          <a:p>
            <a:r>
              <a:rPr lang="ru-RU" i="1" dirty="0" smtClean="0">
                <a:solidFill>
                  <a:srgbClr val="0070C0"/>
                </a:solidFill>
              </a:rPr>
              <a:t> </a:t>
            </a:r>
            <a:endParaRPr lang="sah-RU"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lstStyle/>
          <a:p>
            <a:pPr algn="ctr"/>
            <a:r>
              <a:rPr lang="ru-RU" dirty="0" smtClean="0">
                <a:solidFill>
                  <a:srgbClr val="FF0000"/>
                </a:solidFill>
              </a:rPr>
              <a:t>Рисунки детей.</a:t>
            </a:r>
            <a:endParaRPr lang="sah-RU" dirty="0">
              <a:solidFill>
                <a:srgbClr val="FF0000"/>
              </a:solidFill>
            </a:endParaRPr>
          </a:p>
        </p:txBody>
      </p:sp>
      <p:pic>
        <p:nvPicPr>
          <p:cNvPr id="1026" name="Picture 2" descr="C:\Documents and Settings\Ньургун\Рабочий стол\моя семья 3.jpeg"/>
          <p:cNvPicPr>
            <a:picLocks noGrp="1" noChangeAspect="1" noChangeArrowheads="1"/>
          </p:cNvPicPr>
          <p:nvPr>
            <p:ph sz="quarter" idx="1"/>
          </p:nvPr>
        </p:nvPicPr>
        <p:blipFill>
          <a:blip r:embed="rId2"/>
          <a:srcRect/>
          <a:stretch>
            <a:fillRect/>
          </a:stretch>
        </p:blipFill>
        <p:spPr bwMode="auto">
          <a:xfrm>
            <a:off x="642910" y="1500173"/>
            <a:ext cx="2428892" cy="1763195"/>
          </a:xfrm>
          <a:prstGeom prst="rect">
            <a:avLst/>
          </a:prstGeom>
          <a:noFill/>
        </p:spPr>
      </p:pic>
      <p:pic>
        <p:nvPicPr>
          <p:cNvPr id="1027" name="Picture 3" descr="C:\Documents and Settings\Ньургун\Рабочий стол\моя семья.jpeg"/>
          <p:cNvPicPr>
            <a:picLocks noChangeAspect="1" noChangeArrowheads="1"/>
          </p:cNvPicPr>
          <p:nvPr/>
        </p:nvPicPr>
        <p:blipFill>
          <a:blip r:embed="rId3"/>
          <a:srcRect/>
          <a:stretch>
            <a:fillRect/>
          </a:stretch>
        </p:blipFill>
        <p:spPr bwMode="auto">
          <a:xfrm>
            <a:off x="5500694" y="1500174"/>
            <a:ext cx="2500330" cy="1653444"/>
          </a:xfrm>
          <a:prstGeom prst="rect">
            <a:avLst/>
          </a:prstGeom>
          <a:noFill/>
        </p:spPr>
      </p:pic>
      <p:pic>
        <p:nvPicPr>
          <p:cNvPr id="1028" name="Picture 4" descr="C:\Documents and Settings\Ньургун\Рабочий стол\моя семья 2.jpeg"/>
          <p:cNvPicPr>
            <a:picLocks noChangeAspect="1" noChangeArrowheads="1"/>
          </p:cNvPicPr>
          <p:nvPr/>
        </p:nvPicPr>
        <p:blipFill>
          <a:blip r:embed="rId4"/>
          <a:srcRect/>
          <a:stretch>
            <a:fillRect/>
          </a:stretch>
        </p:blipFill>
        <p:spPr bwMode="auto">
          <a:xfrm>
            <a:off x="642910" y="3857628"/>
            <a:ext cx="2714644" cy="1936320"/>
          </a:xfrm>
          <a:prstGeom prst="rect">
            <a:avLst/>
          </a:prstGeom>
          <a:noFill/>
        </p:spPr>
      </p:pic>
      <p:pic>
        <p:nvPicPr>
          <p:cNvPr id="1029" name="Picture 5" descr="C:\Documents and Settings\Ньургун\Рабочий стол\моя семья 4.jpeg"/>
          <p:cNvPicPr>
            <a:picLocks noChangeAspect="1" noChangeArrowheads="1"/>
          </p:cNvPicPr>
          <p:nvPr/>
        </p:nvPicPr>
        <p:blipFill>
          <a:blip r:embed="rId5"/>
          <a:srcRect/>
          <a:stretch>
            <a:fillRect/>
          </a:stretch>
        </p:blipFill>
        <p:spPr bwMode="auto">
          <a:xfrm>
            <a:off x="5572132" y="3643314"/>
            <a:ext cx="2214578" cy="293970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1">
                    <a:lumMod val="75000"/>
                  </a:schemeClr>
                </a:solidFill>
              </a:rPr>
              <a:t>Цели:</a:t>
            </a:r>
            <a:endParaRPr lang="sah-RU" dirty="0">
              <a:solidFill>
                <a:schemeClr val="accent1">
                  <a:lumMod val="75000"/>
                </a:schemeClr>
              </a:solidFill>
            </a:endParaRPr>
          </a:p>
        </p:txBody>
      </p:sp>
      <p:sp>
        <p:nvSpPr>
          <p:cNvPr id="3" name="Содержимое 2"/>
          <p:cNvSpPr>
            <a:spLocks noGrp="1"/>
          </p:cNvSpPr>
          <p:nvPr>
            <p:ph sz="quarter" idx="1"/>
          </p:nvPr>
        </p:nvSpPr>
        <p:spPr/>
        <p:txBody>
          <a:bodyPr/>
          <a:lstStyle/>
          <a:p>
            <a:r>
              <a:rPr lang="ru-RU" dirty="0" smtClean="0">
                <a:solidFill>
                  <a:srgbClr val="0070C0"/>
                </a:solidFill>
              </a:rPr>
              <a:t>Актуализировать проблему взаимоотношений между родителями и детьми.</a:t>
            </a:r>
          </a:p>
          <a:p>
            <a:r>
              <a:rPr lang="ru-RU" dirty="0" smtClean="0">
                <a:solidFill>
                  <a:srgbClr val="0070C0"/>
                </a:solidFill>
              </a:rPr>
              <a:t>Обсудить эффективность разных стилей семейного воспитания.</a:t>
            </a:r>
          </a:p>
          <a:p>
            <a:r>
              <a:rPr lang="ru-RU" dirty="0" smtClean="0">
                <a:solidFill>
                  <a:srgbClr val="0070C0"/>
                </a:solidFill>
              </a:rPr>
              <a:t>Убедить родителей во вреде насилия над детьми.</a:t>
            </a:r>
            <a:endParaRPr lang="sah-RU"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Немного из истории….</a:t>
            </a:r>
            <a:endParaRPr lang="sah-RU" dirty="0">
              <a:solidFill>
                <a:srgbClr val="FF0000"/>
              </a:solidFill>
            </a:endParaRPr>
          </a:p>
        </p:txBody>
      </p:sp>
      <p:sp>
        <p:nvSpPr>
          <p:cNvPr id="3" name="Содержимое 2"/>
          <p:cNvSpPr>
            <a:spLocks noGrp="1"/>
          </p:cNvSpPr>
          <p:nvPr>
            <p:ph sz="quarter" idx="1"/>
          </p:nvPr>
        </p:nvSpPr>
        <p:spPr/>
        <p:txBody>
          <a:bodyPr/>
          <a:lstStyle/>
          <a:p>
            <a:r>
              <a:rPr lang="ru-RU" dirty="0" smtClean="0">
                <a:solidFill>
                  <a:srgbClr val="0070C0"/>
                </a:solidFill>
              </a:rPr>
              <a:t>В прежние времена личность рождалась в унижении: </a:t>
            </a:r>
            <a:r>
              <a:rPr lang="ru-RU" i="1" dirty="0" smtClean="0">
                <a:solidFill>
                  <a:srgbClr val="0070C0"/>
                </a:solidFill>
              </a:rPr>
              <a:t>Не слушался отца, послушаешься </a:t>
            </a:r>
            <a:r>
              <a:rPr lang="ru-RU" i="1" dirty="0" err="1" smtClean="0">
                <a:solidFill>
                  <a:srgbClr val="0070C0"/>
                </a:solidFill>
              </a:rPr>
              <a:t>кнутца</a:t>
            </a:r>
            <a:r>
              <a:rPr lang="ru-RU" i="1" dirty="0" smtClean="0">
                <a:solidFill>
                  <a:srgbClr val="0070C0"/>
                </a:solidFill>
              </a:rPr>
              <a:t>. Кнут не мука, а впредь наука.</a:t>
            </a:r>
          </a:p>
          <a:p>
            <a:r>
              <a:rPr lang="ru-RU" dirty="0" smtClean="0">
                <a:solidFill>
                  <a:srgbClr val="0070C0"/>
                </a:solidFill>
              </a:rPr>
              <a:t>Но уже в то время народ пытался отходить от принципов физического воздействия: </a:t>
            </a:r>
            <a:r>
              <a:rPr lang="ru-RU" i="1" dirty="0" smtClean="0">
                <a:solidFill>
                  <a:srgbClr val="0070C0"/>
                </a:solidFill>
              </a:rPr>
              <a:t>Детей наказывай стыдом, а не грозою и бичом</a:t>
            </a:r>
            <a:r>
              <a:rPr lang="ru-RU" dirty="0" smtClean="0">
                <a:solidFill>
                  <a:srgbClr val="0070C0"/>
                </a:solidFill>
              </a:rPr>
              <a:t>.</a:t>
            </a:r>
          </a:p>
          <a:p>
            <a:r>
              <a:rPr lang="ru-RU" dirty="0" smtClean="0">
                <a:solidFill>
                  <a:srgbClr val="0070C0"/>
                </a:solidFill>
              </a:rPr>
              <a:t>К.Д.Ушинский считал, что если школа и семья разумно организуют весь процесс обучения и воспитания, то перед ними никогда остро не будет стоять вопрос о наказании и других «излечивающих» мерах.</a:t>
            </a:r>
            <a:endParaRPr lang="sah-RU"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Что такое насилие?</a:t>
            </a:r>
            <a:endParaRPr lang="sah-RU" dirty="0">
              <a:solidFill>
                <a:srgbClr val="FF0000"/>
              </a:solidFill>
            </a:endParaRPr>
          </a:p>
        </p:txBody>
      </p:sp>
      <p:sp>
        <p:nvSpPr>
          <p:cNvPr id="3" name="Содержимое 2"/>
          <p:cNvSpPr>
            <a:spLocks noGrp="1"/>
          </p:cNvSpPr>
          <p:nvPr>
            <p:ph sz="quarter" idx="1"/>
          </p:nvPr>
        </p:nvSpPr>
        <p:spPr/>
        <p:txBody>
          <a:bodyPr/>
          <a:lstStyle/>
          <a:p>
            <a:endParaRPr lang="ru-RU" dirty="0" smtClean="0"/>
          </a:p>
          <a:p>
            <a:endParaRPr lang="ru-RU" dirty="0" smtClean="0"/>
          </a:p>
          <a:p>
            <a:r>
              <a:rPr lang="ru-RU" sz="2000" dirty="0" smtClean="0">
                <a:solidFill>
                  <a:srgbClr val="0070C0"/>
                </a:solidFill>
              </a:rPr>
              <a:t>Физическое      Психологи-      Сексуальное     </a:t>
            </a:r>
            <a:r>
              <a:rPr lang="ru-RU" sz="2000" dirty="0" err="1" smtClean="0">
                <a:solidFill>
                  <a:srgbClr val="0070C0"/>
                </a:solidFill>
              </a:rPr>
              <a:t>Экономи</a:t>
            </a:r>
            <a:r>
              <a:rPr lang="ru-RU" sz="2000" dirty="0" smtClean="0">
                <a:solidFill>
                  <a:srgbClr val="0070C0"/>
                </a:solidFill>
              </a:rPr>
              <a:t>-</a:t>
            </a:r>
          </a:p>
          <a:p>
            <a:r>
              <a:rPr lang="ru-RU" sz="2000" dirty="0" smtClean="0">
                <a:solidFill>
                  <a:srgbClr val="0070C0"/>
                </a:solidFill>
              </a:rPr>
              <a:t>                           </a:t>
            </a:r>
            <a:r>
              <a:rPr lang="ru-RU" sz="2000" dirty="0" err="1" smtClean="0">
                <a:solidFill>
                  <a:srgbClr val="0070C0"/>
                </a:solidFill>
              </a:rPr>
              <a:t>ческое</a:t>
            </a:r>
            <a:r>
              <a:rPr lang="ru-RU" sz="2000" dirty="0" smtClean="0">
                <a:solidFill>
                  <a:srgbClr val="0070C0"/>
                </a:solidFill>
              </a:rPr>
              <a:t>                                         </a:t>
            </a:r>
            <a:r>
              <a:rPr lang="ru-RU" sz="2000" dirty="0" err="1" smtClean="0">
                <a:solidFill>
                  <a:srgbClr val="0070C0"/>
                </a:solidFill>
              </a:rPr>
              <a:t>ческое</a:t>
            </a:r>
            <a:endParaRPr lang="sah-RU" sz="2000" dirty="0">
              <a:solidFill>
                <a:srgbClr val="0070C0"/>
              </a:solidFill>
            </a:endParaRPr>
          </a:p>
        </p:txBody>
      </p:sp>
      <p:cxnSp>
        <p:nvCxnSpPr>
          <p:cNvPr id="5" name="Прямая со стрелкой 4"/>
          <p:cNvCxnSpPr/>
          <p:nvPr/>
        </p:nvCxnSpPr>
        <p:spPr>
          <a:xfrm rot="5400000">
            <a:off x="1035819" y="1750207"/>
            <a:ext cx="64294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16200000" flipH="1">
            <a:off x="2607455" y="1964521"/>
            <a:ext cx="78581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6200000" flipH="1">
            <a:off x="4214810" y="1928802"/>
            <a:ext cx="71438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6200000" flipH="1">
            <a:off x="5679289" y="1750207"/>
            <a:ext cx="64294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Documents and Settings\Ньургун\Рабочий стол\images.jpeg"/>
          <p:cNvPicPr>
            <a:picLocks noChangeAspect="1" noChangeArrowheads="1"/>
          </p:cNvPicPr>
          <p:nvPr/>
        </p:nvPicPr>
        <p:blipFill>
          <a:blip r:embed="rId2"/>
          <a:srcRect/>
          <a:stretch>
            <a:fillRect/>
          </a:stretch>
        </p:blipFill>
        <p:spPr bwMode="auto">
          <a:xfrm>
            <a:off x="2714612" y="3429000"/>
            <a:ext cx="2643206" cy="1814520"/>
          </a:xfrm>
          <a:prstGeom prst="rect">
            <a:avLst/>
          </a:prstGeom>
          <a:noFill/>
        </p:spPr>
      </p:pic>
      <p:pic>
        <p:nvPicPr>
          <p:cNvPr id="1027" name="Picture 3" descr="C:\Documents and Settings\Ньургун\Рабочий стол\нак.jpeg"/>
          <p:cNvPicPr>
            <a:picLocks noChangeAspect="1" noChangeArrowheads="1"/>
          </p:cNvPicPr>
          <p:nvPr/>
        </p:nvPicPr>
        <p:blipFill>
          <a:blip r:embed="rId3"/>
          <a:srcRect/>
          <a:stretch>
            <a:fillRect/>
          </a:stretch>
        </p:blipFill>
        <p:spPr bwMode="auto">
          <a:xfrm>
            <a:off x="642910" y="3143248"/>
            <a:ext cx="1928826" cy="2714644"/>
          </a:xfrm>
          <a:prstGeom prst="rect">
            <a:avLst/>
          </a:prstGeom>
          <a:noFill/>
        </p:spPr>
      </p:pic>
      <p:pic>
        <p:nvPicPr>
          <p:cNvPr id="2050" name="Picture 2" descr="C:\Documents and Settings\Ньургун\Рабочий стол\велосипед.jpeg"/>
          <p:cNvPicPr>
            <a:picLocks noChangeAspect="1" noChangeArrowheads="1"/>
          </p:cNvPicPr>
          <p:nvPr/>
        </p:nvPicPr>
        <p:blipFill>
          <a:blip r:embed="rId4"/>
          <a:srcRect/>
          <a:stretch>
            <a:fillRect/>
          </a:stretch>
        </p:blipFill>
        <p:spPr bwMode="auto">
          <a:xfrm>
            <a:off x="6072198" y="3500438"/>
            <a:ext cx="2026029" cy="1076328"/>
          </a:xfrm>
          <a:prstGeom prst="rect">
            <a:avLst/>
          </a:prstGeom>
          <a:noFill/>
        </p:spPr>
      </p:pic>
      <p:pic>
        <p:nvPicPr>
          <p:cNvPr id="2051" name="Picture 3" descr="C:\Documents and Settings\Ньургун\Рабочий стол\сотовый.jpeg"/>
          <p:cNvPicPr>
            <a:picLocks noChangeAspect="1" noChangeArrowheads="1"/>
          </p:cNvPicPr>
          <p:nvPr/>
        </p:nvPicPr>
        <p:blipFill>
          <a:blip r:embed="rId5"/>
          <a:srcRect/>
          <a:stretch>
            <a:fillRect/>
          </a:stretch>
        </p:blipFill>
        <p:spPr bwMode="auto">
          <a:xfrm>
            <a:off x="6072198" y="4840808"/>
            <a:ext cx="2071702" cy="139719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Коллективное обсуждение</a:t>
            </a:r>
            <a:endParaRPr lang="sah-RU" dirty="0">
              <a:solidFill>
                <a:srgbClr val="FF0000"/>
              </a:solidFill>
            </a:endParaRPr>
          </a:p>
        </p:txBody>
      </p:sp>
      <p:sp>
        <p:nvSpPr>
          <p:cNvPr id="3" name="Содержимое 2"/>
          <p:cNvSpPr>
            <a:spLocks noGrp="1"/>
          </p:cNvSpPr>
          <p:nvPr>
            <p:ph sz="quarter" idx="1"/>
          </p:nvPr>
        </p:nvSpPr>
        <p:spPr/>
        <p:txBody>
          <a:bodyPr/>
          <a:lstStyle/>
          <a:p>
            <a:r>
              <a:rPr lang="ru-RU" i="1" dirty="0" smtClean="0">
                <a:solidFill>
                  <a:srgbClr val="0070C0"/>
                </a:solidFill>
              </a:rPr>
              <a:t>-за  что  и  почему  родители  оскорбляют  и  бьют  детей; </a:t>
            </a:r>
            <a:endParaRPr lang="sah-RU" dirty="0" smtClean="0">
              <a:solidFill>
                <a:srgbClr val="0070C0"/>
              </a:solidFill>
            </a:endParaRPr>
          </a:p>
          <a:p>
            <a:r>
              <a:rPr lang="ru-RU" i="1" dirty="0" smtClean="0">
                <a:solidFill>
                  <a:srgbClr val="0070C0"/>
                </a:solidFill>
              </a:rPr>
              <a:t>-каковы  последствия  физического  и  психического  насилия  над  детьми? </a:t>
            </a:r>
            <a:endParaRPr lang="sah-RU" dirty="0" smtClean="0">
              <a:solidFill>
                <a:srgbClr val="0070C0"/>
              </a:solidFill>
            </a:endParaRPr>
          </a:p>
          <a:p>
            <a:r>
              <a:rPr lang="ru-RU" i="1" dirty="0" smtClean="0">
                <a:solidFill>
                  <a:srgbClr val="0070C0"/>
                </a:solidFill>
              </a:rPr>
              <a:t>-как  обойтись  без  унижающих  наказаний? </a:t>
            </a:r>
            <a:endParaRPr lang="sah-RU" dirty="0" smtClean="0">
              <a:solidFill>
                <a:srgbClr val="0070C0"/>
              </a:solidFill>
            </a:endParaRPr>
          </a:p>
          <a:p>
            <a:r>
              <a:rPr lang="ru-RU" i="1" dirty="0" smtClean="0">
                <a:solidFill>
                  <a:srgbClr val="0070C0"/>
                </a:solidFill>
              </a:rPr>
              <a:t>-если  наказывать,  то  как? </a:t>
            </a:r>
            <a:endParaRPr lang="sah-RU" dirty="0" smtClean="0">
              <a:solidFill>
                <a:srgbClr val="0070C0"/>
              </a:solidFill>
            </a:endParaRPr>
          </a:p>
          <a:p>
            <a:endParaRPr lang="sah-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Выводы</a:t>
            </a:r>
            <a:endParaRPr lang="sah-RU" dirty="0">
              <a:solidFill>
                <a:srgbClr val="FF0000"/>
              </a:solidFill>
            </a:endParaRPr>
          </a:p>
        </p:txBody>
      </p:sp>
      <p:sp>
        <p:nvSpPr>
          <p:cNvPr id="3" name="Содержимое 2"/>
          <p:cNvSpPr>
            <a:spLocks noGrp="1"/>
          </p:cNvSpPr>
          <p:nvPr>
            <p:ph sz="quarter" idx="1"/>
          </p:nvPr>
        </p:nvSpPr>
        <p:spPr/>
        <p:txBody>
          <a:bodyPr/>
          <a:lstStyle/>
          <a:p>
            <a:r>
              <a:rPr lang="ru-RU" dirty="0" smtClean="0">
                <a:solidFill>
                  <a:srgbClr val="0070C0"/>
                </a:solidFill>
              </a:rPr>
              <a:t>Единого метода подхода в воспитании детей нет. Один и тот же подход к разным детям не дает одинакового результата. Объясняется это тем, что, сколько детей, столько и характеров, отдельных, присущих только одному ребенку.</a:t>
            </a:r>
          </a:p>
          <a:p>
            <a:r>
              <a:rPr lang="ru-RU" dirty="0" smtClean="0">
                <a:solidFill>
                  <a:srgbClr val="0070C0"/>
                </a:solidFill>
              </a:rPr>
              <a:t>Каждому, кто имеет дело с воспитанием детей, необходимо учитывать индивидуальные и возрастные особенности при выборе методов воспитательного воздействия</a:t>
            </a:r>
            <a:r>
              <a:rPr lang="ru-RU" dirty="0" smtClean="0"/>
              <a:t>.</a:t>
            </a:r>
            <a:endParaRPr lang="sah-RU"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467600" cy="1214446"/>
          </a:xfrm>
        </p:spPr>
        <p:txBody>
          <a:bodyPr>
            <a:normAutofit fontScale="90000"/>
          </a:bodyPr>
          <a:lstStyle/>
          <a:p>
            <a:r>
              <a:rPr lang="ru-RU" sz="2200" dirty="0" smtClean="0">
                <a:solidFill>
                  <a:srgbClr val="FF0000"/>
                </a:solidFill>
              </a:rPr>
              <a:t>Анкета для родителей на тему: «Поощрение и наказание в воспитании ребёнка»</a:t>
            </a:r>
            <a:r>
              <a:rPr lang="ru-RU" dirty="0" smtClean="0"/>
              <a:t/>
            </a:r>
            <a:br>
              <a:rPr lang="ru-RU" dirty="0" smtClean="0"/>
            </a:br>
            <a:endParaRPr lang="sah-RU" dirty="0"/>
          </a:p>
        </p:txBody>
      </p:sp>
      <p:sp>
        <p:nvSpPr>
          <p:cNvPr id="3" name="Содержимое 2"/>
          <p:cNvSpPr>
            <a:spLocks noGrp="1"/>
          </p:cNvSpPr>
          <p:nvPr>
            <p:ph sz="quarter" idx="1"/>
          </p:nvPr>
        </p:nvSpPr>
        <p:spPr/>
        <p:txBody>
          <a:bodyPr>
            <a:normAutofit fontScale="47500" lnSpcReduction="20000"/>
          </a:bodyPr>
          <a:lstStyle/>
          <a:p>
            <a:r>
              <a:rPr lang="ru-RU" sz="1800" dirty="0" smtClean="0">
                <a:solidFill>
                  <a:srgbClr val="0070C0"/>
                </a:solidFill>
              </a:rPr>
              <a:t>1. Хорошо ли вы знаете своего ребёнка?</a:t>
            </a:r>
          </a:p>
          <a:p>
            <a:r>
              <a:rPr lang="ru-RU" sz="1800" dirty="0" smtClean="0">
                <a:solidFill>
                  <a:srgbClr val="0070C0"/>
                </a:solidFill>
              </a:rPr>
              <a:t>- Да                                       1балл                                                                                       5-8 баллов- Вы умело </a:t>
            </a:r>
            <a:r>
              <a:rPr lang="ru-RU" sz="1800" dirty="0" err="1" smtClean="0">
                <a:solidFill>
                  <a:srgbClr val="0070C0"/>
                </a:solidFill>
              </a:rPr>
              <a:t>используе</a:t>
            </a:r>
            <a:r>
              <a:rPr lang="ru-RU" sz="1800" dirty="0" smtClean="0">
                <a:solidFill>
                  <a:srgbClr val="0070C0"/>
                </a:solidFill>
              </a:rPr>
              <a:t>-</a:t>
            </a:r>
          </a:p>
          <a:p>
            <a:r>
              <a:rPr lang="ru-RU" sz="1800" dirty="0" smtClean="0">
                <a:solidFill>
                  <a:srgbClr val="0070C0"/>
                </a:solidFill>
              </a:rPr>
              <a:t>- Не очень                             2 балла                                                                              те в своей практике меры </a:t>
            </a:r>
            <a:r>
              <a:rPr lang="ru-RU" sz="1800" dirty="0" err="1" smtClean="0">
                <a:solidFill>
                  <a:srgbClr val="0070C0"/>
                </a:solidFill>
              </a:rPr>
              <a:t>поощре</a:t>
            </a:r>
            <a:r>
              <a:rPr lang="ru-RU" sz="1800" dirty="0" smtClean="0">
                <a:solidFill>
                  <a:srgbClr val="0070C0"/>
                </a:solidFill>
              </a:rPr>
              <a:t>-</a:t>
            </a:r>
          </a:p>
          <a:p>
            <a:r>
              <a:rPr lang="ru-RU" sz="1800" dirty="0" smtClean="0">
                <a:solidFill>
                  <a:srgbClr val="0070C0"/>
                </a:solidFill>
              </a:rPr>
              <a:t>- Плохо                                   3 балла                                                                             </a:t>
            </a:r>
            <a:r>
              <a:rPr lang="ru-RU" sz="1800" dirty="0" err="1" smtClean="0">
                <a:solidFill>
                  <a:srgbClr val="0070C0"/>
                </a:solidFill>
              </a:rPr>
              <a:t>ния</a:t>
            </a:r>
            <a:r>
              <a:rPr lang="ru-RU" sz="1800" dirty="0" smtClean="0">
                <a:solidFill>
                  <a:srgbClr val="0070C0"/>
                </a:solidFill>
              </a:rPr>
              <a:t> и наказания, не нанося </a:t>
            </a:r>
            <a:r>
              <a:rPr lang="ru-RU" sz="1800" dirty="0" err="1" smtClean="0">
                <a:solidFill>
                  <a:srgbClr val="0070C0"/>
                </a:solidFill>
              </a:rPr>
              <a:t>ребен</a:t>
            </a:r>
            <a:r>
              <a:rPr lang="ru-RU" sz="1800" dirty="0" smtClean="0">
                <a:solidFill>
                  <a:srgbClr val="0070C0"/>
                </a:solidFill>
              </a:rPr>
              <a:t>-</a:t>
            </a:r>
          </a:p>
          <a:p>
            <a:r>
              <a:rPr lang="ru-RU" sz="1800" dirty="0" smtClean="0">
                <a:solidFill>
                  <a:srgbClr val="0070C0"/>
                </a:solidFill>
              </a:rPr>
              <a:t>2. Много ли внимания вы уделяете воспитанию своего ребенка                             </a:t>
            </a:r>
            <a:r>
              <a:rPr lang="ru-RU" sz="1800" dirty="0" err="1" smtClean="0">
                <a:solidFill>
                  <a:srgbClr val="0070C0"/>
                </a:solidFill>
              </a:rPr>
              <a:t>ку</a:t>
            </a:r>
            <a:r>
              <a:rPr lang="ru-RU" sz="1800" dirty="0" smtClean="0">
                <a:solidFill>
                  <a:srgbClr val="0070C0"/>
                </a:solidFill>
              </a:rPr>
              <a:t> психологических и физических</a:t>
            </a:r>
          </a:p>
          <a:p>
            <a:r>
              <a:rPr lang="ru-RU" sz="1800" dirty="0" smtClean="0">
                <a:solidFill>
                  <a:srgbClr val="0070C0"/>
                </a:solidFill>
              </a:rPr>
              <a:t>- Круглые сутки                   1 балл                                                                                 </a:t>
            </a:r>
            <a:r>
              <a:rPr lang="ru-RU" sz="1800" dirty="0" err="1" smtClean="0">
                <a:solidFill>
                  <a:srgbClr val="0070C0"/>
                </a:solidFill>
              </a:rPr>
              <a:t>трамв</a:t>
            </a:r>
            <a:r>
              <a:rPr lang="ru-RU" sz="1800" dirty="0" smtClean="0">
                <a:solidFill>
                  <a:srgbClr val="0070C0"/>
                </a:solidFill>
              </a:rPr>
              <a:t>.</a:t>
            </a:r>
          </a:p>
          <a:p>
            <a:r>
              <a:rPr lang="ru-RU" sz="1800" dirty="0" smtClean="0">
                <a:solidFill>
                  <a:srgbClr val="0070C0"/>
                </a:solidFill>
              </a:rPr>
              <a:t>- 5-6 часов в сутки                 2 балла                                                                              9-12баллов- В вашем стиле воспитания </a:t>
            </a:r>
            <a:r>
              <a:rPr lang="ru-RU" sz="1800" dirty="0" err="1" smtClean="0">
                <a:solidFill>
                  <a:srgbClr val="0070C0"/>
                </a:solidFill>
              </a:rPr>
              <a:t>систе</a:t>
            </a:r>
            <a:r>
              <a:rPr lang="ru-RU" sz="1800" dirty="0" smtClean="0">
                <a:solidFill>
                  <a:srgbClr val="0070C0"/>
                </a:solidFill>
              </a:rPr>
              <a:t>-</a:t>
            </a:r>
          </a:p>
          <a:p>
            <a:r>
              <a:rPr lang="ru-RU" sz="1800" dirty="0" smtClean="0">
                <a:solidFill>
                  <a:srgbClr val="0070C0"/>
                </a:solidFill>
              </a:rPr>
              <a:t>- 1-2 часа в сутки                    3 балла                                                                             </a:t>
            </a:r>
            <a:r>
              <a:rPr lang="ru-RU" sz="1800" dirty="0" err="1" smtClean="0">
                <a:solidFill>
                  <a:srgbClr val="0070C0"/>
                </a:solidFill>
              </a:rPr>
              <a:t>ма</a:t>
            </a:r>
            <a:r>
              <a:rPr lang="ru-RU" sz="1800" dirty="0" smtClean="0">
                <a:solidFill>
                  <a:srgbClr val="0070C0"/>
                </a:solidFill>
              </a:rPr>
              <a:t> поощрения и наказания гармонирует,                                                                               </a:t>
            </a:r>
          </a:p>
          <a:p>
            <a:r>
              <a:rPr lang="ru-RU" sz="1800" dirty="0" smtClean="0">
                <a:solidFill>
                  <a:srgbClr val="0070C0"/>
                </a:solidFill>
              </a:rPr>
              <a:t>3. Часто ли вы хвалите своего ребёнка за его успехи?                                                но стоит более внимательно относиться</a:t>
            </a:r>
          </a:p>
          <a:p>
            <a:r>
              <a:rPr lang="ru-RU" sz="1800" dirty="0" smtClean="0">
                <a:solidFill>
                  <a:srgbClr val="0070C0"/>
                </a:solidFill>
              </a:rPr>
              <a:t>- Всегда                                  1 балл                                                                                 к своему ребенку.</a:t>
            </a:r>
          </a:p>
          <a:p>
            <a:r>
              <a:rPr lang="ru-RU" sz="1800" dirty="0" smtClean="0">
                <a:solidFill>
                  <a:srgbClr val="0070C0"/>
                </a:solidFill>
              </a:rPr>
              <a:t>- Иногда                                  2 балла</a:t>
            </a:r>
          </a:p>
          <a:p>
            <a:r>
              <a:rPr lang="ru-RU" sz="1800" dirty="0" smtClean="0">
                <a:solidFill>
                  <a:srgbClr val="0070C0"/>
                </a:solidFill>
              </a:rPr>
              <a:t>- Никогда                                 3 балла</a:t>
            </a:r>
          </a:p>
          <a:p>
            <a:r>
              <a:rPr lang="ru-RU" sz="1800" dirty="0" smtClean="0">
                <a:solidFill>
                  <a:srgbClr val="0070C0"/>
                </a:solidFill>
              </a:rPr>
              <a:t>4. Как вы поощряете своего ребёнка?</a:t>
            </a:r>
          </a:p>
          <a:p>
            <a:r>
              <a:rPr lang="ru-RU" sz="1800" dirty="0" smtClean="0">
                <a:solidFill>
                  <a:srgbClr val="0070C0"/>
                </a:solidFill>
              </a:rPr>
              <a:t>- Радуетесь вместе с ним его успехам            1 балл                                                    Свыше 12 баллов- Может стоит задуматься, </a:t>
            </a:r>
          </a:p>
          <a:p>
            <a:r>
              <a:rPr lang="ru-RU" sz="1800" dirty="0" smtClean="0">
                <a:solidFill>
                  <a:srgbClr val="0070C0"/>
                </a:solidFill>
              </a:rPr>
              <a:t>- Стараетесь совместно организовывать досуг       1 балл                                             не пора ли сменить тактику в воспитании </a:t>
            </a:r>
          </a:p>
          <a:p>
            <a:r>
              <a:rPr lang="ru-RU" sz="1800" dirty="0" smtClean="0">
                <a:solidFill>
                  <a:srgbClr val="0070C0"/>
                </a:solidFill>
              </a:rPr>
              <a:t>- Просто хвалите                                                     2 балла                                               собственного ребенка.</a:t>
            </a:r>
          </a:p>
          <a:p>
            <a:r>
              <a:rPr lang="ru-RU" sz="1800" dirty="0" smtClean="0">
                <a:solidFill>
                  <a:srgbClr val="0070C0"/>
                </a:solidFill>
              </a:rPr>
              <a:t>- Покупаете дорогие вещи, подарки, даёте деньги      3 балла</a:t>
            </a:r>
          </a:p>
          <a:p>
            <a:r>
              <a:rPr lang="ru-RU" sz="1800" dirty="0" smtClean="0">
                <a:solidFill>
                  <a:srgbClr val="0070C0"/>
                </a:solidFill>
              </a:rPr>
              <a:t>5. Как вы наказываете своего ребёнка?</a:t>
            </a:r>
          </a:p>
          <a:p>
            <a:r>
              <a:rPr lang="ru-RU" sz="1800" dirty="0" smtClean="0">
                <a:solidFill>
                  <a:srgbClr val="0070C0"/>
                </a:solidFill>
              </a:rPr>
              <a:t>- Всем своим видом показываете, что огорчены, не разговариваете с ним     1 балл</a:t>
            </a:r>
          </a:p>
          <a:p>
            <a:r>
              <a:rPr lang="ru-RU" sz="1800" dirty="0" smtClean="0">
                <a:solidFill>
                  <a:srgbClr val="0070C0"/>
                </a:solidFill>
              </a:rPr>
              <a:t>- Ругаете, кричите на него, иногда даже обзываете                             2 балла</a:t>
            </a:r>
          </a:p>
          <a:p>
            <a:r>
              <a:rPr lang="ru-RU" sz="1800" dirty="0" smtClean="0">
                <a:solidFill>
                  <a:srgbClr val="0070C0"/>
                </a:solidFill>
              </a:rPr>
              <a:t>- Не разрешаете смотреть телевизор, играть в компьютер и т.д.         2 балла</a:t>
            </a:r>
          </a:p>
          <a:p>
            <a:r>
              <a:rPr lang="ru-RU" sz="1800" dirty="0" smtClean="0">
                <a:solidFill>
                  <a:srgbClr val="0070C0"/>
                </a:solidFill>
              </a:rPr>
              <a:t>- Наказываете трудом                                                                2 балла</a:t>
            </a:r>
          </a:p>
          <a:p>
            <a:r>
              <a:rPr lang="ru-RU" sz="1800" dirty="0" smtClean="0">
                <a:solidFill>
                  <a:srgbClr val="0070C0"/>
                </a:solidFill>
              </a:rPr>
              <a:t>- Не разрешаете гулять, общаться с друзьями                   3 балла</a:t>
            </a:r>
          </a:p>
          <a:p>
            <a:r>
              <a:rPr lang="ru-RU" sz="1800" dirty="0" smtClean="0">
                <a:solidFill>
                  <a:srgbClr val="0070C0"/>
                </a:solidFill>
              </a:rPr>
              <a:t>- Применяете физическую силу (подзатыльник, а иногда и ремень).        3 балла</a:t>
            </a:r>
            <a:endParaRPr lang="sah-RU" sz="18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7467600" cy="1143000"/>
          </a:xfrm>
        </p:spPr>
        <p:txBody>
          <a:bodyPr>
            <a:normAutofit/>
          </a:bodyPr>
          <a:lstStyle/>
          <a:p>
            <a:pPr algn="ctr"/>
            <a:r>
              <a:rPr lang="ru-RU" sz="2000" dirty="0" smtClean="0">
                <a:solidFill>
                  <a:srgbClr val="FF0000"/>
                </a:solidFill>
              </a:rPr>
              <a:t>Анкета для учителей</a:t>
            </a:r>
            <a:br>
              <a:rPr lang="ru-RU" sz="2000" dirty="0" smtClean="0">
                <a:solidFill>
                  <a:srgbClr val="FF0000"/>
                </a:solidFill>
              </a:rPr>
            </a:br>
            <a:endParaRPr lang="sah-RU" sz="2000" dirty="0">
              <a:solidFill>
                <a:srgbClr val="FF0000"/>
              </a:solidFill>
            </a:endParaRPr>
          </a:p>
        </p:txBody>
      </p:sp>
      <p:sp>
        <p:nvSpPr>
          <p:cNvPr id="3" name="Содержимое 2"/>
          <p:cNvSpPr>
            <a:spLocks noGrp="1"/>
          </p:cNvSpPr>
          <p:nvPr>
            <p:ph sz="quarter" idx="1"/>
          </p:nvPr>
        </p:nvSpPr>
        <p:spPr>
          <a:xfrm>
            <a:off x="285720" y="714356"/>
            <a:ext cx="7467600" cy="5072098"/>
          </a:xfrm>
        </p:spPr>
        <p:txBody>
          <a:bodyPr>
            <a:noAutofit/>
          </a:bodyPr>
          <a:lstStyle/>
          <a:p>
            <a:r>
              <a:rPr lang="ru-RU" sz="1200" dirty="0" smtClean="0">
                <a:solidFill>
                  <a:srgbClr val="0070C0"/>
                </a:solidFill>
              </a:rPr>
              <a:t>1. Как часто Вы наказываете учеников                                   9-12 </a:t>
            </a:r>
            <a:r>
              <a:rPr lang="ru-RU" sz="1200" dirty="0" err="1" smtClean="0">
                <a:solidFill>
                  <a:srgbClr val="0070C0"/>
                </a:solidFill>
              </a:rPr>
              <a:t>баллы-Ваш</a:t>
            </a:r>
            <a:r>
              <a:rPr lang="ru-RU" sz="1200" dirty="0" smtClean="0">
                <a:solidFill>
                  <a:srgbClr val="0070C0"/>
                </a:solidFill>
              </a:rPr>
              <a:t> педагогический                         </a:t>
            </a:r>
          </a:p>
          <a:p>
            <a:r>
              <a:rPr lang="ru-RU" sz="1200" dirty="0" smtClean="0">
                <a:solidFill>
                  <a:srgbClr val="0070C0"/>
                </a:solidFill>
              </a:rPr>
              <a:t>- часто                           1 балл                                                     подход к поощрениям и наказа-</a:t>
            </a:r>
          </a:p>
          <a:p>
            <a:r>
              <a:rPr lang="ru-RU" sz="1200" dirty="0" smtClean="0">
                <a:solidFill>
                  <a:srgbClr val="0070C0"/>
                </a:solidFill>
              </a:rPr>
              <a:t>- время от времени        2 балл                                                   </a:t>
            </a:r>
            <a:r>
              <a:rPr lang="ru-RU" sz="1200" dirty="0" err="1" smtClean="0">
                <a:solidFill>
                  <a:srgbClr val="0070C0"/>
                </a:solidFill>
              </a:rPr>
              <a:t>ниям</a:t>
            </a:r>
            <a:r>
              <a:rPr lang="ru-RU" sz="1200" dirty="0" smtClean="0">
                <a:solidFill>
                  <a:srgbClr val="0070C0"/>
                </a:solidFill>
              </a:rPr>
              <a:t> правильный.</a:t>
            </a:r>
          </a:p>
          <a:p>
            <a:r>
              <a:rPr lang="ru-RU" sz="1200" dirty="0" smtClean="0">
                <a:solidFill>
                  <a:srgbClr val="0070C0"/>
                </a:solidFill>
              </a:rPr>
              <a:t>- редко                             3 балл</a:t>
            </a:r>
          </a:p>
          <a:p>
            <a:r>
              <a:rPr lang="ru-RU" sz="1200" dirty="0" smtClean="0">
                <a:solidFill>
                  <a:srgbClr val="0070C0"/>
                </a:solidFill>
              </a:rPr>
              <a:t>2. Как часто Вы поощряете учеников:                                      12-15 баллы- Вы сами думаете,</a:t>
            </a:r>
          </a:p>
          <a:p>
            <a:r>
              <a:rPr lang="ru-RU" sz="1200" dirty="0" smtClean="0">
                <a:solidFill>
                  <a:srgbClr val="0070C0"/>
                </a:solidFill>
              </a:rPr>
              <a:t>- часто                              1 балла                                                что все правильно делаете, но </a:t>
            </a:r>
          </a:p>
          <a:p>
            <a:r>
              <a:rPr lang="ru-RU" sz="1200" dirty="0" smtClean="0">
                <a:solidFill>
                  <a:srgbClr val="0070C0"/>
                </a:solidFill>
              </a:rPr>
              <a:t>- время от времени          2 балла                                                что думают ваши ученики.</a:t>
            </a:r>
          </a:p>
          <a:p>
            <a:r>
              <a:rPr lang="ru-RU" sz="1200" dirty="0" smtClean="0">
                <a:solidFill>
                  <a:srgbClr val="0070C0"/>
                </a:solidFill>
              </a:rPr>
              <a:t>- редко                                 3 балл</a:t>
            </a:r>
          </a:p>
          <a:p>
            <a:r>
              <a:rPr lang="ru-RU" sz="1200" dirty="0" smtClean="0">
                <a:solidFill>
                  <a:srgbClr val="0070C0"/>
                </a:solidFill>
              </a:rPr>
              <a:t>3. Как чаще всего Вы наказываете:                                          Свыше 15 баллов- У вас, наверно,</a:t>
            </a:r>
          </a:p>
          <a:p>
            <a:r>
              <a:rPr lang="ru-RU" sz="1200" dirty="0" smtClean="0">
                <a:solidFill>
                  <a:srgbClr val="0070C0"/>
                </a:solidFill>
              </a:rPr>
              <a:t>- замечание                  1 балл                                                     недостаточно педагогического </a:t>
            </a:r>
          </a:p>
          <a:p>
            <a:r>
              <a:rPr lang="ru-RU" sz="1200" dirty="0" smtClean="0">
                <a:solidFill>
                  <a:srgbClr val="0070C0"/>
                </a:solidFill>
              </a:rPr>
              <a:t>- выговор                        2 балла                                                   опыта в использовании системы</a:t>
            </a:r>
          </a:p>
          <a:p>
            <a:r>
              <a:rPr lang="ru-RU" sz="1200" dirty="0" smtClean="0">
                <a:solidFill>
                  <a:srgbClr val="0070C0"/>
                </a:solidFill>
              </a:rPr>
              <a:t>- ограничение                 2 балла                                                 поощрения и наказания.</a:t>
            </a:r>
          </a:p>
          <a:p>
            <a:r>
              <a:rPr lang="ru-RU" sz="1200" dirty="0" smtClean="0">
                <a:solidFill>
                  <a:srgbClr val="0070C0"/>
                </a:solidFill>
              </a:rPr>
              <a:t>- физическое наказание   3 балла</a:t>
            </a:r>
          </a:p>
          <a:p>
            <a:r>
              <a:rPr lang="ru-RU" sz="1200" dirty="0" smtClean="0">
                <a:solidFill>
                  <a:srgbClr val="0070C0"/>
                </a:solidFill>
              </a:rPr>
              <a:t>4. Как чаще всего Вы поощряете:</a:t>
            </a:r>
          </a:p>
          <a:p>
            <a:r>
              <a:rPr lang="ru-RU" sz="1200" dirty="0" smtClean="0">
                <a:solidFill>
                  <a:srgbClr val="0070C0"/>
                </a:solidFill>
              </a:rPr>
              <a:t>- похвала                             1 балл</a:t>
            </a:r>
          </a:p>
          <a:p>
            <a:r>
              <a:rPr lang="ru-RU" sz="1200" dirty="0" smtClean="0">
                <a:solidFill>
                  <a:srgbClr val="0070C0"/>
                </a:solidFill>
              </a:rPr>
              <a:t>- подарки                              2 балла</a:t>
            </a:r>
          </a:p>
          <a:p>
            <a:r>
              <a:rPr lang="ru-RU" sz="1200" dirty="0" smtClean="0">
                <a:solidFill>
                  <a:srgbClr val="0070C0"/>
                </a:solidFill>
              </a:rPr>
              <a:t>- отметки                                 1 балл</a:t>
            </a:r>
          </a:p>
          <a:p>
            <a:r>
              <a:rPr lang="ru-RU" sz="1200" dirty="0" smtClean="0">
                <a:solidFill>
                  <a:srgbClr val="0070C0"/>
                </a:solidFill>
              </a:rPr>
              <a:t>- одобрение                                2 балла</a:t>
            </a:r>
          </a:p>
          <a:p>
            <a:r>
              <a:rPr lang="ru-RU" sz="1200" dirty="0" smtClean="0">
                <a:solidFill>
                  <a:srgbClr val="0070C0"/>
                </a:solidFill>
              </a:rPr>
              <a:t>5. Справедливо ли Вы наказываете и поощряете учеников:</a:t>
            </a:r>
          </a:p>
          <a:p>
            <a:r>
              <a:rPr lang="ru-RU" sz="1200" dirty="0" smtClean="0">
                <a:solidFill>
                  <a:srgbClr val="0070C0"/>
                </a:solidFill>
              </a:rPr>
              <a:t>- да                                             1 балл</a:t>
            </a:r>
          </a:p>
          <a:p>
            <a:r>
              <a:rPr lang="ru-RU" sz="1200" dirty="0" smtClean="0">
                <a:solidFill>
                  <a:srgbClr val="0070C0"/>
                </a:solidFill>
              </a:rPr>
              <a:t>- нет                                              3 балла</a:t>
            </a:r>
          </a:p>
          <a:p>
            <a:r>
              <a:rPr lang="ru-RU" sz="1200" dirty="0" smtClean="0">
                <a:solidFill>
                  <a:srgbClr val="0070C0"/>
                </a:solidFill>
              </a:rPr>
              <a:t>- не знаю                                      2 балла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0"/>
            <a:ext cx="7467600" cy="60348"/>
          </a:xfrm>
        </p:spPr>
        <p:txBody>
          <a:bodyPr>
            <a:normAutofit fontScale="90000"/>
          </a:bodyPr>
          <a:lstStyle/>
          <a:p>
            <a:endParaRPr lang="sah-RU" dirty="0"/>
          </a:p>
        </p:txBody>
      </p:sp>
      <p:sp>
        <p:nvSpPr>
          <p:cNvPr id="3" name="Содержимое 2"/>
          <p:cNvSpPr>
            <a:spLocks noGrp="1"/>
          </p:cNvSpPr>
          <p:nvPr>
            <p:ph sz="quarter" idx="1"/>
          </p:nvPr>
        </p:nvSpPr>
        <p:spPr>
          <a:xfrm>
            <a:off x="457200" y="357166"/>
            <a:ext cx="7467600" cy="4286280"/>
          </a:xfrm>
        </p:spPr>
        <p:txBody>
          <a:bodyPr>
            <a:normAutofit/>
          </a:bodyPr>
          <a:lstStyle/>
          <a:p>
            <a:r>
              <a:rPr lang="ru-RU" sz="1200" dirty="0" smtClean="0">
                <a:solidFill>
                  <a:srgbClr val="0070C0"/>
                </a:solidFill>
              </a:rPr>
              <a:t>6. С какой целью Вы используете методы поощрения и наказания:</a:t>
            </a:r>
          </a:p>
          <a:p>
            <a:r>
              <a:rPr lang="ru-RU" sz="1200" dirty="0" smtClean="0">
                <a:solidFill>
                  <a:srgbClr val="0070C0"/>
                </a:solidFill>
              </a:rPr>
              <a:t>- наведения порядка                                     2 балла</a:t>
            </a:r>
          </a:p>
          <a:p>
            <a:r>
              <a:rPr lang="ru-RU" sz="1200" dirty="0" smtClean="0">
                <a:solidFill>
                  <a:srgbClr val="0070C0"/>
                </a:solidFill>
              </a:rPr>
              <a:t>- коррекции поведения                                    2 балла</a:t>
            </a:r>
          </a:p>
          <a:p>
            <a:r>
              <a:rPr lang="ru-RU" sz="1200" dirty="0" smtClean="0">
                <a:solidFill>
                  <a:srgbClr val="0070C0"/>
                </a:solidFill>
              </a:rPr>
              <a:t>- направления сложившихся качеств личности    2 балла</a:t>
            </a:r>
          </a:p>
          <a:p>
            <a:r>
              <a:rPr lang="ru-RU" sz="1200" dirty="0" smtClean="0">
                <a:solidFill>
                  <a:srgbClr val="0070C0"/>
                </a:solidFill>
              </a:rPr>
              <a:t>- формирования адекватной самооценки          3 балла</a:t>
            </a:r>
            <a:endParaRPr lang="ru-RU" sz="1200" dirty="0" smtClean="0"/>
          </a:p>
          <a:p>
            <a:r>
              <a:rPr lang="ru-RU" sz="1200" dirty="0" smtClean="0">
                <a:solidFill>
                  <a:srgbClr val="0070C0"/>
                </a:solidFill>
              </a:rPr>
              <a:t>7. Как Вы думаете, достигаете ли Вы своей цели?</a:t>
            </a:r>
          </a:p>
          <a:p>
            <a:r>
              <a:rPr lang="ru-RU" sz="1200" dirty="0" smtClean="0">
                <a:solidFill>
                  <a:srgbClr val="0070C0"/>
                </a:solidFill>
              </a:rPr>
              <a:t>- да                                                                      1 балл</a:t>
            </a:r>
          </a:p>
          <a:p>
            <a:r>
              <a:rPr lang="ru-RU" sz="1200" dirty="0" smtClean="0">
                <a:solidFill>
                  <a:srgbClr val="0070C0"/>
                </a:solidFill>
              </a:rPr>
              <a:t>- нет                                                                      3 балла</a:t>
            </a:r>
          </a:p>
          <a:p>
            <a:r>
              <a:rPr lang="ru-RU" sz="1200" dirty="0" smtClean="0">
                <a:solidFill>
                  <a:srgbClr val="0070C0"/>
                </a:solidFill>
              </a:rPr>
              <a:t>- не знаю                                                               2 балла</a:t>
            </a:r>
          </a:p>
          <a:p>
            <a:r>
              <a:rPr lang="ru-RU" sz="1200" dirty="0" smtClean="0">
                <a:solidFill>
                  <a:srgbClr val="0070C0"/>
                </a:solidFill>
              </a:rPr>
              <a:t>8. Согласуете ли Вы с родителями меры поощрения и наказания?  Да-1 балл, нет-2 балла.</a:t>
            </a:r>
          </a:p>
          <a:p>
            <a:r>
              <a:rPr lang="ru-RU" sz="1200" dirty="0" smtClean="0">
                <a:solidFill>
                  <a:srgbClr val="0070C0"/>
                </a:solidFill>
              </a:rPr>
              <a:t>9. Как Вы думаете, можно ли отказаться от наказаний?</a:t>
            </a:r>
          </a:p>
          <a:p>
            <a:endParaRPr lang="ru-RU" sz="1200" dirty="0" smtClean="0">
              <a:solidFill>
                <a:srgbClr val="0070C0"/>
              </a:solidFill>
            </a:endParaRPr>
          </a:p>
          <a:p>
            <a:r>
              <a:rPr lang="ru-RU" sz="1200" dirty="0" smtClean="0">
                <a:solidFill>
                  <a:srgbClr val="0070C0"/>
                </a:solidFill>
              </a:rPr>
              <a:t>- часто                                                               1 балл</a:t>
            </a:r>
          </a:p>
          <a:p>
            <a:r>
              <a:rPr lang="ru-RU" sz="1200" dirty="0" smtClean="0">
                <a:solidFill>
                  <a:srgbClr val="0070C0"/>
                </a:solidFill>
              </a:rPr>
              <a:t>- время от времени                                            2 балла</a:t>
            </a:r>
          </a:p>
          <a:p>
            <a:r>
              <a:rPr lang="ru-RU" sz="1200" dirty="0" smtClean="0">
                <a:solidFill>
                  <a:srgbClr val="0070C0"/>
                </a:solidFill>
              </a:rPr>
              <a:t>- редко                                                                  3 балла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TotalTime>
  <Words>1052</Words>
  <PresentationFormat>Экран (4:3)</PresentationFormat>
  <Paragraphs>99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О поощрениях и наказаниях в семье.</vt:lpstr>
      <vt:lpstr>Цели:</vt:lpstr>
      <vt:lpstr>Немного из истории….</vt:lpstr>
      <vt:lpstr>Что такое насилие?</vt:lpstr>
      <vt:lpstr>Коллективное обсуждение</vt:lpstr>
      <vt:lpstr>Выводы</vt:lpstr>
      <vt:lpstr>Анкета для родителей на тему: «Поощрение и наказание в воспитании ребёнка» </vt:lpstr>
      <vt:lpstr>Анкета для учителей </vt:lpstr>
      <vt:lpstr>Слайд 9</vt:lpstr>
      <vt:lpstr>Памятка родителям.</vt:lpstr>
      <vt:lpstr>Рисунки детей.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поощрениях и наказаниях в семье.</dc:title>
  <cp:lastModifiedBy>Ньургун</cp:lastModifiedBy>
  <cp:revision>13</cp:revision>
  <dcterms:modified xsi:type="dcterms:W3CDTF">2010-03-02T05:35:28Z</dcterms:modified>
</cp:coreProperties>
</file>