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6C63ED-C09A-418D-9FEE-7F0F49EB184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9661C1C-4FFA-4D18-8083-0B0F160816F4}">
      <dgm:prSet phldrT="[Текст]" custT="1"/>
      <dgm:spPr>
        <a:solidFill>
          <a:srgbClr val="92D050"/>
        </a:solidFill>
        <a:ln>
          <a:solidFill>
            <a:srgbClr val="00B0F0"/>
          </a:solidFill>
        </a:ln>
      </dgm:spPr>
      <dgm:t>
        <a:bodyPr/>
        <a:lstStyle/>
        <a:p>
          <a:r>
            <a:rPr lang="ru-RU" sz="2400" b="1" dirty="0" smtClean="0">
              <a:solidFill>
                <a:srgbClr val="FF0000"/>
              </a:solidFill>
            </a:rPr>
            <a:t>Решение задач с интересным содержанием</a:t>
          </a:r>
          <a:endParaRPr lang="ru-RU" sz="2400" b="1" dirty="0">
            <a:solidFill>
              <a:srgbClr val="FF0000"/>
            </a:solidFill>
          </a:endParaRPr>
        </a:p>
      </dgm:t>
    </dgm:pt>
    <dgm:pt modelId="{AF5DC974-0456-4267-821F-32A816A04F1A}" type="parTrans" cxnId="{5ECC117F-4F9E-45F0-9D6B-C5A3F8173D14}">
      <dgm:prSet/>
      <dgm:spPr/>
      <dgm:t>
        <a:bodyPr/>
        <a:lstStyle/>
        <a:p>
          <a:endParaRPr lang="ru-RU"/>
        </a:p>
      </dgm:t>
    </dgm:pt>
    <dgm:pt modelId="{36A8CB81-179C-436C-8B17-E90E3B67D9B5}" type="sibTrans" cxnId="{5ECC117F-4F9E-45F0-9D6B-C5A3F8173D14}">
      <dgm:prSet/>
      <dgm:spPr>
        <a:solidFill>
          <a:srgbClr val="92D050"/>
        </a:solidFill>
        <a:ln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DE6C1026-1EE5-45D6-9239-875273825A6C}">
      <dgm:prSet phldrT="[Текст]"/>
      <dgm:spPr>
        <a:solidFill>
          <a:srgbClr val="92D050"/>
        </a:solidFill>
        <a:ln>
          <a:solidFill>
            <a:srgbClr val="00B0F0"/>
          </a:solidFill>
        </a:ln>
      </dgm:spPr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Интерес к математике</a:t>
          </a:r>
          <a:endParaRPr lang="ru-RU" b="1" dirty="0">
            <a:solidFill>
              <a:srgbClr val="FF0000"/>
            </a:solidFill>
          </a:endParaRPr>
        </a:p>
      </dgm:t>
    </dgm:pt>
    <dgm:pt modelId="{D968B777-29C0-4E93-A69F-68D04C3690F0}" type="parTrans" cxnId="{813976AA-6501-4C7B-8EE9-60B600DE63AE}">
      <dgm:prSet/>
      <dgm:spPr/>
      <dgm:t>
        <a:bodyPr/>
        <a:lstStyle/>
        <a:p>
          <a:endParaRPr lang="ru-RU"/>
        </a:p>
      </dgm:t>
    </dgm:pt>
    <dgm:pt modelId="{899C0FCF-2938-4BDC-A129-9893F768CBFA}" type="sibTrans" cxnId="{813976AA-6501-4C7B-8EE9-60B600DE63AE}">
      <dgm:prSet/>
      <dgm:spPr>
        <a:solidFill>
          <a:srgbClr val="92D050"/>
        </a:solidFill>
        <a:ln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5EED1A5D-5068-4617-8C44-1345FEB5D0B0}">
      <dgm:prSet phldrT="[Текст]"/>
      <dgm:spPr>
        <a:solidFill>
          <a:srgbClr val="92D050"/>
        </a:solidFill>
        <a:ln>
          <a:solidFill>
            <a:srgbClr val="00B0F0"/>
          </a:solidFill>
        </a:ln>
      </dgm:spPr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Более глубокое изучение математики</a:t>
          </a:r>
          <a:endParaRPr lang="ru-RU" b="1" dirty="0">
            <a:solidFill>
              <a:srgbClr val="FF0000"/>
            </a:solidFill>
          </a:endParaRPr>
        </a:p>
      </dgm:t>
    </dgm:pt>
    <dgm:pt modelId="{73E13FB3-E97C-497A-AC62-D8F84FACEB75}" type="parTrans" cxnId="{9653AE93-3E4B-46C2-BFBA-A7298392A60A}">
      <dgm:prSet/>
      <dgm:spPr/>
      <dgm:t>
        <a:bodyPr/>
        <a:lstStyle/>
        <a:p>
          <a:endParaRPr lang="ru-RU"/>
        </a:p>
      </dgm:t>
    </dgm:pt>
    <dgm:pt modelId="{7718B5AF-5982-4563-9AA0-BE384A3359E6}" type="sibTrans" cxnId="{9653AE93-3E4B-46C2-BFBA-A7298392A60A}">
      <dgm:prSet/>
      <dgm:spPr/>
      <dgm:t>
        <a:bodyPr/>
        <a:lstStyle/>
        <a:p>
          <a:endParaRPr lang="ru-RU"/>
        </a:p>
      </dgm:t>
    </dgm:pt>
    <dgm:pt modelId="{42C346B2-9B47-46CB-A294-C89381AB43EC}" type="pres">
      <dgm:prSet presAssocID="{106C63ED-C09A-418D-9FEE-7F0F49EB184A}" presName="Name0" presStyleCnt="0">
        <dgm:presLayoutVars>
          <dgm:dir/>
          <dgm:resizeHandles val="exact"/>
        </dgm:presLayoutVars>
      </dgm:prSet>
      <dgm:spPr/>
    </dgm:pt>
    <dgm:pt modelId="{FC414DB9-29A5-475B-8778-40174DDD4E45}" type="pres">
      <dgm:prSet presAssocID="{E9661C1C-4FFA-4D18-8083-0B0F160816F4}" presName="node" presStyleLbl="node1" presStyleIdx="0" presStyleCnt="3" custLinFactNeighborX="15930" custLinFactNeighborY="-772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272E1C-10CC-488A-81C9-510FDBC12473}" type="pres">
      <dgm:prSet presAssocID="{36A8CB81-179C-436C-8B17-E90E3B67D9B5}" presName="sibTrans" presStyleLbl="sibTrans2D1" presStyleIdx="0" presStyleCnt="2" custScaleX="183377"/>
      <dgm:spPr/>
      <dgm:t>
        <a:bodyPr/>
        <a:lstStyle/>
        <a:p>
          <a:endParaRPr lang="ru-RU"/>
        </a:p>
      </dgm:t>
    </dgm:pt>
    <dgm:pt modelId="{818B35AB-9290-4B11-8EB7-AAF19C336ABD}" type="pres">
      <dgm:prSet presAssocID="{36A8CB81-179C-436C-8B17-E90E3B67D9B5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492F5279-0B94-4BE0-8F2C-8298E31A3F9A}" type="pres">
      <dgm:prSet presAssocID="{DE6C1026-1EE5-45D6-9239-875273825A6C}" presName="node" presStyleLbl="node1" presStyleIdx="1" presStyleCnt="3" custLinFactY="-1670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8F01C7-88B8-44F3-AB71-2753D6A4D750}" type="pres">
      <dgm:prSet presAssocID="{899C0FCF-2938-4BDC-A129-9893F768CBFA}" presName="sibTrans" presStyleLbl="sibTrans2D1" presStyleIdx="1" presStyleCnt="2" custScaleX="194696" custLinFactNeighborX="33" custLinFactNeighborY="9511"/>
      <dgm:spPr/>
      <dgm:t>
        <a:bodyPr/>
        <a:lstStyle/>
        <a:p>
          <a:endParaRPr lang="ru-RU"/>
        </a:p>
      </dgm:t>
    </dgm:pt>
    <dgm:pt modelId="{94076B4A-5E0A-4320-8EF4-78F50B62A312}" type="pres">
      <dgm:prSet presAssocID="{899C0FCF-2938-4BDC-A129-9893F768CBFA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B71B7F44-1632-48C5-87C1-03B578EEE348}" type="pres">
      <dgm:prSet presAssocID="{5EED1A5D-5068-4617-8C44-1345FEB5D0B0}" presName="node" presStyleLbl="node1" presStyleIdx="2" presStyleCnt="3" custLinFactNeighborX="-332" custLinFactNeighborY="-78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53AE93-3E4B-46C2-BFBA-A7298392A60A}" srcId="{106C63ED-C09A-418D-9FEE-7F0F49EB184A}" destId="{5EED1A5D-5068-4617-8C44-1345FEB5D0B0}" srcOrd="2" destOrd="0" parTransId="{73E13FB3-E97C-497A-AC62-D8F84FACEB75}" sibTransId="{7718B5AF-5982-4563-9AA0-BE384A3359E6}"/>
    <dgm:cxn modelId="{8BF1BD03-C9A3-4A8C-8753-539062504D84}" type="presOf" srcId="{899C0FCF-2938-4BDC-A129-9893F768CBFA}" destId="{098F01C7-88B8-44F3-AB71-2753D6A4D750}" srcOrd="0" destOrd="0" presId="urn:microsoft.com/office/officeart/2005/8/layout/process1"/>
    <dgm:cxn modelId="{5ECC117F-4F9E-45F0-9D6B-C5A3F8173D14}" srcId="{106C63ED-C09A-418D-9FEE-7F0F49EB184A}" destId="{E9661C1C-4FFA-4D18-8083-0B0F160816F4}" srcOrd="0" destOrd="0" parTransId="{AF5DC974-0456-4267-821F-32A816A04F1A}" sibTransId="{36A8CB81-179C-436C-8B17-E90E3B67D9B5}"/>
    <dgm:cxn modelId="{9FD3FD5F-2CDC-4589-A955-6401964B612A}" type="presOf" srcId="{DE6C1026-1EE5-45D6-9239-875273825A6C}" destId="{492F5279-0B94-4BE0-8F2C-8298E31A3F9A}" srcOrd="0" destOrd="0" presId="urn:microsoft.com/office/officeart/2005/8/layout/process1"/>
    <dgm:cxn modelId="{5277CCF0-51E9-4572-8F66-253D7B612E53}" type="presOf" srcId="{36A8CB81-179C-436C-8B17-E90E3B67D9B5}" destId="{96272E1C-10CC-488A-81C9-510FDBC12473}" srcOrd="0" destOrd="0" presId="urn:microsoft.com/office/officeart/2005/8/layout/process1"/>
    <dgm:cxn modelId="{D4B1B4A0-B736-4447-A593-1FBF9870E9E0}" type="presOf" srcId="{5EED1A5D-5068-4617-8C44-1345FEB5D0B0}" destId="{B71B7F44-1632-48C5-87C1-03B578EEE348}" srcOrd="0" destOrd="0" presId="urn:microsoft.com/office/officeart/2005/8/layout/process1"/>
    <dgm:cxn modelId="{BF9F953F-652F-46E6-94F7-B11D11C3AF12}" type="presOf" srcId="{899C0FCF-2938-4BDC-A129-9893F768CBFA}" destId="{94076B4A-5E0A-4320-8EF4-78F50B62A312}" srcOrd="1" destOrd="0" presId="urn:microsoft.com/office/officeart/2005/8/layout/process1"/>
    <dgm:cxn modelId="{D99427E8-C32F-4817-8A65-3DD927B0F90E}" type="presOf" srcId="{36A8CB81-179C-436C-8B17-E90E3B67D9B5}" destId="{818B35AB-9290-4B11-8EB7-AAF19C336ABD}" srcOrd="1" destOrd="0" presId="urn:microsoft.com/office/officeart/2005/8/layout/process1"/>
    <dgm:cxn modelId="{813976AA-6501-4C7B-8EE9-60B600DE63AE}" srcId="{106C63ED-C09A-418D-9FEE-7F0F49EB184A}" destId="{DE6C1026-1EE5-45D6-9239-875273825A6C}" srcOrd="1" destOrd="0" parTransId="{D968B777-29C0-4E93-A69F-68D04C3690F0}" sibTransId="{899C0FCF-2938-4BDC-A129-9893F768CBFA}"/>
    <dgm:cxn modelId="{B28782E7-6C8D-43E6-B36D-979ACEFF0133}" type="presOf" srcId="{106C63ED-C09A-418D-9FEE-7F0F49EB184A}" destId="{42C346B2-9B47-46CB-A294-C89381AB43EC}" srcOrd="0" destOrd="0" presId="urn:microsoft.com/office/officeart/2005/8/layout/process1"/>
    <dgm:cxn modelId="{C455CAD3-27DD-4CC5-9F08-0F31217F0176}" type="presOf" srcId="{E9661C1C-4FFA-4D18-8083-0B0F160816F4}" destId="{FC414DB9-29A5-475B-8778-40174DDD4E45}" srcOrd="0" destOrd="0" presId="urn:microsoft.com/office/officeart/2005/8/layout/process1"/>
    <dgm:cxn modelId="{981552E4-BB17-4C9F-8DCB-34317BD4866F}" type="presParOf" srcId="{42C346B2-9B47-46CB-A294-C89381AB43EC}" destId="{FC414DB9-29A5-475B-8778-40174DDD4E45}" srcOrd="0" destOrd="0" presId="urn:microsoft.com/office/officeart/2005/8/layout/process1"/>
    <dgm:cxn modelId="{93F33E12-E0EC-4492-8551-6508E309EF61}" type="presParOf" srcId="{42C346B2-9B47-46CB-A294-C89381AB43EC}" destId="{96272E1C-10CC-488A-81C9-510FDBC12473}" srcOrd="1" destOrd="0" presId="urn:microsoft.com/office/officeart/2005/8/layout/process1"/>
    <dgm:cxn modelId="{F3662CF5-CC4A-4985-A213-0C78BF429755}" type="presParOf" srcId="{96272E1C-10CC-488A-81C9-510FDBC12473}" destId="{818B35AB-9290-4B11-8EB7-AAF19C336ABD}" srcOrd="0" destOrd="0" presId="urn:microsoft.com/office/officeart/2005/8/layout/process1"/>
    <dgm:cxn modelId="{22F35DDB-576C-40FD-B12B-C37FA36EE944}" type="presParOf" srcId="{42C346B2-9B47-46CB-A294-C89381AB43EC}" destId="{492F5279-0B94-4BE0-8F2C-8298E31A3F9A}" srcOrd="2" destOrd="0" presId="urn:microsoft.com/office/officeart/2005/8/layout/process1"/>
    <dgm:cxn modelId="{96A62DD9-8B0D-486E-B9BA-707AAE6AC250}" type="presParOf" srcId="{42C346B2-9B47-46CB-A294-C89381AB43EC}" destId="{098F01C7-88B8-44F3-AB71-2753D6A4D750}" srcOrd="3" destOrd="0" presId="urn:microsoft.com/office/officeart/2005/8/layout/process1"/>
    <dgm:cxn modelId="{16B4CD60-641B-46A8-905B-47FB874A2C13}" type="presParOf" srcId="{098F01C7-88B8-44F3-AB71-2753D6A4D750}" destId="{94076B4A-5E0A-4320-8EF4-78F50B62A312}" srcOrd="0" destOrd="0" presId="urn:microsoft.com/office/officeart/2005/8/layout/process1"/>
    <dgm:cxn modelId="{26F075E6-E219-424C-A891-DC27B9DB67F7}" type="presParOf" srcId="{42C346B2-9B47-46CB-A294-C89381AB43EC}" destId="{B71B7F44-1632-48C5-87C1-03B578EEE34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414DB9-29A5-475B-8778-40174DDD4E45}">
      <dsp:nvSpPr>
        <dsp:cNvPr id="0" name=""/>
        <dsp:cNvSpPr/>
      </dsp:nvSpPr>
      <dsp:spPr>
        <a:xfrm>
          <a:off x="82354" y="147710"/>
          <a:ext cx="2161877" cy="1661943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</a:rPr>
            <a:t>Решение задач с интересным содержанием</a:t>
          </a:r>
          <a:endParaRPr lang="ru-RU" sz="2400" b="1" kern="1200" dirty="0">
            <a:solidFill>
              <a:srgbClr val="FF0000"/>
            </a:solidFill>
          </a:endParaRPr>
        </a:p>
      </dsp:txBody>
      <dsp:txXfrm>
        <a:off x="131031" y="196387"/>
        <a:ext cx="2064523" cy="1564589"/>
      </dsp:txXfrm>
    </dsp:sp>
    <dsp:sp modelId="{96272E1C-10CC-488A-81C9-510FDBC12473}">
      <dsp:nvSpPr>
        <dsp:cNvPr id="0" name=""/>
        <dsp:cNvSpPr/>
      </dsp:nvSpPr>
      <dsp:spPr>
        <a:xfrm rot="21428099">
          <a:off x="2266690" y="636161"/>
          <a:ext cx="768400" cy="536145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solidFill>
            <a:srgbClr val="00B0F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2266791" y="747410"/>
        <a:ext cx="607557" cy="321687"/>
      </dsp:txXfrm>
    </dsp:sp>
    <dsp:sp modelId="{492F5279-0B94-4BE0-8F2C-8298E31A3F9A}">
      <dsp:nvSpPr>
        <dsp:cNvPr id="0" name=""/>
        <dsp:cNvSpPr/>
      </dsp:nvSpPr>
      <dsp:spPr>
        <a:xfrm>
          <a:off x="3033861" y="0"/>
          <a:ext cx="2161877" cy="1661943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</a:rPr>
            <a:t>Интерес к математике</a:t>
          </a:r>
          <a:endParaRPr lang="ru-RU" sz="2400" b="1" kern="1200" dirty="0">
            <a:solidFill>
              <a:srgbClr val="FF0000"/>
            </a:solidFill>
          </a:endParaRPr>
        </a:p>
      </dsp:txBody>
      <dsp:txXfrm>
        <a:off x="3082538" y="48677"/>
        <a:ext cx="2064523" cy="1564589"/>
      </dsp:txXfrm>
    </dsp:sp>
    <dsp:sp modelId="{098F01C7-88B8-44F3-AB71-2753D6A4D750}">
      <dsp:nvSpPr>
        <dsp:cNvPr id="0" name=""/>
        <dsp:cNvSpPr/>
      </dsp:nvSpPr>
      <dsp:spPr>
        <a:xfrm rot="153476">
          <a:off x="5194630" y="682042"/>
          <a:ext cx="891693" cy="536145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solidFill>
            <a:srgbClr val="00B0F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5194710" y="785682"/>
        <a:ext cx="730850" cy="321687"/>
      </dsp:txXfrm>
    </dsp:sp>
    <dsp:sp modelId="{B71B7F44-1632-48C5-87C1-03B578EEE348}">
      <dsp:nvSpPr>
        <dsp:cNvPr id="0" name=""/>
        <dsp:cNvSpPr/>
      </dsp:nvSpPr>
      <dsp:spPr>
        <a:xfrm>
          <a:off x="6059015" y="135145"/>
          <a:ext cx="2161877" cy="1661943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</a:rPr>
            <a:t>Более глубокое изучение математики</a:t>
          </a:r>
          <a:endParaRPr lang="ru-RU" sz="2400" b="1" kern="1200" dirty="0">
            <a:solidFill>
              <a:srgbClr val="FF0000"/>
            </a:solidFill>
          </a:endParaRPr>
        </a:p>
      </dsp:txBody>
      <dsp:txXfrm>
        <a:off x="6107692" y="183822"/>
        <a:ext cx="2064523" cy="1564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72000"/>
                    </a14:imgEffect>
                    <a14:imgEffect>
                      <a14:brightnessContrast bright="2000" contrast="-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295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8424936" cy="2736303"/>
          </a:xfrm>
        </p:spPr>
        <p:txBody>
          <a:bodyPr>
            <a:noAutofit/>
          </a:bodyPr>
          <a:lstStyle/>
          <a:p>
            <a:r>
              <a:rPr lang="ru-RU" sz="6000" b="1" i="1" dirty="0">
                <a:solidFill>
                  <a:srgbClr val="FF0000"/>
                </a:solidFill>
                <a:latin typeface="Arial Black" pitchFamily="34" charset="0"/>
              </a:rPr>
              <a:t>Развитие познавательного интереса на уроках математики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4869160"/>
            <a:ext cx="5112568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400" b="1" dirty="0" smtClean="0">
                <a:solidFill>
                  <a:srgbClr val="FF3300"/>
                </a:solidFill>
                <a:latin typeface="Arial Black" pitchFamily="34" charset="0"/>
              </a:rPr>
              <a:t>Преподаватель ГОУ СПО ТО «Новомосковский политехнический колледж» Степанова Татьяна Николаевна</a:t>
            </a:r>
            <a:endParaRPr lang="ru-RU" sz="2400" b="1" dirty="0">
              <a:solidFill>
                <a:srgbClr val="FF33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601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1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5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4800" dirty="0" smtClean="0"/>
              <a:t>Эстетический </a:t>
            </a:r>
            <a:r>
              <a:rPr lang="ru-RU" sz="4800" dirty="0"/>
              <a:t>мотив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Красота математического объекта обусловлена взаимодействием его обобщенного образа, созданного нашей психикой, и оригинальности, выделяющей этот объект из других объектов. Эффективное раскрытие эстетического потенциала математики возможно лишь в процессе творческой деятельности учащихся. А в этой деятельности ведущая роль принадлежит задаче.</a:t>
            </a:r>
          </a:p>
        </p:txBody>
      </p:sp>
    </p:spTree>
    <p:extLst>
      <p:ext uri="{BB962C8B-B14F-4D97-AF65-F5344CB8AC3E}">
        <p14:creationId xmlns:p14="http://schemas.microsoft.com/office/powerpoint/2010/main" val="2784399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2"/>
            <a:ext cx="9144000" cy="6855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5" name="Объект 2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6869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" name="Развернутая стрелка 29"/>
          <p:cNvSpPr/>
          <p:nvPr/>
        </p:nvSpPr>
        <p:spPr>
          <a:xfrm flipH="1" flipV="1">
            <a:off x="971598" y="3426979"/>
            <a:ext cx="7200801" cy="2576062"/>
          </a:xfrm>
          <a:prstGeom prst="uturnArrow">
            <a:avLst>
              <a:gd name="adj1" fmla="val 36158"/>
              <a:gd name="adj2" fmla="val 25000"/>
              <a:gd name="adj3" fmla="val 25029"/>
              <a:gd name="adj4" fmla="val 43750"/>
              <a:gd name="adj5" fmla="val 100000"/>
            </a:avLst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085184"/>
            <a:ext cx="6984775" cy="91785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Развитие познавательного интереса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1431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  <p:bldP spid="30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" y="0"/>
            <a:ext cx="913667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19256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Проблема </a:t>
            </a:r>
            <a:r>
              <a:rPr lang="ru-RU" sz="4800" dirty="0"/>
              <a:t>формирования и развития познавательного интереса к </a:t>
            </a:r>
            <a:r>
              <a:rPr lang="ru-RU" sz="4800" dirty="0" smtClean="0"/>
              <a:t>математике (и любому предмету общеобразовательного цикла) </a:t>
            </a:r>
            <a:r>
              <a:rPr lang="ru-RU" sz="4800" dirty="0"/>
              <a:t>представляет собой особую значимость для методики </a:t>
            </a:r>
            <a:r>
              <a:rPr lang="ru-RU" sz="4800" dirty="0" smtClean="0"/>
              <a:t>ее преподавания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286092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brightnessContrast bright="3000" contrast="-3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" y="0"/>
            <a:ext cx="913667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Уровни </a:t>
            </a:r>
            <a:r>
              <a:rPr lang="ru-RU" dirty="0"/>
              <a:t>развития познавательного </a:t>
            </a:r>
            <a:r>
              <a:rPr lang="ru-RU" dirty="0" smtClean="0"/>
              <a:t>интереса обучаемых: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547260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 </a:t>
            </a:r>
            <a:r>
              <a:rPr lang="ru-RU" dirty="0"/>
              <a:t>– </a:t>
            </a:r>
            <a:r>
              <a:rPr lang="ru-RU" dirty="0" smtClean="0"/>
              <a:t>низкий -</a:t>
            </a:r>
            <a:r>
              <a:rPr lang="ru-RU" dirty="0"/>
              <a:t> активность на уроках интуитивная, часты отвлечения, предпочтение отдаётся задачам репродуктивного характера, со стереотипными действиями</a:t>
            </a:r>
            <a:endParaRPr lang="ru-RU" dirty="0" smtClean="0"/>
          </a:p>
          <a:p>
            <a:r>
              <a:rPr lang="ru-RU" dirty="0" smtClean="0"/>
              <a:t>2 </a:t>
            </a:r>
            <a:r>
              <a:rPr lang="ru-RU" dirty="0"/>
              <a:t>– </a:t>
            </a:r>
            <a:r>
              <a:rPr lang="ru-RU" dirty="0" smtClean="0"/>
              <a:t>средний - </a:t>
            </a:r>
            <a:r>
              <a:rPr lang="ru-RU" dirty="0"/>
              <a:t>поисковый характер деятельности, но не всегда </a:t>
            </a:r>
            <a:r>
              <a:rPr lang="ru-RU" dirty="0" smtClean="0"/>
              <a:t>склонность </a:t>
            </a:r>
            <a:r>
              <a:rPr lang="ru-RU" dirty="0"/>
              <a:t>к выполнению творческих заданий, </a:t>
            </a:r>
            <a:r>
              <a:rPr lang="ru-RU" dirty="0" smtClean="0"/>
              <a:t>самостоятельная </a:t>
            </a:r>
            <a:r>
              <a:rPr lang="ru-RU" dirty="0"/>
              <a:t>деятельность носит эпизодический характер,  зависит от внешних стимулов</a:t>
            </a:r>
            <a:endParaRPr lang="ru-RU" dirty="0" smtClean="0"/>
          </a:p>
          <a:p>
            <a:r>
              <a:rPr lang="ru-RU" dirty="0" smtClean="0"/>
              <a:t>3 </a:t>
            </a:r>
            <a:r>
              <a:rPr lang="ru-RU" dirty="0"/>
              <a:t>– высокий </a:t>
            </a:r>
            <a:r>
              <a:rPr lang="ru-RU" dirty="0" smtClean="0"/>
              <a:t>- самостоятельность,  активное </a:t>
            </a:r>
            <a:r>
              <a:rPr lang="ru-RU" dirty="0"/>
              <a:t>участием на уроке, </a:t>
            </a:r>
            <a:r>
              <a:rPr lang="ru-RU" dirty="0" smtClean="0"/>
              <a:t>предпочтение </a:t>
            </a:r>
            <a:r>
              <a:rPr lang="ru-RU" dirty="0"/>
              <a:t>учебной деятельности более трудного характера</a:t>
            </a:r>
          </a:p>
        </p:txBody>
      </p:sp>
    </p:spTree>
    <p:extLst>
      <p:ext uri="{BB962C8B-B14F-4D97-AF65-F5344CB8AC3E}">
        <p14:creationId xmlns:p14="http://schemas.microsoft.com/office/powerpoint/2010/main" val="28282751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" y="0"/>
            <a:ext cx="913667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862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Мотивации </a:t>
            </a:r>
            <a:r>
              <a:rPr lang="ru-RU" sz="2800" dirty="0">
                <a:solidFill>
                  <a:srgbClr val="002060"/>
                </a:solidFill>
              </a:rPr>
              <a:t>студентов Новомосковского политехнического колледжа к занятию математикой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полноценность в повседневной жизни общества – формируется при использовании реальных жизненных проблем для создания проблемных ситуаций;</a:t>
            </a:r>
          </a:p>
          <a:p>
            <a:pPr lvl="0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предложение образования – формируется путём использования элементов опережающего обучения;</a:t>
            </a:r>
          </a:p>
          <a:p>
            <a:pPr lvl="0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успешность в профессиональной деятельности - формируется в процессе деятельности, направленной на изучение предмета интереса;</a:t>
            </a:r>
          </a:p>
          <a:p>
            <a:pPr lvl="0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освоение знаний по другим предметам – формируется при решении задач с прикладным содержанием;</a:t>
            </a:r>
          </a:p>
          <a:p>
            <a:pPr lvl="0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интерес к математике, как к науке – формируется при получении положительных эмоций во время занятий, при открытии новых знаний, при достижении ситуации успеха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2177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3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2"/>
            <a:ext cx="9144000" cy="6855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52128"/>
          </a:xfrm>
        </p:spPr>
        <p:txBody>
          <a:bodyPr>
            <a:noAutofit/>
          </a:bodyPr>
          <a:lstStyle/>
          <a:p>
            <a:r>
              <a:rPr lang="ru-RU" sz="3200" dirty="0" smtClean="0"/>
              <a:t>Условия формирования </a:t>
            </a:r>
            <a:r>
              <a:rPr lang="ru-RU" sz="3200" dirty="0"/>
              <a:t>познавательного интереса к математике </a:t>
            </a:r>
            <a:r>
              <a:rPr lang="ru-RU" sz="3200" dirty="0" smtClean="0"/>
              <a:t>посредством задач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318022"/>
            <a:ext cx="835292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Wingdings" pitchFamily="2" charset="2"/>
              <a:buChar char="Ø"/>
            </a:pPr>
            <a:r>
              <a:rPr lang="ru-RU" sz="2800" dirty="0" smtClean="0"/>
              <a:t>знание понятия </a:t>
            </a:r>
            <a:r>
              <a:rPr lang="ru-RU" sz="2800" dirty="0"/>
              <a:t>«познавательный интерес»; </a:t>
            </a:r>
            <a:r>
              <a:rPr lang="ru-RU" sz="2800" dirty="0" smtClean="0"/>
              <a:t>умение различать </a:t>
            </a:r>
            <a:r>
              <a:rPr lang="ru-RU" sz="2800" dirty="0"/>
              <a:t>уровни его развития;</a:t>
            </a:r>
          </a:p>
          <a:p>
            <a:pPr marL="285750" lvl="1" indent="-285750">
              <a:buFont typeface="Wingdings" pitchFamily="2" charset="2"/>
              <a:buChar char="Ø"/>
            </a:pPr>
            <a:r>
              <a:rPr lang="ru-RU" sz="2800" dirty="0"/>
              <a:t>учёт возрастных и индивидуальных особенностей;</a:t>
            </a:r>
          </a:p>
          <a:p>
            <a:pPr marL="285750" lvl="1" indent="-285750">
              <a:buFont typeface="Wingdings" pitchFamily="2" charset="2"/>
              <a:buChar char="Ø"/>
            </a:pPr>
            <a:r>
              <a:rPr lang="ru-RU" sz="2800" dirty="0"/>
              <a:t>задачи должны иметь интересное содержание, т. е. формулировку и путь решения задачи;</a:t>
            </a:r>
          </a:p>
          <a:p>
            <a:pPr marL="285750" lvl="1" indent="-285750">
              <a:buFont typeface="Wingdings" pitchFamily="2" charset="2"/>
              <a:buChar char="Ø"/>
            </a:pPr>
            <a:r>
              <a:rPr lang="ru-RU" sz="2800" dirty="0"/>
              <a:t>трудность задачи (следует учитывать, что при высокой трудности интерес к решению задачи снижается);</a:t>
            </a:r>
          </a:p>
          <a:p>
            <a:pPr marL="285750" lvl="1" indent="-285750">
              <a:buFont typeface="Wingdings" pitchFamily="2" charset="2"/>
              <a:buChar char="Ø"/>
            </a:pPr>
            <a:r>
              <a:rPr lang="ru-RU" sz="2800" dirty="0"/>
              <a:t>свойство локальной устойчивости задачи (интерес к какой – либо </a:t>
            </a:r>
            <a:r>
              <a:rPr lang="ru-RU" sz="2800" dirty="0" smtClean="0"/>
              <a:t>задаче </a:t>
            </a:r>
            <a:r>
              <a:rPr lang="ru-RU" sz="2800" dirty="0"/>
              <a:t>способен вызвать интерес к похожим задачам).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7192938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236"/>
            <a:ext cx="9144001" cy="684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«Провоцирующие</a:t>
            </a:r>
            <a:r>
              <a:rPr lang="ru-RU" sz="3600" dirty="0"/>
              <a:t>» задачи, как средство развития критического мышления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502688"/>
            <a:ext cx="90364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 тип </a:t>
            </a:r>
            <a:r>
              <a:rPr lang="ru-RU" dirty="0"/>
              <a:t>– задачи, условия которых в той или иной мере навязывают неверный ответ: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в явной форме;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выбор ответа из набора неверных ответов;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выбор ответа из набора верных и неверных;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условие </a:t>
            </a:r>
            <a:r>
              <a:rPr lang="ru-RU" dirty="0"/>
              <a:t>не содержит в явном виде неверного ответа, но указывает на него.</a:t>
            </a:r>
          </a:p>
          <a:p>
            <a:r>
              <a:rPr lang="ru-RU" dirty="0"/>
              <a:t>2 тип – задачи, условия которых тем или иным способом показывают неверный путь решения: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сделать действие, когда это не нужно;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сделать одно действие, когда нужно сделать другое;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сделать действия одним способом, а нужно другим;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выполнить действия, когда это невозможно.</a:t>
            </a:r>
          </a:p>
          <a:p>
            <a:r>
              <a:rPr lang="ru-RU" dirty="0"/>
              <a:t>3 тип – задачи, вынуждающие составлять, строить такие математические объекты, которые при заданных условиях не могут иметь места.</a:t>
            </a:r>
          </a:p>
          <a:p>
            <a:r>
              <a:rPr lang="ru-RU" dirty="0"/>
              <a:t>4 тип – задачи, вводящие в заблуждение из-за неоднозначности трактовки терминов, словесных оборотов, буквенных или числовых выражений.</a:t>
            </a:r>
          </a:p>
          <a:p>
            <a:r>
              <a:rPr lang="ru-RU" dirty="0"/>
              <a:t>5 тип – </a:t>
            </a:r>
            <a:r>
              <a:rPr lang="ru-RU" dirty="0" smtClean="0"/>
              <a:t>задачи</a:t>
            </a:r>
            <a:r>
              <a:rPr lang="ru-RU" dirty="0"/>
              <a:t>, условия которых допускают возможность «опровержения» семантически верного решения синтаксическим или иным нематематическим решением.</a:t>
            </a:r>
          </a:p>
        </p:txBody>
      </p:sp>
    </p:spTree>
    <p:extLst>
      <p:ext uri="{BB962C8B-B14F-4D97-AF65-F5344CB8AC3E}">
        <p14:creationId xmlns:p14="http://schemas.microsoft.com/office/powerpoint/2010/main" val="3247260514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38889E-6 1.48148E-6 L -1.38889E-6 -0.07222 " pathEditMode="relative" rAng="0" ptsTypes="AA">
                                      <p:cBhvr>
                                        <p:cTn id="6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6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2"/>
            <a:ext cx="9144000" cy="6855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Занимательные </a:t>
            </a:r>
            <a:r>
              <a:rPr lang="ru-RU" dirty="0"/>
              <a:t>задания: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задачи-шутки,</a:t>
            </a:r>
          </a:p>
          <a:p>
            <a:endParaRPr lang="ru-RU" dirty="0"/>
          </a:p>
          <a:p>
            <a:r>
              <a:rPr lang="ru-RU" dirty="0"/>
              <a:t>задания с кодированным ответом</a:t>
            </a:r>
            <a:r>
              <a:rPr lang="ru-RU" dirty="0" smtClean="0"/>
              <a:t>,</a:t>
            </a:r>
          </a:p>
          <a:p>
            <a:endParaRPr lang="ru-RU" dirty="0"/>
          </a:p>
          <a:p>
            <a:r>
              <a:rPr lang="ru-RU" dirty="0"/>
              <a:t>задания с занимательным содержанием, и т. 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840896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2"/>
            <a:ext cx="9144000" cy="6855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08" y="188640"/>
            <a:ext cx="8856984" cy="1482712"/>
          </a:xfrm>
        </p:spPr>
        <p:txBody>
          <a:bodyPr>
            <a:noAutofit/>
          </a:bodyPr>
          <a:lstStyle/>
          <a:p>
            <a:r>
              <a:rPr lang="ru-RU" sz="3600" dirty="0" smtClean="0"/>
              <a:t>Для развития познавательного интереса студентам так же необходимо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587" y="2132856"/>
            <a:ext cx="8928992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использование учебно-методических </a:t>
            </a:r>
            <a:r>
              <a:rPr lang="ru-RU" dirty="0" smtClean="0"/>
              <a:t>комплектов</a:t>
            </a:r>
          </a:p>
          <a:p>
            <a:r>
              <a:rPr lang="ru-RU" dirty="0" smtClean="0"/>
              <a:t>самостоятельно </a:t>
            </a:r>
            <a:r>
              <a:rPr lang="ru-RU" dirty="0"/>
              <a:t>ставить перед собой учебную </a:t>
            </a:r>
            <a:r>
              <a:rPr lang="ru-RU" dirty="0" smtClean="0"/>
              <a:t>цель</a:t>
            </a:r>
          </a:p>
          <a:p>
            <a:r>
              <a:rPr lang="ru-RU" dirty="0" smtClean="0"/>
              <a:t>определять</a:t>
            </a:r>
            <a:r>
              <a:rPr lang="ru-RU" dirty="0"/>
              <a:t>, достижима она или </a:t>
            </a:r>
            <a:r>
              <a:rPr lang="ru-RU" dirty="0" smtClean="0"/>
              <a:t>нет</a:t>
            </a:r>
          </a:p>
          <a:p>
            <a:r>
              <a:rPr lang="ru-RU" dirty="0" smtClean="0"/>
              <a:t>соотносить </a:t>
            </a:r>
            <a:r>
              <a:rPr lang="ru-RU" dirty="0"/>
              <a:t>поставленную цель со своими возможностями и заменять нереальные цели </a:t>
            </a:r>
            <a:r>
              <a:rPr lang="ru-RU" dirty="0" smtClean="0"/>
              <a:t>реальными</a:t>
            </a:r>
          </a:p>
          <a:p>
            <a:r>
              <a:rPr lang="ru-RU" dirty="0"/>
              <a:t>уметь проверять и уточнять поставленные перед собой цели, определять последовательность их достижения</a:t>
            </a:r>
          </a:p>
        </p:txBody>
      </p:sp>
    </p:spTree>
    <p:extLst>
      <p:ext uri="{BB962C8B-B14F-4D97-AF65-F5344CB8AC3E}">
        <p14:creationId xmlns:p14="http://schemas.microsoft.com/office/powerpoint/2010/main" val="222973829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2"/>
            <a:ext cx="9144000" cy="6855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90"/>
            <a:ext cx="8229600" cy="6048672"/>
          </a:xfrm>
        </p:spPr>
        <p:txBody>
          <a:bodyPr>
            <a:noAutofit/>
          </a:bodyPr>
          <a:lstStyle/>
          <a:p>
            <a:r>
              <a:rPr lang="ru-RU" sz="3600" dirty="0"/>
              <a:t>Живой и эмоциональный язык хороших учебников вызывает обучаемых на диалог,  как с учителем, так и с друг с другом. </a:t>
            </a:r>
            <a:endParaRPr lang="ru-RU" sz="3600" dirty="0" smtClean="0"/>
          </a:p>
          <a:p>
            <a:r>
              <a:rPr lang="ru-RU" sz="3600" dirty="0" smtClean="0"/>
              <a:t>Ситуации </a:t>
            </a:r>
            <a:r>
              <a:rPr lang="ru-RU" sz="3600" dirty="0"/>
              <a:t>спора, дискуссии возбуждают все виды познавательных мотивов, вызывают  разного рода положительных эмоции. Эти переживания создают атмосферу непринужденности и раскованности обучаемых, активизирует процессы целеполагания.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912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dir="in"/>
      </p:transition>
    </mc:Choice>
    <mc:Fallback>
      <p:transition spd="slow">
        <p:split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633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Развитие познавательного интереса на уроках математики</vt:lpstr>
      <vt:lpstr>Презентация PowerPoint</vt:lpstr>
      <vt:lpstr>Уровни развития познавательного интереса обучаемых:</vt:lpstr>
      <vt:lpstr>Мотивации студентов Новомосковского политехнического колледжа к занятию математикой</vt:lpstr>
      <vt:lpstr>Условия формирования познавательного интереса к математике посредством задач</vt:lpstr>
      <vt:lpstr>«Провоцирующие» задачи, как средство развития критического мышления</vt:lpstr>
      <vt:lpstr>Занимательные задания:</vt:lpstr>
      <vt:lpstr>Для развития познавательного интереса студентам так же необходимо</vt:lpstr>
      <vt:lpstr>Презентация PowerPoint</vt:lpstr>
      <vt:lpstr>Эстетический мотив</vt:lpstr>
      <vt:lpstr>Развитие познавательного интереса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21</cp:revision>
  <dcterms:modified xsi:type="dcterms:W3CDTF">2014-02-13T12:33:25Z</dcterms:modified>
</cp:coreProperties>
</file>