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6" r:id="rId3"/>
    <p:sldId id="258" r:id="rId4"/>
    <p:sldId id="261" r:id="rId5"/>
    <p:sldId id="262" r:id="rId6"/>
    <p:sldId id="265" r:id="rId7"/>
    <p:sldId id="259" r:id="rId8"/>
    <p:sldId id="260" r:id="rId9"/>
    <p:sldId id="269" r:id="rId10"/>
    <p:sldId id="268" r:id="rId11"/>
    <p:sldId id="267" r:id="rId12"/>
    <p:sldId id="272" r:id="rId13"/>
    <p:sldId id="271" r:id="rId14"/>
    <p:sldId id="270" r:id="rId15"/>
    <p:sldId id="275" r:id="rId16"/>
    <p:sldId id="273" r:id="rId17"/>
    <p:sldId id="274" r:id="rId18"/>
    <p:sldId id="256" r:id="rId19"/>
    <p:sldId id="257" r:id="rId20"/>
    <p:sldId id="276" r:id="rId21"/>
    <p:sldId id="279" r:id="rId22"/>
    <p:sldId id="278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36A017-DD58-4EAE-A147-19D0DAD41EDF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1E07F2E-BE96-443C-8E7C-9A338032A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6A017-DD58-4EAE-A147-19D0DAD41EDF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07F2E-BE96-443C-8E7C-9A338032A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F36A017-DD58-4EAE-A147-19D0DAD41EDF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1E07F2E-BE96-443C-8E7C-9A338032A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6A017-DD58-4EAE-A147-19D0DAD41EDF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07F2E-BE96-443C-8E7C-9A338032A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36A017-DD58-4EAE-A147-19D0DAD41EDF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1E07F2E-BE96-443C-8E7C-9A338032A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6A017-DD58-4EAE-A147-19D0DAD41EDF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07F2E-BE96-443C-8E7C-9A338032A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6A017-DD58-4EAE-A147-19D0DAD41EDF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07F2E-BE96-443C-8E7C-9A338032A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6A017-DD58-4EAE-A147-19D0DAD41EDF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07F2E-BE96-443C-8E7C-9A338032A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36A017-DD58-4EAE-A147-19D0DAD41EDF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07F2E-BE96-443C-8E7C-9A338032A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6A017-DD58-4EAE-A147-19D0DAD41EDF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07F2E-BE96-443C-8E7C-9A338032A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6A017-DD58-4EAE-A147-19D0DAD41EDF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07F2E-BE96-443C-8E7C-9A338032A7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F36A017-DD58-4EAE-A147-19D0DAD41EDF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1E07F2E-BE96-443C-8E7C-9A338032A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00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>
                <a:latin typeface="Arial Black" pitchFamily="34" charset="0"/>
              </a:rPr>
              <a:t>Имя</a:t>
            </a:r>
          </a:p>
          <a:p>
            <a:pPr algn="ctr">
              <a:buNone/>
            </a:pPr>
            <a:r>
              <a:rPr lang="ru-RU" sz="8800" b="1" dirty="0" smtClean="0">
                <a:latin typeface="Arial Black" pitchFamily="34" charset="0"/>
              </a:rPr>
              <a:t> </a:t>
            </a:r>
            <a:r>
              <a:rPr lang="ru-RU" sz="8800" b="1" dirty="0" err="1" smtClean="0">
                <a:latin typeface="Arial Black" pitchFamily="34" charset="0"/>
              </a:rPr>
              <a:t>существи</a:t>
            </a:r>
            <a:r>
              <a:rPr lang="ru-RU" sz="8800" b="1" dirty="0" smtClean="0">
                <a:latin typeface="Arial Black" pitchFamily="34" charset="0"/>
              </a:rPr>
              <a:t>-</a:t>
            </a:r>
          </a:p>
          <a:p>
            <a:pPr algn="ctr">
              <a:buNone/>
            </a:pPr>
            <a:r>
              <a:rPr lang="ru-RU" sz="8800" b="1" dirty="0" smtClean="0">
                <a:latin typeface="Arial Black" pitchFamily="34" charset="0"/>
              </a:rPr>
              <a:t>тельное</a:t>
            </a:r>
            <a:endParaRPr lang="ru-RU" sz="88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514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Всему название дано - и зверю, и предмету.</a:t>
            </a:r>
          </a:p>
          <a:p>
            <a:pPr>
              <a:buNone/>
            </a:pPr>
            <a:r>
              <a:rPr lang="ru-RU" dirty="0" smtClean="0"/>
              <a:t>Вещей вокруг полным-полно,</a:t>
            </a:r>
          </a:p>
          <a:p>
            <a:pPr>
              <a:buNone/>
            </a:pPr>
            <a:r>
              <a:rPr lang="ru-RU" dirty="0" smtClean="0"/>
              <a:t>А безымянных нету.</a:t>
            </a:r>
          </a:p>
          <a:p>
            <a:pPr>
              <a:buNone/>
            </a:pPr>
            <a:r>
              <a:rPr lang="ru-RU" dirty="0" smtClean="0"/>
              <a:t>И все, что может видеть</a:t>
            </a:r>
          </a:p>
          <a:p>
            <a:pPr>
              <a:buNone/>
            </a:pPr>
            <a:r>
              <a:rPr lang="ru-RU" dirty="0" smtClean="0"/>
              <a:t>глаз,-</a:t>
            </a:r>
          </a:p>
          <a:p>
            <a:pPr>
              <a:buNone/>
            </a:pPr>
            <a:r>
              <a:rPr lang="ru-RU" dirty="0" smtClean="0"/>
              <a:t>Над нами и под нами,</a:t>
            </a:r>
          </a:p>
          <a:p>
            <a:pPr>
              <a:buNone/>
            </a:pPr>
            <a:r>
              <a:rPr lang="ru-RU" dirty="0" smtClean="0"/>
              <a:t>И все, что в памяти у нас,-</a:t>
            </a:r>
          </a:p>
          <a:p>
            <a:pPr>
              <a:buNone/>
            </a:pPr>
            <a:r>
              <a:rPr lang="ru-RU" dirty="0" smtClean="0"/>
              <a:t>Означено словами.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Физминутка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Физминутка: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Проверь себя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/>
              <a:t>  Кто? девочка, корова,   петух,  учитель, кошка, сова, комар, ребёнок.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Проверь себя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b="1" dirty="0" smtClean="0"/>
              <a:t>  Что? сосна, ручка, кефир, дождь, снег,  бумага,  Москва, облако, туман.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00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/>
          <a:lstStyle/>
          <a:p>
            <a:pPr>
              <a:buNone/>
            </a:pPr>
            <a:r>
              <a:rPr lang="ru-RU" sz="8800" dirty="0" smtClean="0"/>
              <a:t>  </a:t>
            </a:r>
            <a:r>
              <a:rPr lang="ru-RU" sz="8000" dirty="0" smtClean="0"/>
              <a:t>Что? д</a:t>
            </a:r>
            <a:r>
              <a:rPr lang="ru-RU" sz="8000" b="1" dirty="0" smtClean="0"/>
              <a:t>ождь, облако, туман</a:t>
            </a:r>
          </a:p>
          <a:p>
            <a:endParaRPr lang="ru-RU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Дождь, облако, туман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Мини-исследование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Существительное обозначает только предмет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Предполагаем, что имя существительное обозначает не только предметы.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Проанализировать определение имени существительного</a:t>
            </a:r>
          </a:p>
          <a:p>
            <a:r>
              <a:rPr lang="ru-RU" dirty="0" smtClean="0"/>
              <a:t>Провести наблюдение в окружающем мире</a:t>
            </a:r>
          </a:p>
          <a:p>
            <a:r>
              <a:rPr lang="ru-RU" dirty="0" smtClean="0"/>
              <a:t>Обобщить полученные данные, сделать выводы, дать своё определение имени существительного как частим речи, составить схему.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928693"/>
          </a:xfrm>
        </p:spPr>
        <p:txBody>
          <a:bodyPr/>
          <a:lstStyle/>
          <a:p>
            <a:r>
              <a:rPr lang="ru-RU" sz="6000" dirty="0" smtClean="0">
                <a:solidFill>
                  <a:schemeClr val="bg2">
                    <a:lumMod val="10000"/>
                  </a:schemeClr>
                </a:solidFill>
              </a:rPr>
              <a:t>Работа в группах</a:t>
            </a:r>
            <a:endParaRPr lang="ru-RU" sz="6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6400800" cy="385287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4" descr="j03433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5" y="1500174"/>
            <a:ext cx="7143800" cy="500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2071702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chemeClr val="hlink"/>
                </a:solidFill>
              </a:rPr>
              <a:t/>
            </a:r>
            <a:br>
              <a:rPr lang="ru-RU" sz="5300" b="1" dirty="0" smtClean="0">
                <a:solidFill>
                  <a:schemeClr val="hlink"/>
                </a:solidFill>
              </a:rPr>
            </a:br>
            <a:r>
              <a:rPr lang="ru-RU" sz="5300" b="1" dirty="0" smtClean="0">
                <a:solidFill>
                  <a:schemeClr val="hlink"/>
                </a:solidFill>
              </a:rPr>
              <a:t/>
            </a:r>
            <a:br>
              <a:rPr lang="ru-RU" sz="5300" b="1" dirty="0" smtClean="0">
                <a:solidFill>
                  <a:schemeClr val="hlink"/>
                </a:solidFill>
              </a:rPr>
            </a:br>
            <a:r>
              <a:rPr lang="ru-RU" sz="5300" dirty="0" smtClean="0">
                <a:solidFill>
                  <a:schemeClr val="hlink"/>
                </a:solidFill>
              </a:rPr>
              <a:t/>
            </a:r>
            <a:br>
              <a:rPr lang="ru-RU" sz="5300" dirty="0" smtClean="0">
                <a:solidFill>
                  <a:schemeClr val="hlink"/>
                </a:solidFill>
              </a:rPr>
            </a:br>
            <a:r>
              <a:rPr lang="ru-RU" sz="5300" dirty="0" smtClean="0">
                <a:solidFill>
                  <a:schemeClr val="hlink"/>
                </a:solidFill>
              </a:rPr>
              <a:t/>
            </a:r>
            <a:br>
              <a:rPr lang="ru-RU" sz="5300" dirty="0" smtClean="0">
                <a:solidFill>
                  <a:schemeClr val="hlink"/>
                </a:solidFill>
              </a:rPr>
            </a:br>
            <a:r>
              <a:rPr lang="ru-RU" sz="5300" dirty="0" smtClean="0">
                <a:solidFill>
                  <a:schemeClr val="hlink"/>
                </a:solidFill>
              </a:rPr>
              <a:t/>
            </a:r>
            <a:br>
              <a:rPr lang="ru-RU" sz="5300" dirty="0" smtClean="0">
                <a:solidFill>
                  <a:schemeClr val="hlink"/>
                </a:solidFill>
              </a:rPr>
            </a:br>
            <a:r>
              <a:rPr lang="ru-RU" sz="5300" dirty="0" smtClean="0">
                <a:solidFill>
                  <a:schemeClr val="hlink"/>
                </a:solidFill>
              </a:rPr>
              <a:t/>
            </a:r>
            <a:br>
              <a:rPr lang="ru-RU" sz="5300" dirty="0" smtClean="0">
                <a:solidFill>
                  <a:schemeClr val="hlink"/>
                </a:solidFill>
              </a:rPr>
            </a:br>
            <a:r>
              <a:rPr lang="ru-RU" sz="5300" dirty="0" smtClean="0">
                <a:solidFill>
                  <a:schemeClr val="hlink"/>
                </a:solidFill>
              </a:rPr>
              <a:t/>
            </a:r>
            <a:br>
              <a:rPr lang="ru-RU" sz="5300" dirty="0" smtClean="0">
                <a:solidFill>
                  <a:schemeClr val="hlink"/>
                </a:solidFill>
              </a:rPr>
            </a:br>
            <a:r>
              <a:rPr lang="ru-RU" sz="5300" dirty="0" smtClean="0">
                <a:solidFill>
                  <a:schemeClr val="hlink"/>
                </a:solidFill>
              </a:rPr>
              <a:t/>
            </a:r>
            <a:br>
              <a:rPr lang="ru-RU" sz="5300" dirty="0" smtClean="0">
                <a:solidFill>
                  <a:schemeClr val="hlink"/>
                </a:solidFill>
              </a:rPr>
            </a:br>
            <a:r>
              <a:rPr lang="ru-RU" sz="5300" dirty="0" smtClean="0">
                <a:solidFill>
                  <a:schemeClr val="hlink"/>
                </a:solidFill>
              </a:rPr>
              <a:t/>
            </a:r>
            <a:br>
              <a:rPr lang="ru-RU" sz="5300" dirty="0" smtClean="0">
                <a:solidFill>
                  <a:schemeClr val="hlink"/>
                </a:solidFill>
              </a:rPr>
            </a:br>
            <a:r>
              <a:rPr lang="ru-RU" sz="5300" dirty="0" smtClean="0">
                <a:solidFill>
                  <a:schemeClr val="bg2">
                    <a:lumMod val="10000"/>
                  </a:schemeClr>
                </a:solidFill>
              </a:rPr>
              <a:t>Отчет групп о проделанной работе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7" descr="j034336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71472" y="2071678"/>
            <a:ext cx="721523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План урока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-Чистописание</a:t>
            </a:r>
          </a:p>
          <a:p>
            <a:r>
              <a:rPr lang="ru-RU" dirty="0" smtClean="0"/>
              <a:t>-Словарная работа</a:t>
            </a:r>
          </a:p>
          <a:p>
            <a:r>
              <a:rPr lang="ru-RU" dirty="0" smtClean="0"/>
              <a:t>-Повторение пройденного</a:t>
            </a:r>
          </a:p>
          <a:p>
            <a:r>
              <a:rPr lang="ru-RU" dirty="0" smtClean="0"/>
              <a:t>-Изучение новой темы</a:t>
            </a:r>
          </a:p>
          <a:p>
            <a:r>
              <a:rPr lang="ru-RU" dirty="0" smtClean="0"/>
              <a:t>-Закрепление </a:t>
            </a:r>
          </a:p>
          <a:p>
            <a:r>
              <a:rPr lang="ru-RU" dirty="0" smtClean="0"/>
              <a:t>-Подведение итогов</a:t>
            </a:r>
          </a:p>
          <a:p>
            <a:r>
              <a:rPr lang="ru-RU" dirty="0" smtClean="0"/>
              <a:t>-Домашнее задание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u="sng" dirty="0" smtClean="0"/>
          </a:p>
          <a:p>
            <a:r>
              <a:rPr lang="ru-RU" u="sng" dirty="0" smtClean="0"/>
              <a:t>Стол, Москва, человек, кошка, дождь, берёза, сани, собака, Белгород, туман, тополь, дуб, ножницы, ребёнок, Воронеж, иней, ромашка, бумага, ластик, микроб, Сочи, радуга, метель, роза,  Ростов.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u="sng" dirty="0" smtClean="0"/>
              <a:t>Имена существительные могут обозначать  людей и животных?</a:t>
            </a:r>
            <a:endParaRPr lang="ru-RU" dirty="0" smtClean="0"/>
          </a:p>
          <a:p>
            <a:pPr lvl="0"/>
            <a:r>
              <a:rPr lang="ru-RU" u="sng" dirty="0" smtClean="0"/>
              <a:t>Имена существительные могут обозначать  города?</a:t>
            </a:r>
            <a:endParaRPr lang="ru-RU" dirty="0" smtClean="0"/>
          </a:p>
          <a:p>
            <a:pPr lvl="0"/>
            <a:r>
              <a:rPr lang="ru-RU" u="sng" dirty="0" smtClean="0"/>
              <a:t>Имена существительные могут обозначать  явления природы?</a:t>
            </a:r>
            <a:endParaRPr lang="ru-RU" dirty="0" smtClean="0"/>
          </a:p>
          <a:p>
            <a:pPr lvl="0"/>
            <a:r>
              <a:rPr lang="ru-RU" u="sng" dirty="0" smtClean="0"/>
              <a:t>Имена существительные могут обозначать  растения?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Сегодня На уроке …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b="1" i="1" u="sng" dirty="0" smtClean="0"/>
              <a:t>Я узнал…</a:t>
            </a:r>
            <a:endParaRPr lang="ru-RU" sz="6600" b="1" dirty="0" smtClean="0"/>
          </a:p>
          <a:p>
            <a:r>
              <a:rPr lang="ru-RU" sz="6600" b="1" i="1" u="sng" dirty="0" smtClean="0"/>
              <a:t>Я научился…</a:t>
            </a:r>
            <a:endParaRPr lang="ru-RU" sz="6600" b="1" dirty="0" smtClean="0"/>
          </a:p>
          <a:p>
            <a:r>
              <a:rPr lang="ru-RU" sz="6600" b="1" i="1" u="sng" dirty="0" smtClean="0"/>
              <a:t>Я сумел…</a:t>
            </a:r>
            <a:r>
              <a:rPr lang="ru-RU" sz="6600" b="1" i="1" dirty="0" smtClean="0"/>
              <a:t> </a:t>
            </a:r>
            <a:endParaRPr lang="ru-RU" sz="66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14445"/>
          </a:xfrm>
        </p:spPr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450059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E:\1.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036095" y="-467552"/>
            <a:ext cx="4214553" cy="9001189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Arial Black" pitchFamily="34" charset="0"/>
              </a:rPr>
              <a:t>Словарь:</a:t>
            </a:r>
            <a:endParaRPr lang="ru-RU" sz="66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7100" b="1" dirty="0" smtClean="0">
                <a:solidFill>
                  <a:schemeClr val="tx2">
                    <a:lumMod val="50000"/>
                  </a:schemeClr>
                </a:solidFill>
                <a:latin typeface="Lucida Console" pitchFamily="49" charset="0"/>
                <a:ea typeface="Batang" pitchFamily="18" charset="-127"/>
              </a:rPr>
              <a:t>тр…</a:t>
            </a:r>
            <a:r>
              <a:rPr lang="ru-RU" sz="7100" b="1" dirty="0" err="1" smtClean="0">
                <a:solidFill>
                  <a:schemeClr val="tx2">
                    <a:lumMod val="50000"/>
                  </a:schemeClr>
                </a:solidFill>
                <a:latin typeface="Lucida Console" pitchFamily="49" charset="0"/>
                <a:ea typeface="Batang" pitchFamily="18" charset="-127"/>
              </a:rPr>
              <a:t>мвай</a:t>
            </a:r>
            <a:r>
              <a:rPr lang="ru-RU" sz="7100" b="1" dirty="0" smtClean="0">
                <a:solidFill>
                  <a:schemeClr val="tx2">
                    <a:lumMod val="50000"/>
                  </a:schemeClr>
                </a:solidFill>
                <a:latin typeface="Lucida Console" pitchFamily="49" charset="0"/>
                <a:ea typeface="Batang" pitchFamily="18" charset="-127"/>
              </a:rPr>
              <a:t>, </a:t>
            </a:r>
            <a:r>
              <a:rPr lang="ru-RU" sz="7100" b="1" dirty="0" err="1" smtClean="0">
                <a:solidFill>
                  <a:schemeClr val="tx2">
                    <a:lumMod val="50000"/>
                  </a:schemeClr>
                </a:solidFill>
                <a:latin typeface="Lucida Console" pitchFamily="49" charset="0"/>
                <a:ea typeface="Batang" pitchFamily="18" charset="-127"/>
              </a:rPr>
              <a:t>ш</a:t>
            </a:r>
            <a:r>
              <a:rPr lang="ru-RU" sz="7100" b="1" dirty="0" smtClean="0">
                <a:solidFill>
                  <a:schemeClr val="tx2">
                    <a:lumMod val="50000"/>
                  </a:schemeClr>
                </a:solidFill>
                <a:latin typeface="Lucida Console" pitchFamily="49" charset="0"/>
                <a:ea typeface="Batang" pitchFamily="18" charset="-127"/>
              </a:rPr>
              <a:t>…</a:t>
            </a:r>
            <a:r>
              <a:rPr lang="ru-RU" sz="7100" b="1" dirty="0" err="1" smtClean="0">
                <a:solidFill>
                  <a:schemeClr val="tx2">
                    <a:lumMod val="50000"/>
                  </a:schemeClr>
                </a:solidFill>
                <a:latin typeface="Lucida Console" pitchFamily="49" charset="0"/>
                <a:ea typeface="Batang" pitchFamily="18" charset="-127"/>
              </a:rPr>
              <a:t>лест</a:t>
            </a:r>
            <a:r>
              <a:rPr lang="ru-RU" sz="7100" b="1" dirty="0" smtClean="0">
                <a:solidFill>
                  <a:schemeClr val="tx2">
                    <a:lumMod val="50000"/>
                  </a:schemeClr>
                </a:solidFill>
                <a:latin typeface="Lucida Console" pitchFamily="49" charset="0"/>
                <a:ea typeface="Batang" pitchFamily="18" charset="-127"/>
              </a:rPr>
              <a:t>,  медленно, г…зета, </a:t>
            </a:r>
            <a:r>
              <a:rPr lang="ru-RU" sz="7100" b="1" dirty="0" err="1" smtClean="0">
                <a:solidFill>
                  <a:schemeClr val="tx2">
                    <a:lumMod val="50000"/>
                  </a:schemeClr>
                </a:solidFill>
                <a:latin typeface="Lucida Console" pitchFamily="49" charset="0"/>
                <a:ea typeface="Batang" pitchFamily="18" charset="-127"/>
              </a:rPr>
              <a:t>ш</a:t>
            </a:r>
            <a:r>
              <a:rPr lang="ru-RU" sz="7100" b="1" dirty="0" smtClean="0">
                <a:solidFill>
                  <a:schemeClr val="tx2">
                    <a:lumMod val="50000"/>
                  </a:schemeClr>
                </a:solidFill>
                <a:latin typeface="Lucida Console" pitchFamily="49" charset="0"/>
                <a:ea typeface="Batang" pitchFamily="18" charset="-127"/>
              </a:rPr>
              <a:t>…кола….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Arial Black" pitchFamily="34" charset="0"/>
              </a:rPr>
              <a:t>Словарь:</a:t>
            </a:r>
            <a:endParaRPr lang="ru-RU" sz="66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6600" b="1" dirty="0" smtClean="0">
                <a:latin typeface="Arial Black" pitchFamily="34" charset="0"/>
              </a:rPr>
              <a:t> </a:t>
            </a:r>
            <a:r>
              <a:rPr lang="ru-RU" sz="66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трамвай, шелест,  медленно, газета, шоколад.</a:t>
            </a:r>
            <a:endParaRPr lang="ru-RU" sz="66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2301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Сегодня на уроке мы будем…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Comic Sans MS" pitchFamily="66" charset="0"/>
            </a:endParaRPr>
          </a:p>
          <a:p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1. </a:t>
            </a:r>
            <a:r>
              <a:rPr lang="ru-RU" sz="2800" b="1" dirty="0" smtClean="0">
                <a:latin typeface="Comic Sans MS" pitchFamily="66" charset="0"/>
              </a:rPr>
              <a:t>Находить существительные.</a:t>
            </a:r>
          </a:p>
          <a:p>
            <a:r>
              <a:rPr lang="ru-RU" sz="2800" b="1" dirty="0">
                <a:latin typeface="Comic Sans MS" pitchFamily="66" charset="0"/>
              </a:rPr>
              <a:t>2</a:t>
            </a:r>
            <a:r>
              <a:rPr lang="ru-RU" sz="2800" b="1" dirty="0" smtClean="0">
                <a:latin typeface="Comic Sans MS" pitchFamily="66" charset="0"/>
              </a:rPr>
              <a:t>.Проводить мини-исследование.</a:t>
            </a:r>
          </a:p>
          <a:p>
            <a:r>
              <a:rPr lang="ru-RU" sz="2800" b="1" dirty="0">
                <a:latin typeface="Comic Sans MS" pitchFamily="66" charset="0"/>
              </a:rPr>
              <a:t>3</a:t>
            </a:r>
            <a:r>
              <a:rPr lang="ru-RU" sz="2800" b="1" dirty="0" smtClean="0">
                <a:latin typeface="Comic Sans MS" pitchFamily="66" charset="0"/>
              </a:rPr>
              <a:t>. Работать с предложением и текстом.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Тема урока: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72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5400" b="1" i="1" dirty="0" smtClean="0">
                <a:solidFill>
                  <a:schemeClr val="accent1">
                    <a:lumMod val="50000"/>
                  </a:schemeClr>
                </a:solidFill>
              </a:rPr>
              <a:t>Имя существительное</a:t>
            </a:r>
          </a:p>
          <a:p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Сегодня На уроке …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b="1" i="1" u="sng" dirty="0" smtClean="0"/>
              <a:t>Я узнаю…</a:t>
            </a:r>
            <a:endParaRPr lang="ru-RU" sz="6600" b="1" dirty="0" smtClean="0"/>
          </a:p>
          <a:p>
            <a:r>
              <a:rPr lang="ru-RU" sz="6600" b="1" i="1" u="sng" dirty="0" smtClean="0"/>
              <a:t>Я научусь…</a:t>
            </a:r>
            <a:endParaRPr lang="ru-RU" sz="6600" b="1" dirty="0" smtClean="0"/>
          </a:p>
          <a:p>
            <a:r>
              <a:rPr lang="ru-RU" sz="6600" b="1" i="1" u="sng" dirty="0" smtClean="0"/>
              <a:t>Я сумею…</a:t>
            </a:r>
            <a:r>
              <a:rPr lang="ru-RU" sz="6600" b="1" i="1" dirty="0" smtClean="0"/>
              <a:t> </a:t>
            </a:r>
            <a:endParaRPr lang="ru-RU" sz="66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184</TotalTime>
  <Words>340</Words>
  <Application>Microsoft Office PowerPoint</Application>
  <PresentationFormat>Экран (4:3)</PresentationFormat>
  <Paragraphs>66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Изящная</vt:lpstr>
      <vt:lpstr>Слайд 1</vt:lpstr>
      <vt:lpstr>План урока</vt:lpstr>
      <vt:lpstr>Проверь себя</vt:lpstr>
      <vt:lpstr>Слайд 4</vt:lpstr>
      <vt:lpstr>Словарь:</vt:lpstr>
      <vt:lpstr>Словарь:</vt:lpstr>
      <vt:lpstr>Сегодня на уроке мы будем…</vt:lpstr>
      <vt:lpstr>Тема урока:</vt:lpstr>
      <vt:lpstr>Сегодня На уроке …</vt:lpstr>
      <vt:lpstr>Слайд 10</vt:lpstr>
      <vt:lpstr>Физминутка </vt:lpstr>
      <vt:lpstr>Проверь себя</vt:lpstr>
      <vt:lpstr>Проверь себя</vt:lpstr>
      <vt:lpstr>Слайд 14</vt:lpstr>
      <vt:lpstr>Мини-исследование </vt:lpstr>
      <vt:lpstr>Гипотеза</vt:lpstr>
      <vt:lpstr>Ход исследования</vt:lpstr>
      <vt:lpstr>Работа в группах</vt:lpstr>
      <vt:lpstr>         Отчет групп о проделанной работе </vt:lpstr>
      <vt:lpstr>Слайд 20</vt:lpstr>
      <vt:lpstr>Вывод:</vt:lpstr>
      <vt:lpstr>Сегодня На уроке …</vt:lpstr>
      <vt:lpstr>Слайд 23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Проверь себя</dc:title>
  <dc:creator>DNA7 X86</dc:creator>
  <cp:lastModifiedBy>DNA7 X86</cp:lastModifiedBy>
  <cp:revision>21</cp:revision>
  <dcterms:created xsi:type="dcterms:W3CDTF">2012-12-11T16:38:34Z</dcterms:created>
  <dcterms:modified xsi:type="dcterms:W3CDTF">2013-11-15T18:46:31Z</dcterms:modified>
</cp:coreProperties>
</file>