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6" r:id="rId4"/>
    <p:sldId id="268" r:id="rId5"/>
    <p:sldId id="265" r:id="rId6"/>
    <p:sldId id="270" r:id="rId7"/>
    <p:sldId id="281" r:id="rId8"/>
    <p:sldId id="280" r:id="rId9"/>
    <p:sldId id="277" r:id="rId10"/>
    <p:sldId id="276" r:id="rId11"/>
    <p:sldId id="259" r:id="rId12"/>
    <p:sldId id="262" r:id="rId13"/>
    <p:sldId id="263" r:id="rId14"/>
    <p:sldId id="286" r:id="rId15"/>
    <p:sldId id="284" r:id="rId16"/>
    <p:sldId id="285" r:id="rId17"/>
    <p:sldId id="272" r:id="rId18"/>
    <p:sldId id="273" r:id="rId19"/>
    <p:sldId id="287" r:id="rId20"/>
    <p:sldId id="275" r:id="rId21"/>
    <p:sldId id="282" r:id="rId22"/>
    <p:sldId id="283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711" autoAdjust="0"/>
  </p:normalViewPr>
  <p:slideViewPr>
    <p:cSldViewPr>
      <p:cViewPr>
        <p:scale>
          <a:sx n="55" d="100"/>
          <a:sy n="55" d="100"/>
        </p:scale>
        <p:origin x="-84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65B35-3BCD-4488-97F6-73EC0149C890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51A136-9018-43EE-8A1F-F4FEEEACE632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Book Antiqua" pitchFamily="18" charset="0"/>
            </a:rPr>
            <a:t>РЕАЛИЗАЦИЯ </a:t>
          </a:r>
          <a:br>
            <a:rPr lang="ru-RU" b="1" dirty="0" smtClean="0">
              <a:solidFill>
                <a:srgbClr val="002060"/>
              </a:solidFill>
              <a:latin typeface="Book Antiqua" pitchFamily="18" charset="0"/>
            </a:rPr>
          </a:br>
          <a:r>
            <a:rPr lang="ru-RU" b="1" dirty="0" smtClean="0">
              <a:solidFill>
                <a:srgbClr val="002060"/>
              </a:solidFill>
              <a:latin typeface="Book Antiqua" pitchFamily="18" charset="0"/>
            </a:rPr>
            <a:t>ИГРОВОГО ПРОЕКТА </a:t>
          </a:r>
          <a:endParaRPr lang="ru-RU" dirty="0"/>
        </a:p>
      </dgm:t>
    </dgm:pt>
    <dgm:pt modelId="{A69E4705-DE60-4546-8623-3EB68E285BCE}" type="parTrans" cxnId="{31F93443-020A-4E4A-9020-5BFDAA92394F}">
      <dgm:prSet/>
      <dgm:spPr/>
      <dgm:t>
        <a:bodyPr/>
        <a:lstStyle/>
        <a:p>
          <a:endParaRPr lang="ru-RU"/>
        </a:p>
      </dgm:t>
    </dgm:pt>
    <dgm:pt modelId="{99ACE564-AE25-47A4-8C28-D4B40074C28D}" type="sibTrans" cxnId="{31F93443-020A-4E4A-9020-5BFDAA92394F}">
      <dgm:prSet/>
      <dgm:spPr/>
      <dgm:t>
        <a:bodyPr/>
        <a:lstStyle/>
        <a:p>
          <a:endParaRPr lang="ru-RU"/>
        </a:p>
      </dgm:t>
    </dgm:pt>
    <dgm:pt modelId="{B4278E97-9086-450B-B255-762B658832A3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ПОЗНАВАТЕЛЬНО – РЕЧЕВОЕ </a:t>
          </a:r>
        </a:p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РАЗВИТИЕ</a:t>
          </a:r>
          <a:endParaRPr lang="ru-RU" sz="2000" dirty="0">
            <a:solidFill>
              <a:srgbClr val="FFFF00"/>
            </a:solidFill>
          </a:endParaRPr>
        </a:p>
      </dgm:t>
    </dgm:pt>
    <dgm:pt modelId="{AFB6E07C-EEE7-4BCE-BBCE-2D3DF49F762A}" type="parTrans" cxnId="{66C3C484-E29A-4619-A1A7-806ECD91AABE}">
      <dgm:prSet/>
      <dgm:spPr/>
      <dgm:t>
        <a:bodyPr/>
        <a:lstStyle/>
        <a:p>
          <a:endParaRPr lang="ru-RU"/>
        </a:p>
      </dgm:t>
    </dgm:pt>
    <dgm:pt modelId="{749DFD74-EF54-4563-9A40-6E8F8913C44D}" type="sibTrans" cxnId="{66C3C484-E29A-4619-A1A7-806ECD91AABE}">
      <dgm:prSet/>
      <dgm:spPr/>
      <dgm:t>
        <a:bodyPr/>
        <a:lstStyle/>
        <a:p>
          <a:endParaRPr lang="ru-RU"/>
        </a:p>
      </dgm:t>
    </dgm:pt>
    <dgm:pt modelId="{6CD590A6-CA46-481E-A886-0E77D2584CA8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ХУДОЖЕСТВЕННО – ЭСТЕТИЧЕСКОЕ РАЗВИТИЕ</a:t>
          </a:r>
          <a:endParaRPr lang="ru-RU" dirty="0">
            <a:solidFill>
              <a:schemeClr val="tx1"/>
            </a:solidFill>
          </a:endParaRPr>
        </a:p>
      </dgm:t>
    </dgm:pt>
    <dgm:pt modelId="{64192EDE-2CDF-4C85-9E12-D3C0408D116D}" type="parTrans" cxnId="{A395587A-FB37-4DE0-85EF-3D52EEC721CE}">
      <dgm:prSet/>
      <dgm:spPr/>
      <dgm:t>
        <a:bodyPr/>
        <a:lstStyle/>
        <a:p>
          <a:endParaRPr lang="ru-RU"/>
        </a:p>
      </dgm:t>
    </dgm:pt>
    <dgm:pt modelId="{05679E6F-2870-47EC-B9F3-16E04D82F3E1}" type="sibTrans" cxnId="{A395587A-FB37-4DE0-85EF-3D52EEC721CE}">
      <dgm:prSet/>
      <dgm:spPr/>
      <dgm:t>
        <a:bodyPr/>
        <a:lstStyle/>
        <a:p>
          <a:endParaRPr lang="ru-RU"/>
        </a:p>
      </dgm:t>
    </dgm:pt>
    <dgm:pt modelId="{519518E8-27FF-4A17-84B4-65AD6BC89F11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СОЦИАЛЬНО – ЛИЧНОСТНОЕ РАЗВИТИЕ</a:t>
          </a:r>
          <a:endParaRPr lang="ru-RU" sz="2400" dirty="0">
            <a:solidFill>
              <a:srgbClr val="FFFF00"/>
            </a:solidFill>
          </a:endParaRPr>
        </a:p>
      </dgm:t>
    </dgm:pt>
    <dgm:pt modelId="{216E0DC9-998C-4F75-9FA6-53E7D69746B4}" type="parTrans" cxnId="{4408E497-C1FC-4074-99EF-E0922EF5D29C}">
      <dgm:prSet/>
      <dgm:spPr/>
      <dgm:t>
        <a:bodyPr/>
        <a:lstStyle/>
        <a:p>
          <a:endParaRPr lang="ru-RU"/>
        </a:p>
      </dgm:t>
    </dgm:pt>
    <dgm:pt modelId="{BE7170B9-B7EC-4B92-9AEF-CB0E1B28E2B5}" type="sibTrans" cxnId="{4408E497-C1FC-4074-99EF-E0922EF5D29C}">
      <dgm:prSet/>
      <dgm:spPr/>
      <dgm:t>
        <a:bodyPr/>
        <a:lstStyle/>
        <a:p>
          <a:endParaRPr lang="ru-RU"/>
        </a:p>
      </dgm:t>
    </dgm:pt>
    <dgm:pt modelId="{8C1650BD-BE0F-45F9-966B-D2520F5F93D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ФИЗИЧЕСКОЕ РАЗВИТИЕ</a:t>
          </a:r>
          <a:endParaRPr lang="ru-RU" sz="2400" dirty="0">
            <a:solidFill>
              <a:srgbClr val="FFFF00"/>
            </a:solidFill>
          </a:endParaRPr>
        </a:p>
      </dgm:t>
    </dgm:pt>
    <dgm:pt modelId="{E27FE60E-4868-41E7-A049-436383E2EA5B}" type="parTrans" cxnId="{6075DE4F-A54C-4734-9A66-D050EEC038E3}">
      <dgm:prSet/>
      <dgm:spPr/>
      <dgm:t>
        <a:bodyPr/>
        <a:lstStyle/>
        <a:p>
          <a:endParaRPr lang="ru-RU"/>
        </a:p>
      </dgm:t>
    </dgm:pt>
    <dgm:pt modelId="{AD46FDE6-EE7A-4B0C-9A93-4ABFE797F523}" type="sibTrans" cxnId="{6075DE4F-A54C-4734-9A66-D050EEC038E3}">
      <dgm:prSet/>
      <dgm:spPr/>
      <dgm:t>
        <a:bodyPr/>
        <a:lstStyle/>
        <a:p>
          <a:endParaRPr lang="ru-RU"/>
        </a:p>
      </dgm:t>
    </dgm:pt>
    <dgm:pt modelId="{960A3F47-65EB-493A-8045-1C73D50CE984}" type="pres">
      <dgm:prSet presAssocID="{80265B35-3BCD-4488-97F6-73EC0149C8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E7268-14E4-4622-8AF3-B35639AC671F}" type="pres">
      <dgm:prSet presAssocID="{80265B35-3BCD-4488-97F6-73EC0149C890}" presName="cycle" presStyleCnt="0"/>
      <dgm:spPr/>
    </dgm:pt>
    <dgm:pt modelId="{BAB14E84-1EB3-482A-80D9-A58C74D33EA3}" type="pres">
      <dgm:prSet presAssocID="{8A51A136-9018-43EE-8A1F-F4FEEEACE632}" presName="nodeFirstNode" presStyleLbl="node1" presStyleIdx="0" presStyleCnt="5" custScaleX="113014" custScaleY="117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158D5-2CDB-4EEF-A4D8-9C0CAA686048}" type="pres">
      <dgm:prSet presAssocID="{99ACE564-AE25-47A4-8C28-D4B40074C28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C0A2122-56FC-408C-A9FE-C742AB0261E5}" type="pres">
      <dgm:prSet presAssocID="{B4278E97-9086-450B-B255-762B658832A3}" presName="nodeFollowingNodes" presStyleLbl="node1" presStyleIdx="1" presStyleCnt="5" custScaleX="120698" custScaleY="130148" custRadScaleRad="104686" custRadScaleInc="7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00EEA-2466-4B85-90B6-C2C948AB8BFF}" type="pres">
      <dgm:prSet presAssocID="{6CD590A6-CA46-481E-A886-0E77D2584CA8}" presName="nodeFollowingNodes" presStyleLbl="node1" presStyleIdx="2" presStyleCnt="5" custScaleX="125640" custScaleY="130071" custRadScaleRad="107858" custRadScaleInc="-26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92CAA-7736-4AF4-911E-7189FCE096F4}" type="pres">
      <dgm:prSet presAssocID="{519518E8-27FF-4A17-84B4-65AD6BC89F11}" presName="nodeFollowingNodes" presStyleLbl="node1" presStyleIdx="3" presStyleCnt="5" custScaleX="117591" custScaleY="123454" custRadScaleRad="99095" custRadScaleInc="17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5BFB2-F2BA-4EC2-AE11-F8EAD64B1019}" type="pres">
      <dgm:prSet presAssocID="{8C1650BD-BE0F-45F9-966B-D2520F5F93D5}" presName="nodeFollowingNodes" presStyleLbl="node1" presStyleIdx="4" presStyleCnt="5" custScaleX="106212" custScaleY="118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6AB378-894B-498F-8CDC-EA80AD2816B1}" type="presOf" srcId="{80265B35-3BCD-4488-97F6-73EC0149C890}" destId="{960A3F47-65EB-493A-8045-1C73D50CE984}" srcOrd="0" destOrd="0" presId="urn:microsoft.com/office/officeart/2005/8/layout/cycle3"/>
    <dgm:cxn modelId="{68B42377-BDFE-4F07-9DC7-7FB107045766}" type="presOf" srcId="{99ACE564-AE25-47A4-8C28-D4B40074C28D}" destId="{EDC158D5-2CDB-4EEF-A4D8-9C0CAA686048}" srcOrd="0" destOrd="0" presId="urn:microsoft.com/office/officeart/2005/8/layout/cycle3"/>
    <dgm:cxn modelId="{4408E497-C1FC-4074-99EF-E0922EF5D29C}" srcId="{80265B35-3BCD-4488-97F6-73EC0149C890}" destId="{519518E8-27FF-4A17-84B4-65AD6BC89F11}" srcOrd="3" destOrd="0" parTransId="{216E0DC9-998C-4F75-9FA6-53E7D69746B4}" sibTransId="{BE7170B9-B7EC-4B92-9AEF-CB0E1B28E2B5}"/>
    <dgm:cxn modelId="{6CCF6FCF-AADD-44AA-ADB7-BEDB39B4AB6A}" type="presOf" srcId="{8A51A136-9018-43EE-8A1F-F4FEEEACE632}" destId="{BAB14E84-1EB3-482A-80D9-A58C74D33EA3}" srcOrd="0" destOrd="0" presId="urn:microsoft.com/office/officeart/2005/8/layout/cycle3"/>
    <dgm:cxn modelId="{66C3C484-E29A-4619-A1A7-806ECD91AABE}" srcId="{80265B35-3BCD-4488-97F6-73EC0149C890}" destId="{B4278E97-9086-450B-B255-762B658832A3}" srcOrd="1" destOrd="0" parTransId="{AFB6E07C-EEE7-4BCE-BBCE-2D3DF49F762A}" sibTransId="{749DFD74-EF54-4563-9A40-6E8F8913C44D}"/>
    <dgm:cxn modelId="{4798BA90-D531-4A7D-8B92-0D8FE89025EA}" type="presOf" srcId="{B4278E97-9086-450B-B255-762B658832A3}" destId="{0C0A2122-56FC-408C-A9FE-C742AB0261E5}" srcOrd="0" destOrd="0" presId="urn:microsoft.com/office/officeart/2005/8/layout/cycle3"/>
    <dgm:cxn modelId="{A395587A-FB37-4DE0-85EF-3D52EEC721CE}" srcId="{80265B35-3BCD-4488-97F6-73EC0149C890}" destId="{6CD590A6-CA46-481E-A886-0E77D2584CA8}" srcOrd="2" destOrd="0" parTransId="{64192EDE-2CDF-4C85-9E12-D3C0408D116D}" sibTransId="{05679E6F-2870-47EC-B9F3-16E04D82F3E1}"/>
    <dgm:cxn modelId="{31F93443-020A-4E4A-9020-5BFDAA92394F}" srcId="{80265B35-3BCD-4488-97F6-73EC0149C890}" destId="{8A51A136-9018-43EE-8A1F-F4FEEEACE632}" srcOrd="0" destOrd="0" parTransId="{A69E4705-DE60-4546-8623-3EB68E285BCE}" sibTransId="{99ACE564-AE25-47A4-8C28-D4B40074C28D}"/>
    <dgm:cxn modelId="{2B276D84-181B-4899-BDB2-1927B90BDBFF}" type="presOf" srcId="{6CD590A6-CA46-481E-A886-0E77D2584CA8}" destId="{74900EEA-2466-4B85-90B6-C2C948AB8BFF}" srcOrd="0" destOrd="0" presId="urn:microsoft.com/office/officeart/2005/8/layout/cycle3"/>
    <dgm:cxn modelId="{FA37715E-1EEE-4589-840B-470B865B5158}" type="presOf" srcId="{8C1650BD-BE0F-45F9-966B-D2520F5F93D5}" destId="{F1D5BFB2-F2BA-4EC2-AE11-F8EAD64B1019}" srcOrd="0" destOrd="0" presId="urn:microsoft.com/office/officeart/2005/8/layout/cycle3"/>
    <dgm:cxn modelId="{6075DE4F-A54C-4734-9A66-D050EEC038E3}" srcId="{80265B35-3BCD-4488-97F6-73EC0149C890}" destId="{8C1650BD-BE0F-45F9-966B-D2520F5F93D5}" srcOrd="4" destOrd="0" parTransId="{E27FE60E-4868-41E7-A049-436383E2EA5B}" sibTransId="{AD46FDE6-EE7A-4B0C-9A93-4ABFE797F523}"/>
    <dgm:cxn modelId="{31E45F6E-925C-433E-9C58-3D162BAE9923}" type="presOf" srcId="{519518E8-27FF-4A17-84B4-65AD6BC89F11}" destId="{E5392CAA-7736-4AF4-911E-7189FCE096F4}" srcOrd="0" destOrd="0" presId="urn:microsoft.com/office/officeart/2005/8/layout/cycle3"/>
    <dgm:cxn modelId="{727D91D4-FD24-4CAD-AAD5-77C8E7B5A45B}" type="presParOf" srcId="{960A3F47-65EB-493A-8045-1C73D50CE984}" destId="{9B0E7268-14E4-4622-8AF3-B35639AC671F}" srcOrd="0" destOrd="0" presId="urn:microsoft.com/office/officeart/2005/8/layout/cycle3"/>
    <dgm:cxn modelId="{69BCE7A2-9A78-4200-B5C2-1998A83C29E8}" type="presParOf" srcId="{9B0E7268-14E4-4622-8AF3-B35639AC671F}" destId="{BAB14E84-1EB3-482A-80D9-A58C74D33EA3}" srcOrd="0" destOrd="0" presId="urn:microsoft.com/office/officeart/2005/8/layout/cycle3"/>
    <dgm:cxn modelId="{74BD572A-B299-4CBA-9E0B-43F6AB62F956}" type="presParOf" srcId="{9B0E7268-14E4-4622-8AF3-B35639AC671F}" destId="{EDC158D5-2CDB-4EEF-A4D8-9C0CAA686048}" srcOrd="1" destOrd="0" presId="urn:microsoft.com/office/officeart/2005/8/layout/cycle3"/>
    <dgm:cxn modelId="{80538DB6-E167-4A86-A0EE-BCF9E7256EF8}" type="presParOf" srcId="{9B0E7268-14E4-4622-8AF3-B35639AC671F}" destId="{0C0A2122-56FC-408C-A9FE-C742AB0261E5}" srcOrd="2" destOrd="0" presId="urn:microsoft.com/office/officeart/2005/8/layout/cycle3"/>
    <dgm:cxn modelId="{8E7759EE-D993-4F4E-A7BE-9D4C5DFA8890}" type="presParOf" srcId="{9B0E7268-14E4-4622-8AF3-B35639AC671F}" destId="{74900EEA-2466-4B85-90B6-C2C948AB8BFF}" srcOrd="3" destOrd="0" presId="urn:microsoft.com/office/officeart/2005/8/layout/cycle3"/>
    <dgm:cxn modelId="{33BBEC82-9C8E-4E95-A219-5744C365712B}" type="presParOf" srcId="{9B0E7268-14E4-4622-8AF3-B35639AC671F}" destId="{E5392CAA-7736-4AF4-911E-7189FCE096F4}" srcOrd="4" destOrd="0" presId="urn:microsoft.com/office/officeart/2005/8/layout/cycle3"/>
    <dgm:cxn modelId="{A728DF0F-896E-487B-A048-7D9970AE3FCC}" type="presParOf" srcId="{9B0E7268-14E4-4622-8AF3-B35639AC671F}" destId="{F1D5BFB2-F2BA-4EC2-AE11-F8EAD64B1019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78F14-1AA3-417E-B2E3-09B86B3F127C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A81AB-3B76-4392-B7E3-BDD91ED5B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A81AB-3B76-4392-B7E3-BDD91ED5B09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07326-26D9-4101-92FB-6D56A0C0F5B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axresdefau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6200" y="0"/>
            <a:ext cx="92964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928670"/>
            <a:ext cx="442915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МКДОУ«Подгоренский детский сад №2»   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Подгоренского муниципального района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Воронежской области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«Русская матрешка не стареет 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сотню лет, в красоте,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таланте русском – 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находится секрет»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Разработала и провела: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воспитатель: ВКК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Романько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Е.Н.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п. г. т. Подгоренский 2016 г.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0" y="4643446"/>
            <a:ext cx="3435775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5929290" y="4643446"/>
            <a:ext cx="3214710" cy="20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93134" y="3862"/>
            <a:ext cx="1181401" cy="135729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7782933" y="13976"/>
            <a:ext cx="1214446" cy="1357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28662" y="357166"/>
            <a:ext cx="70009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с родителями.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Создание мини – музея «Русская матрешка»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книжек- малышек «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Матрешечки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Консультация на тему «Развивающие игры с матрешкой»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Консультация на тему «Появление матрешки на Руси»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1285860"/>
            <a:ext cx="1181401" cy="5572140"/>
            <a:chOff x="0" y="1285860"/>
            <a:chExt cx="1181401" cy="5572140"/>
          </a:xfrm>
        </p:grpSpPr>
        <p:pic>
          <p:nvPicPr>
            <p:cNvPr id="409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1401" cy="1357298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7962599" y="1285860"/>
            <a:ext cx="1181401" cy="5572140"/>
            <a:chOff x="0" y="1285860"/>
            <a:chExt cx="1181401" cy="5572140"/>
          </a:xfrm>
        </p:grpSpPr>
        <p:pic>
          <p:nvPicPr>
            <p:cNvPr id="1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7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20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2599" y="0"/>
            <a:ext cx="1181401" cy="135729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285852" y="357166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Конструирование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«Домик для матрёшек»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571612"/>
            <a:ext cx="6310356" cy="4732768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1285860"/>
            <a:ext cx="1181401" cy="5572140"/>
            <a:chOff x="0" y="1285860"/>
            <a:chExt cx="1181401" cy="5572140"/>
          </a:xfrm>
        </p:grpSpPr>
        <p:pic>
          <p:nvPicPr>
            <p:cNvPr id="409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1401" cy="1357298"/>
          </a:xfrm>
          <a:prstGeom prst="rect">
            <a:avLst/>
          </a:prstGeom>
          <a:noFill/>
        </p:spPr>
      </p:pic>
      <p:grpSp>
        <p:nvGrpSpPr>
          <p:cNvPr id="3" name="Группа 14"/>
          <p:cNvGrpSpPr/>
          <p:nvPr/>
        </p:nvGrpSpPr>
        <p:grpSpPr>
          <a:xfrm>
            <a:off x="7962599" y="1285860"/>
            <a:ext cx="1181401" cy="5572140"/>
            <a:chOff x="0" y="1285860"/>
            <a:chExt cx="1181401" cy="5572140"/>
          </a:xfrm>
        </p:grpSpPr>
        <p:pic>
          <p:nvPicPr>
            <p:cNvPr id="1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7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20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2599" y="0"/>
            <a:ext cx="1181401" cy="135729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000100" y="214291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«Красавицы- матрешки»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«Чашки для матрешки»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643050"/>
            <a:ext cx="3397661" cy="2143140"/>
          </a:xfrm>
          <a:prstGeom prst="flowChartAlternateProcess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1643050"/>
            <a:ext cx="2815143" cy="2111357"/>
          </a:xfrm>
          <a:prstGeom prst="flowChartAlternateProcess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4071942"/>
            <a:ext cx="2952771" cy="2214578"/>
          </a:xfrm>
          <a:prstGeom prst="flowChartAlternateProcess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4071942"/>
            <a:ext cx="3000396" cy="2250297"/>
          </a:xfrm>
          <a:prstGeom prst="flowChartAlternateProcess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1285860"/>
            <a:ext cx="1181401" cy="5572140"/>
            <a:chOff x="0" y="1285860"/>
            <a:chExt cx="1181401" cy="5572140"/>
          </a:xfrm>
        </p:grpSpPr>
        <p:pic>
          <p:nvPicPr>
            <p:cNvPr id="409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1401" cy="1357298"/>
          </a:xfrm>
          <a:prstGeom prst="rect">
            <a:avLst/>
          </a:prstGeom>
          <a:noFill/>
        </p:spPr>
      </p:pic>
      <p:grpSp>
        <p:nvGrpSpPr>
          <p:cNvPr id="3" name="Группа 14"/>
          <p:cNvGrpSpPr/>
          <p:nvPr/>
        </p:nvGrpSpPr>
        <p:grpSpPr>
          <a:xfrm>
            <a:off x="7962599" y="1285860"/>
            <a:ext cx="1181401" cy="5572140"/>
            <a:chOff x="0" y="1285860"/>
            <a:chExt cx="1181401" cy="5572140"/>
          </a:xfrm>
        </p:grpSpPr>
        <p:pic>
          <p:nvPicPr>
            <p:cNvPr id="1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7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20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2599" y="0"/>
            <a:ext cx="1181401" cy="135729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071538" y="0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Аппликация «Нарядные матрешка»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428728" y="571480"/>
            <a:ext cx="5986931" cy="2857520"/>
            <a:chOff x="1500166" y="1000108"/>
            <a:chExt cx="5986931" cy="285752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143108" y="3214686"/>
              <a:ext cx="4643470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Лепка «</a:t>
              </a:r>
              <a:r>
                <a:rPr lang="ru-RU" sz="28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Матрёшечка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00166" y="100010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00298" y="100010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00430" y="100010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00562" y="100010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0694" y="100010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00826" y="100010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00166" y="242886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00298" y="242886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00430" y="242886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00562" y="242886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0694" y="242886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00826" y="242886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TextBox 33"/>
          <p:cNvSpPr txBox="1"/>
          <p:nvPr/>
        </p:nvSpPr>
        <p:spPr>
          <a:xfrm>
            <a:off x="928662" y="3500438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Лепка «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Матрешечка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(коллективная работа)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 t="-1925"/>
          <a:stretch>
            <a:fillRect/>
          </a:stretch>
        </p:blipFill>
        <p:spPr bwMode="auto">
          <a:xfrm>
            <a:off x="3428992" y="4000504"/>
            <a:ext cx="204475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1285860"/>
            <a:ext cx="1181401" cy="5572140"/>
            <a:chOff x="0" y="1285860"/>
            <a:chExt cx="1181401" cy="5572140"/>
          </a:xfrm>
        </p:grpSpPr>
        <p:pic>
          <p:nvPicPr>
            <p:cNvPr id="409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1401" cy="1357298"/>
          </a:xfrm>
          <a:prstGeom prst="rect">
            <a:avLst/>
          </a:prstGeom>
          <a:noFill/>
        </p:spPr>
      </p:pic>
      <p:grpSp>
        <p:nvGrpSpPr>
          <p:cNvPr id="3" name="Группа 14"/>
          <p:cNvGrpSpPr/>
          <p:nvPr/>
        </p:nvGrpSpPr>
        <p:grpSpPr>
          <a:xfrm>
            <a:off x="7962599" y="1285860"/>
            <a:ext cx="1181401" cy="5572140"/>
            <a:chOff x="0" y="1285860"/>
            <a:chExt cx="1181401" cy="5572140"/>
          </a:xfrm>
        </p:grpSpPr>
        <p:pic>
          <p:nvPicPr>
            <p:cNvPr id="1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7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20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2599" y="0"/>
            <a:ext cx="1181401" cy="1357298"/>
          </a:xfrm>
          <a:prstGeom prst="rect">
            <a:avLst/>
          </a:prstGeom>
          <a:noFill/>
        </p:spPr>
      </p:pic>
      <p:pic>
        <p:nvPicPr>
          <p:cNvPr id="2050" name="Picture 2" descr="K:\Моя работа\Проект Матрешки\Фото к проекту Матрешка\Новая папка 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1285852" y="857232"/>
            <a:ext cx="2106239" cy="28083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51" name="Picture 3" descr="K:\Моя работа\Проект Матрешки\Фото к проекту Матрешка\Новая папка 1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857232"/>
            <a:ext cx="3586807" cy="299878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4143380"/>
            <a:ext cx="3048022" cy="228601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4143380"/>
            <a:ext cx="3000396" cy="225029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5357818" y="128586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«Хоровод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матрешек»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8794" y="0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Лепка «Хоровод матрешек»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1285860"/>
            <a:ext cx="1181401" cy="5572140"/>
            <a:chOff x="0" y="1285860"/>
            <a:chExt cx="1181401" cy="5572140"/>
          </a:xfrm>
        </p:grpSpPr>
        <p:pic>
          <p:nvPicPr>
            <p:cNvPr id="409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1401" cy="1357298"/>
          </a:xfrm>
          <a:prstGeom prst="rect">
            <a:avLst/>
          </a:prstGeom>
          <a:noFill/>
        </p:spPr>
      </p:pic>
      <p:grpSp>
        <p:nvGrpSpPr>
          <p:cNvPr id="3" name="Группа 14"/>
          <p:cNvGrpSpPr/>
          <p:nvPr/>
        </p:nvGrpSpPr>
        <p:grpSpPr>
          <a:xfrm>
            <a:off x="7962599" y="1285860"/>
            <a:ext cx="1181401" cy="5572140"/>
            <a:chOff x="0" y="1285860"/>
            <a:chExt cx="1181401" cy="5572140"/>
          </a:xfrm>
        </p:grpSpPr>
        <p:pic>
          <p:nvPicPr>
            <p:cNvPr id="1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7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20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2599" y="0"/>
            <a:ext cx="1181401" cy="1357298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Фото по проекту матрешки\P12501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857232"/>
            <a:ext cx="6420438" cy="514353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071538" y="0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  разнообразием  матрешек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1285860"/>
            <a:ext cx="1181401" cy="5572140"/>
            <a:chOff x="0" y="1285860"/>
            <a:chExt cx="1181401" cy="5572140"/>
          </a:xfrm>
        </p:grpSpPr>
        <p:pic>
          <p:nvPicPr>
            <p:cNvPr id="409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1401" cy="1357298"/>
          </a:xfrm>
          <a:prstGeom prst="rect">
            <a:avLst/>
          </a:prstGeom>
          <a:noFill/>
        </p:spPr>
      </p:pic>
      <p:grpSp>
        <p:nvGrpSpPr>
          <p:cNvPr id="3" name="Группа 14"/>
          <p:cNvGrpSpPr/>
          <p:nvPr/>
        </p:nvGrpSpPr>
        <p:grpSpPr>
          <a:xfrm>
            <a:off x="7962599" y="1285860"/>
            <a:ext cx="1181401" cy="5572140"/>
            <a:chOff x="0" y="1285860"/>
            <a:chExt cx="1181401" cy="5572140"/>
          </a:xfrm>
        </p:grpSpPr>
        <p:pic>
          <p:nvPicPr>
            <p:cNvPr id="1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7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20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2599" y="0"/>
            <a:ext cx="1181401" cy="135729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714356"/>
            <a:ext cx="3857652" cy="2893239"/>
          </a:xfrm>
          <a:prstGeom prst="round2Diag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5" name="Picture 3" descr="C:\Documents and Settings\Admin\Рабочий стол\Фото по проекту матрешки\P12601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3643314"/>
            <a:ext cx="3929090" cy="3053498"/>
          </a:xfrm>
          <a:prstGeom prst="round2Diag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5072066" y="1000108"/>
            <a:ext cx="3143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 ты барышня-матрёшка,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Разноцветная одёжка,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Знает весь огромный мир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Этот русский сувенир! 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14414" y="0"/>
            <a:ext cx="7000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«В гости к нам пришла матрешка»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28662" y="4071942"/>
            <a:ext cx="32147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любят все матрешки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Разноцветные одежки: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Всегда расписаны на диво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ярко и красиво.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1285860"/>
            <a:ext cx="1181401" cy="5572140"/>
            <a:chOff x="0" y="1285860"/>
            <a:chExt cx="1181401" cy="5572140"/>
          </a:xfrm>
        </p:grpSpPr>
        <p:pic>
          <p:nvPicPr>
            <p:cNvPr id="409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1401" cy="1357298"/>
          </a:xfrm>
          <a:prstGeom prst="rect">
            <a:avLst/>
          </a:prstGeom>
          <a:noFill/>
        </p:spPr>
      </p:pic>
      <p:grpSp>
        <p:nvGrpSpPr>
          <p:cNvPr id="3" name="Группа 14"/>
          <p:cNvGrpSpPr/>
          <p:nvPr/>
        </p:nvGrpSpPr>
        <p:grpSpPr>
          <a:xfrm>
            <a:off x="7962599" y="1285860"/>
            <a:ext cx="1181401" cy="5572140"/>
            <a:chOff x="0" y="1285860"/>
            <a:chExt cx="1181401" cy="5572140"/>
          </a:xfrm>
        </p:grpSpPr>
        <p:pic>
          <p:nvPicPr>
            <p:cNvPr id="1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7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20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2599" y="0"/>
            <a:ext cx="1181401" cy="135729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285852" y="285729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 игры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«Найди свой домик»</a:t>
            </a:r>
            <a:r>
              <a:rPr lang="ru-RU" sz="2800" dirty="0" smtClean="0">
                <a:solidFill>
                  <a:srgbClr val="C00000"/>
                </a:solidFill>
              </a:rPr>
              <a:t>,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«Найди пять отличий»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1428736"/>
            <a:ext cx="3357586" cy="2518190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4" name="Picture 2" descr="K:\Моя работа\Проект Матрешки\Фото к проекту Матрешка\Новая папка 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571876"/>
            <a:ext cx="3423346" cy="2928958"/>
          </a:xfrm>
          <a:prstGeom prst="flowChartAlternateProcess">
            <a:avLst/>
          </a:prstGeom>
          <a:noFill/>
          <a:ln w="38100">
            <a:solidFill>
              <a:srgbClr val="C00000"/>
            </a:solidFill>
            <a:prstDash val="solid"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1214422"/>
            <a:ext cx="2666985" cy="2000239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00166" y="4357694"/>
            <a:ext cx="2474370" cy="1855777"/>
          </a:xfrm>
          <a:prstGeom prst="round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0" y="4643446"/>
            <a:ext cx="3435775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5929290" y="4643446"/>
            <a:ext cx="3214710" cy="20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239846" y="-57831"/>
            <a:ext cx="847376" cy="973541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60362" y="-31642"/>
            <a:ext cx="865364" cy="96715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0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игры: «Собери матрешку»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000108"/>
            <a:ext cx="4215380" cy="3158566"/>
          </a:xfrm>
          <a:prstGeom prst="flowChartProcess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1571612"/>
            <a:ext cx="3852198" cy="321471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3446"/>
            <a:ext cx="3435775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29290" y="4643446"/>
            <a:ext cx="3214710" cy="20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21695" y="-67577"/>
            <a:ext cx="1181401" cy="135729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7782933" y="13976"/>
            <a:ext cx="1214446" cy="1357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00100" y="285728"/>
            <a:ext cx="67866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родителей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тему: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«Развивающие игры с матрешкой»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«Появление матрешки на Руси»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"Картотека игр с матрешками"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ped-kopilka.ru/upload/blogs/18401_4007f9ccaaa4029389f73f5f48420aaa.jpg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285992"/>
            <a:ext cx="2714644" cy="17859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Рисунок 11" descr="http://ped-kopilka.ru/upload/blogs/18401_037f622c577086ac343e66c81611e7ca.jpg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2285992"/>
            <a:ext cx="2852725" cy="17859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Рисунок 12" descr="http://ped-kopilka.ru/upload/blogs/18401_423e1fd3378ac9a2fa63785d97c8ebbe.jpg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86512" y="2285992"/>
            <a:ext cx="2643206" cy="181927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Рисунок 13" descr="http://ped-kopilka.ru/upload/blogs/18401_ebbab3823a05678241620eb3920d1b17.jpg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43240" y="4214818"/>
            <a:ext cx="3040050" cy="192882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1" y="5000636"/>
            <a:ext cx="2822244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6377852" y="4929198"/>
            <a:ext cx="2766148" cy="176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93134" y="3862"/>
            <a:ext cx="1181401" cy="135729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7782933" y="13976"/>
            <a:ext cx="1214446" cy="1357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42976" y="285728"/>
            <a:ext cx="678661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 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редней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воспитатель, родители.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февраль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2571744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Народная игрушка в наши дни стремительно превращается в сувенирную продукцию, не предназначенную для ребенка и не требующую педагогического сопровождения. Но именно народная игрушка всегда несла в себе огромный потенциал социального наследия. К сожалению, современные родители недооценивают развивающую роль народной        игрушки.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4980116"/>
            <a:ext cx="2857488" cy="166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4272" y="5143512"/>
            <a:ext cx="2429727" cy="154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93134" y="3862"/>
            <a:ext cx="1181401" cy="135729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7782933" y="13976"/>
            <a:ext cx="1214446" cy="1357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14" y="0"/>
            <a:ext cx="79295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ини музей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«Матрешки- улыбка России»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428860" y="5072074"/>
            <a:ext cx="47863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нижки – малышки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Матрешкины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частушки»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Фото по проекту матрешки\P126014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08" y="1000108"/>
            <a:ext cx="5286412" cy="3714776"/>
          </a:xfrm>
          <a:prstGeom prst="flowChartAlternateProcess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2428868"/>
            <a:ext cx="1428728" cy="214314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5188068"/>
            <a:ext cx="2500297" cy="1455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58015" y="5235082"/>
            <a:ext cx="2285983" cy="145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93134" y="3862"/>
            <a:ext cx="1181401" cy="135729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7782933" y="13976"/>
            <a:ext cx="1214446" cy="1357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Выводы: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проекта дети: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-узнали, как выглядит русская матрешка, какие виды матрешек существуют, какими ремеслами знаменита Русь;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 детей сформировалась любознательность, творческие способности, познавательная активность, коммуникативные навыки.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Результатом проведенной работы является: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-- Расширение знаний детей о «Русской народной игрушке – матрешке».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-- Выставка творческой деятельности «Моя матрешка».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-- Разучивание стихов, частушек о матрешке.</a:t>
            </a:r>
          </a:p>
          <a:p>
            <a:pPr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мини—музея</a:t>
            </a:r>
          </a:p>
          <a:p>
            <a:pPr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«Матрешки- улыбка России».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5396019"/>
            <a:ext cx="2143107" cy="124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62833" y="5429264"/>
            <a:ext cx="1981164" cy="126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239799" y="-57812"/>
            <a:ext cx="847484" cy="973665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54847" y="-30735"/>
            <a:ext cx="872304" cy="97491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214290"/>
            <a:ext cx="892971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Используемая литература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1.Белобрыкина О.А. Маленькие волшебники, или на пути к творчеству –Новосибирск, 1993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Князева О.Л. Приобщение детей к истокам русской народной культуры /О.Л. Князева, М.Д.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Маханева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СПб, 2010г.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Малышева А.Н. Аппликация в детском саду . /А.Н. Малышева, Н. В. Ермолаева –Ярославль, 2007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Озерова О. Е. Развитие творческого мышления и воображения у детей. / О. Е. Озерова. – Ростов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/Д 2005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Развитие речи и творчества дошкольников: игру , упражнения, конспекты занятий /под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редак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О.С. Ушаковой –М. : ТЦ « Сфера», 2005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Тонникова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Е.Б. Формирование речевого творчества дошкольников / Е. Б.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Тонникова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–М, 2008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7.Битютская Н.П. Система педагогического проектирования «учитель» -2009г.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00570"/>
            <a:ext cx="3681185" cy="2143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7" y="4500570"/>
            <a:ext cx="3357553" cy="213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178933" y="64748"/>
            <a:ext cx="1511058" cy="1736037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7460301" y="192350"/>
            <a:ext cx="1471928" cy="164506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2571744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0" y="5143512"/>
            <a:ext cx="2576831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6500826" y="5007536"/>
            <a:ext cx="2643174" cy="168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194999" y="-38972"/>
            <a:ext cx="949481" cy="109084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00013" y="-21719"/>
            <a:ext cx="941300" cy="1052023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МАТРЕШКА - самая древняя и популярная игрушка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всех странах мира. Первые куклы были связаны с обрядами. Через них предавалась система ценностей народной культуры. Главная ценность традиционной народной куклы состоит в том, что она сохраняет в своём облике самобытность своего народа.  Деревянная точеная фигурка девушки Матрены в сарафане и с платочком на голове невольно привлекает внимание яркой раскраской и вызывает улыбку. Учитывая особенности матрешки надо целенаправленно использовать ее в детском саду. Народная игрушка – это игрушка развивающая, вобравшая в себя игровую культуру многих поколений. Она и эстетически привлекательна, и эмоционально комфортна, и многофункциональна. Несмотря на кажущуюся простоту, она заставляет ребенка прилагать определенные физические и интеллектуальные усилия,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получить радующий, положительный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0" y="5143512"/>
            <a:ext cx="2576831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6500826" y="5007536"/>
            <a:ext cx="2643174" cy="168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194999" y="-38972"/>
            <a:ext cx="949481" cy="109084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00013" y="-21719"/>
            <a:ext cx="941300" cy="1052023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Матрешка, прежде всего любимая игрушка малышей, причем очень полезная игрушка. Имеет большую практическую пользу. С помощью матрешки взрослые могут научить ребенка выделять разные величины, сравнивать предметы по высоте, ширине, цвету и объему. Все это способствует установление координации рук и глаз, развивает у ребенка восприятие окружающего мира, его мышление.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  дошкольников устойчивого интереса к истории России, народному творчеству на примере русской национальной игрушки, на основе приобщения детей к традиционной культуре родного края, создавая  условия, раскрывающие творческий и интеллектуальный потенциал дошкольников, ориентированных на взаимодействие детей, родителей и педагогов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1" y="4938526"/>
            <a:ext cx="2928926" cy="170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6429388" y="4851410"/>
            <a:ext cx="2714612" cy="172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239846" y="-57831"/>
            <a:ext cx="847376" cy="973541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00013" y="-21719"/>
            <a:ext cx="941300" cy="1052023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0"/>
            <a:ext cx="8429684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Знакомить детей с народной игрушкой матрешкой, ее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историей,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выяснить особенности русского сувенира; дать представления о цветовой гамме росписи матрёшки, освоить некоторые классические художественные элементы росписи матрёшки. Познакомить с содержанием игр с матрешками, возможностью использования их в разных видах детской деятельности (подвижные, сюжетные игры, театрализованная деятельность, изобразительное творчество по мотивам народной игрушки).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у детей восприятия, мышления, логики речи, мелкой моторики, познавательных интересов, ловкости, смекалки.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коммуникативные навыки, желание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 народные игрушки в совместной и самостоятельной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0" y="5143512"/>
            <a:ext cx="2576831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6500826" y="5007536"/>
            <a:ext cx="2643174" cy="168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194999" y="-38972"/>
            <a:ext cx="949481" cy="109084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00013" y="-21719"/>
            <a:ext cx="941300" cy="1052023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857232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Этапы проекта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800" b="1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подбор литературы, иллюстраций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подбор материалов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изодеятельности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перспективного плана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Исследовательский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ознакомление с историей матрешки;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видов матрешек, художественных элементов;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орнаментов;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-обобщение результатов работы;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сбор коллекции игрушек – матрешек;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изготовление «Семейной матрешки»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 – музея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«Матрешки- улыбка России».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изготовление дидактических игр;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-оформление фоторепортажа с детьми;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- оформление картотеки игр с матрешками.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0" y="5143512"/>
            <a:ext cx="2576831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6500826" y="5000636"/>
            <a:ext cx="2643174" cy="168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194999" y="-38972"/>
            <a:ext cx="949481" cy="109084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00013" y="-21719"/>
            <a:ext cx="941300" cy="1052023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857232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85728"/>
            <a:ext cx="764386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:</a:t>
            </a:r>
          </a:p>
          <a:p>
            <a:pPr algn="ctr">
              <a:defRPr/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Создание необходимых условий в ДОУ по формированию у дошкольников целостного представления о народной игрушке.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Развитие у детей любознательности, творческих способностей, познавательной активности, коммуникативных навыков.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Активное участие родителей в реализации проекта, вызвать желание смастерить семейных матрешек- поучаствовать в создании мини-музея «Матрешки- улыбка России».</a:t>
            </a:r>
          </a:p>
          <a:p>
            <a:pPr algn="ctr">
              <a:defRPr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0" y="5143512"/>
            <a:ext cx="2576831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6500826" y="5007536"/>
            <a:ext cx="2643174" cy="168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247118" y="175364"/>
            <a:ext cx="949481" cy="109084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00013" y="-21719"/>
            <a:ext cx="941300" cy="1052023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857232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000100" y="714356"/>
          <a:ext cx="721523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0" y="5143512"/>
            <a:ext cx="2576831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6500826" y="5007536"/>
            <a:ext cx="2643174" cy="168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194999" y="-38972"/>
            <a:ext cx="949481" cy="109084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00013" y="-21719"/>
            <a:ext cx="941300" cy="1052023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857232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59011"/>
            <a:ext cx="86439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Собрать  папку «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Русские  матрешки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Оформить папку «Художественное слово о матрешке».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у детей знания  о народной игрушке - матрешке, ее истории, выяснить особенности русского сувенира; дать представления о цветовой гамме росписи матрёшки.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хотим узнать: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Какие бывают матрешки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мастера делают матрешек  и   украшают их    росписями.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983</Words>
  <Application>Microsoft Office PowerPoint</Application>
  <PresentationFormat>Экран (4:3)</PresentationFormat>
  <Paragraphs>122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2016-01-03T11:32:13Z</dcterms:created>
  <dcterms:modified xsi:type="dcterms:W3CDTF">2016-04-03T07:39:10Z</dcterms:modified>
</cp:coreProperties>
</file>