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2"/>
  </p:handoutMasterIdLst>
  <p:sldIdLst>
    <p:sldId id="257" r:id="rId2"/>
    <p:sldId id="270" r:id="rId3"/>
    <p:sldId id="271" r:id="rId4"/>
    <p:sldId id="272" r:id="rId5"/>
    <p:sldId id="273" r:id="rId6"/>
    <p:sldId id="274" r:id="rId7"/>
    <p:sldId id="275" r:id="rId8"/>
    <p:sldId id="277" r:id="rId9"/>
    <p:sldId id="279" r:id="rId10"/>
    <p:sldId id="27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294" autoAdjust="0"/>
    <p:restoredTop sz="94660"/>
  </p:normalViewPr>
  <p:slideViewPr>
    <p:cSldViewPr>
      <p:cViewPr>
        <p:scale>
          <a:sx n="50" d="100"/>
          <a:sy n="50" d="100"/>
        </p:scale>
        <p:origin x="-2208" y="-18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DBEF7-EE72-42E3-AE97-F85E90F9B82A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66A25-C471-4E39-A122-A311943824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462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49C8-B70E-491D-BEED-09FE51210116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E13B6-A61B-4197-B044-B6E9BCC4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49C8-B70E-491D-BEED-09FE51210116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E13B6-A61B-4197-B044-B6E9BCC4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49C8-B70E-491D-BEED-09FE51210116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E13B6-A61B-4197-B044-B6E9BCC4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49C8-B70E-491D-BEED-09FE51210116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E13B6-A61B-4197-B044-B6E9BCC4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49C8-B70E-491D-BEED-09FE51210116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E13B6-A61B-4197-B044-B6E9BCC4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49C8-B70E-491D-BEED-09FE51210116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E13B6-A61B-4197-B044-B6E9BCC4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49C8-B70E-491D-BEED-09FE51210116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E13B6-A61B-4197-B044-B6E9BCC4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49C8-B70E-491D-BEED-09FE51210116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E13B6-A61B-4197-B044-B6E9BCC4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49C8-B70E-491D-BEED-09FE51210116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E13B6-A61B-4197-B044-B6E9BCC4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49C8-B70E-491D-BEED-09FE51210116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E13B6-A61B-4197-B044-B6E9BCC4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2049C8-B70E-491D-BEED-09FE51210116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E13B6-A61B-4197-B044-B6E9BCC4FD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12049C8-B70E-491D-BEED-09FE51210116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0E13B6-A61B-4197-B044-B6E9BCC4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5643578"/>
            <a:ext cx="6934224" cy="71438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Зеленцова С.Н.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7776864" cy="338437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РУССКИЙ  ЯЗЫК 2 КЛАСС</a:t>
            </a:r>
          </a:p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Тема </a:t>
            </a:r>
            <a:r>
              <a:rPr lang="ru-RU" sz="4400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урока : </a:t>
            </a:r>
            <a:endParaRPr lang="ru-RU" sz="4400" dirty="0" smtClean="0">
              <a:solidFill>
                <a:srgbClr val="002060"/>
              </a:solidFill>
              <a:latin typeface="Arial Black" pitchFamily="34" charset="0"/>
              <a:cs typeface="Aharoni" pitchFamily="2" charset="-79"/>
            </a:endParaRPr>
          </a:p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«Наблюдение над однокоренными словами.</a:t>
            </a:r>
            <a:endParaRPr lang="ru-RU" sz="4400" dirty="0">
              <a:solidFill>
                <a:srgbClr val="002060"/>
              </a:solidFill>
              <a:latin typeface="Arial Black" pitchFamily="34" charset="0"/>
              <a:cs typeface="Aharoni" pitchFamily="2" charset="-79"/>
            </a:endParaRPr>
          </a:p>
          <a:p>
            <a:pPr algn="ctr"/>
            <a:r>
              <a:rPr lang="ru-RU" sz="4400" dirty="0">
                <a:solidFill>
                  <a:srgbClr val="002060"/>
                </a:solidFill>
                <a:latin typeface="Arial Black" pitchFamily="34" charset="0"/>
                <a:cs typeface="Aharoni" pitchFamily="2" charset="-79"/>
              </a:rPr>
              <a:t>Корень слова.»</a:t>
            </a:r>
          </a:p>
          <a:p>
            <a:pPr algn="ctr"/>
            <a:r>
              <a:rPr lang="ru-RU" sz="2800" dirty="0" smtClean="0">
                <a:cs typeface="Aharoni" pitchFamily="2" charset="-79"/>
              </a:rPr>
              <a:t> </a:t>
            </a:r>
            <a:endParaRPr lang="ru-RU" sz="2800" dirty="0">
              <a:cs typeface="Aharoni" pitchFamily="2" charset="-79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714356"/>
            <a:ext cx="2550337" cy="2500330"/>
          </a:xfrm>
        </p:spPr>
      </p:pic>
      <p:pic>
        <p:nvPicPr>
          <p:cNvPr id="5" name="Рисунок 4" descr="607824-smile_indiffere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678" y="3286124"/>
            <a:ext cx="2428892" cy="2571748"/>
          </a:xfrm>
          <a:prstGeom prst="rect">
            <a:avLst/>
          </a:prstGeom>
        </p:spPr>
      </p:pic>
      <p:pic>
        <p:nvPicPr>
          <p:cNvPr id="6" name="Рисунок 5" descr="x_82ffd5d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8" y="571480"/>
            <a:ext cx="2714644" cy="271464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962108" cy="2309386"/>
          </a:xfr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6000" dirty="0" smtClean="0"/>
              <a:t> Ум да разум надоумят сразу.</a:t>
            </a:r>
            <a:endParaRPr lang="ru-RU" sz="6000" dirty="0"/>
          </a:p>
        </p:txBody>
      </p:sp>
      <p:pic>
        <p:nvPicPr>
          <p:cNvPr id="5" name="Picture 2" descr="C:\Users\Public\Pictures\NVIDIA Corporation\11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6357950" y="3357562"/>
            <a:ext cx="2428891" cy="24288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027495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42910" y="571480"/>
            <a:ext cx="7855294" cy="1428760"/>
          </a:xfrm>
          <a:prstGeom prst="rect">
            <a:avLst/>
          </a:prstGeom>
          <a:solidFill>
            <a:srgbClr val="FFCC66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norm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dirty="0">
                <a:solidFill>
                  <a:srgbClr val="000000"/>
                </a:solidFill>
              </a:rPr>
              <a:t>Введение в новый раздел</a:t>
            </a:r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428868"/>
            <a:ext cx="8511056" cy="35719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143116"/>
            <a:ext cx="8212484" cy="392909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1) Подземная часть растения;</a:t>
            </a:r>
          </a:p>
          <a:p>
            <a:r>
              <a:rPr lang="ru-RU" sz="4000" dirty="0" smtClean="0"/>
              <a:t>2) Часть волоса, зуба, ногтя;</a:t>
            </a:r>
          </a:p>
          <a:p>
            <a:r>
              <a:rPr lang="ru-RU" sz="4000" dirty="0" smtClean="0"/>
              <a:t>3) Часть слова.</a:t>
            </a:r>
            <a:endParaRPr lang="ru-RU" sz="40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034" y="500042"/>
            <a:ext cx="8183880" cy="14087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Корень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Рисунок 3" descr="0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857232"/>
            <a:ext cx="2032920" cy="236543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357166"/>
            <a:ext cx="9144000" cy="1428760"/>
          </a:xfrm>
          <a:prstGeom prst="roundRect">
            <a:avLst>
              <a:gd name="adj" fmla="val 16667"/>
            </a:avLst>
          </a:prstGeom>
          <a:solidFill>
            <a:srgbClr val="DCEFF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norm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Части слова. Корень.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2071678"/>
            <a:ext cx="7858180" cy="438405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1) Что такое корень?</a:t>
            </a:r>
          </a:p>
          <a:p>
            <a:r>
              <a:rPr lang="ru-RU" sz="4000" dirty="0" smtClean="0"/>
              <a:t>2) Значение корня.</a:t>
            </a:r>
          </a:p>
          <a:p>
            <a:r>
              <a:rPr lang="ru-RU" sz="4000" dirty="0" smtClean="0"/>
              <a:t>3) Научиться находить его.</a:t>
            </a:r>
          </a:p>
          <a:p>
            <a:r>
              <a:rPr lang="ru-RU" sz="4000" dirty="0" smtClean="0"/>
              <a:t>4) Однокоренные слова.</a:t>
            </a:r>
            <a:endParaRPr lang="ru-RU" sz="4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320040"/>
            <a:ext cx="8186766" cy="1608762"/>
          </a:xfrm>
          <a:prstGeom prst="rect">
            <a:avLst/>
          </a:prstGeom>
          <a:solidFill>
            <a:srgbClr val="FFCC66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norm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4000" dirty="0">
                <a:solidFill>
                  <a:srgbClr val="000000"/>
                </a:solidFill>
                <a:effectLst/>
              </a:rPr>
              <a:t>Вспоминаем то, что </a:t>
            </a:r>
            <a:r>
              <a:rPr lang="ru-RU" sz="4000" dirty="0" smtClean="0">
                <a:solidFill>
                  <a:srgbClr val="000000"/>
                </a:solidFill>
                <a:effectLst/>
              </a:rPr>
              <a:t>знаем</a:t>
            </a:r>
            <a:endParaRPr lang="ru-RU" sz="4000" dirty="0">
              <a:solidFill>
                <a:srgbClr val="000000"/>
              </a:solidFill>
              <a:effectLst/>
            </a:endParaRPr>
          </a:p>
        </p:txBody>
      </p:sp>
      <p:pic>
        <p:nvPicPr>
          <p:cNvPr id="5" name="Picture 2" descr="C:\Users\Public\Pictures\NVIDIA Corporation\morozisoln-Yan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5454379" y="3643314"/>
            <a:ext cx="3152454" cy="2359705"/>
          </a:xfrm>
          <a:prstGeom prst="rect">
            <a:avLst/>
          </a:prstGeom>
          <a:noFill/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28596" y="1857364"/>
            <a:ext cx="8143932" cy="157184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dirty="0" smtClean="0">
                <a:solidFill>
                  <a:srgbClr val="000000"/>
                </a:solidFill>
              </a:rPr>
              <a:t>Холод, мороз, стужа, морозный, снег, морозить, декабрь, морозильник, заморозки.</a:t>
            </a:r>
            <a:endParaRPr lang="ru-RU" sz="32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Мороз</a:t>
            </a:r>
            <a:r>
              <a:rPr lang="ru-RU" sz="3600" b="1" dirty="0" smtClean="0"/>
              <a:t>, </a:t>
            </a:r>
            <a:r>
              <a:rPr lang="ru-RU" sz="3600" b="1" dirty="0" smtClean="0">
                <a:solidFill>
                  <a:srgbClr val="FF0000"/>
                </a:solidFill>
              </a:rPr>
              <a:t>мороз</a:t>
            </a:r>
            <a:r>
              <a:rPr lang="ru-RU" sz="3600" b="1" dirty="0" smtClean="0"/>
              <a:t>ный, </a:t>
            </a:r>
            <a:r>
              <a:rPr lang="ru-RU" sz="3600" b="1" dirty="0" smtClean="0">
                <a:solidFill>
                  <a:srgbClr val="FF0000"/>
                </a:solidFill>
              </a:rPr>
              <a:t>мороз</a:t>
            </a:r>
            <a:r>
              <a:rPr lang="ru-RU" sz="3600" b="1" dirty="0" smtClean="0"/>
              <a:t>ить, </a:t>
            </a:r>
            <a:r>
              <a:rPr lang="ru-RU" sz="3600" b="1" dirty="0" smtClean="0">
                <a:solidFill>
                  <a:srgbClr val="FF0000"/>
                </a:solidFill>
              </a:rPr>
              <a:t>мороз</a:t>
            </a:r>
            <a:r>
              <a:rPr lang="ru-RU" sz="3600" b="1" dirty="0" smtClean="0"/>
              <a:t>ильник, за</a:t>
            </a:r>
            <a:r>
              <a:rPr lang="ru-RU" sz="3600" b="1" dirty="0" smtClean="0">
                <a:solidFill>
                  <a:srgbClr val="FF0000"/>
                </a:solidFill>
              </a:rPr>
              <a:t>мороз</a:t>
            </a:r>
            <a:r>
              <a:rPr lang="ru-RU" sz="3600" b="1" dirty="0" smtClean="0"/>
              <a:t>ки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…</a:t>
            </a:r>
            <a:r>
              <a:rPr lang="ru-RU" sz="3600" b="1" dirty="0" err="1" smtClean="0"/>
              <a:t>ный</a:t>
            </a:r>
            <a:r>
              <a:rPr lang="ru-RU" sz="3600" b="1" dirty="0" smtClean="0"/>
              <a:t>, </a:t>
            </a:r>
            <a:r>
              <a:rPr lang="ru-RU" sz="3600" b="1" dirty="0" smtClean="0"/>
              <a:t>…</a:t>
            </a:r>
            <a:r>
              <a:rPr lang="ru-RU" sz="3600" b="1" dirty="0" err="1" smtClean="0"/>
              <a:t>ить</a:t>
            </a:r>
            <a:r>
              <a:rPr lang="ru-RU" sz="3600" b="1" dirty="0" smtClean="0"/>
              <a:t>, </a:t>
            </a:r>
            <a:r>
              <a:rPr lang="ru-RU" sz="3600" b="1" dirty="0" smtClean="0"/>
              <a:t>…</a:t>
            </a:r>
            <a:r>
              <a:rPr lang="ru-RU" sz="3600" b="1" dirty="0" err="1" smtClean="0"/>
              <a:t>ильник</a:t>
            </a:r>
            <a:r>
              <a:rPr lang="ru-RU" sz="3600" b="1" dirty="0" smtClean="0"/>
              <a:t>, </a:t>
            </a:r>
            <a:r>
              <a:rPr lang="ru-RU" sz="3600" b="1" dirty="0" smtClean="0"/>
              <a:t>за…</a:t>
            </a:r>
            <a:r>
              <a:rPr lang="ru-RU" sz="3600" b="1" dirty="0" err="1" smtClean="0"/>
              <a:t>ки</a:t>
            </a:r>
            <a:r>
              <a:rPr lang="ru-RU" sz="3600" b="1" dirty="0" smtClean="0"/>
              <a:t>.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Мороз, мороз, мороз, мороз, мороз.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714356"/>
            <a:ext cx="6758006" cy="27860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err="1" smtClean="0"/>
              <a:t>Мальвина</a:t>
            </a:r>
            <a:r>
              <a:rPr lang="ru-RU" sz="3600" dirty="0" smtClean="0"/>
              <a:t> : «Корень – это общая часть всех слов».</a:t>
            </a:r>
          </a:p>
          <a:p>
            <a:pPr>
              <a:buNone/>
            </a:pPr>
            <a:r>
              <a:rPr lang="ru-RU" sz="3600" dirty="0" smtClean="0"/>
              <a:t>Буратино : «Корень – это главная часть предложения».</a:t>
            </a:r>
          </a:p>
          <a:p>
            <a:pPr>
              <a:buNone/>
            </a:pPr>
            <a:r>
              <a:rPr lang="ru-RU" sz="3600" dirty="0" smtClean="0"/>
              <a:t>Золушка : «Корень – это общая часть однокоренных слов».</a:t>
            </a:r>
            <a:endParaRPr lang="ru-RU" sz="3600" dirty="0"/>
          </a:p>
        </p:txBody>
      </p:sp>
      <p:pic>
        <p:nvPicPr>
          <p:cNvPr id="4" name="Рисунок 3" descr="80701575_f_4b712e01712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500042"/>
            <a:ext cx="1643074" cy="1214446"/>
          </a:xfrm>
          <a:prstGeom prst="rect">
            <a:avLst/>
          </a:prstGeom>
        </p:spPr>
      </p:pic>
      <p:pic>
        <p:nvPicPr>
          <p:cNvPr id="5" name="Рисунок 4" descr="post-11-13293050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714487"/>
            <a:ext cx="1643074" cy="1660781"/>
          </a:xfrm>
          <a:prstGeom prst="rect">
            <a:avLst/>
          </a:prstGeom>
        </p:spPr>
      </p:pic>
      <p:pic>
        <p:nvPicPr>
          <p:cNvPr id="6" name="Рисунок 5" descr="59812262_58553646_7970d805f6a4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3357562"/>
            <a:ext cx="2063843" cy="210238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962108" cy="2309386"/>
          </a:xfr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6000" dirty="0" smtClean="0"/>
              <a:t> Ум да разум надоумят сразу.</a:t>
            </a:r>
            <a:endParaRPr lang="ru-RU" sz="6000" dirty="0"/>
          </a:p>
        </p:txBody>
      </p:sp>
      <p:pic>
        <p:nvPicPr>
          <p:cNvPr id="5" name="Picture 2" descr="C:\Users\Public\Pictures\NVIDIA Corporation\11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6357950" y="3357562"/>
            <a:ext cx="2428891" cy="2428891"/>
          </a:xfrm>
          <a:prstGeom prst="rect">
            <a:avLst/>
          </a:prstGeom>
          <a:noFill/>
        </p:spPr>
      </p:pic>
      <p:sp>
        <p:nvSpPr>
          <p:cNvPr id="4" name="Дуга 3"/>
          <p:cNvSpPr/>
          <p:nvPr/>
        </p:nvSpPr>
        <p:spPr>
          <a:xfrm rot="19945739">
            <a:off x="1131251" y="965632"/>
            <a:ext cx="2095150" cy="1080777"/>
          </a:xfrm>
          <a:prstGeom prst="arc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Дуга 7"/>
          <p:cNvSpPr/>
          <p:nvPr/>
        </p:nvSpPr>
        <p:spPr>
          <a:xfrm rot="19945739">
            <a:off x="5346095" y="1066418"/>
            <a:ext cx="2095150" cy="108077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Дуга 8"/>
          <p:cNvSpPr/>
          <p:nvPr/>
        </p:nvSpPr>
        <p:spPr>
          <a:xfrm rot="19945739">
            <a:off x="2202823" y="1995113"/>
            <a:ext cx="2095150" cy="108077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27495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222</TotalTime>
  <Words>171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Зеленцова С.Н.</vt:lpstr>
      <vt:lpstr> Ум да разум надоумят сразу.</vt:lpstr>
      <vt:lpstr>Введение в новый раздел</vt:lpstr>
      <vt:lpstr>Слайд 4</vt:lpstr>
      <vt:lpstr>Части слова. Корень. </vt:lpstr>
      <vt:lpstr>Вспоминаем то, что знаем</vt:lpstr>
      <vt:lpstr>Слайд 7</vt:lpstr>
      <vt:lpstr>Слайд 8</vt:lpstr>
      <vt:lpstr> Ум да разум надоумят сразу.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русского языка во 2 классе</dc:title>
  <dc:creator>Мама</dc:creator>
  <cp:lastModifiedBy>Катя</cp:lastModifiedBy>
  <cp:revision>41</cp:revision>
  <cp:lastPrinted>2012-11-13T16:10:43Z</cp:lastPrinted>
  <dcterms:created xsi:type="dcterms:W3CDTF">2011-11-12T07:50:26Z</dcterms:created>
  <dcterms:modified xsi:type="dcterms:W3CDTF">2013-12-01T13:20:08Z</dcterms:modified>
</cp:coreProperties>
</file>