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0" r:id="rId4"/>
    <p:sldId id="295" r:id="rId5"/>
    <p:sldId id="296" r:id="rId6"/>
    <p:sldId id="273" r:id="rId7"/>
    <p:sldId id="280" r:id="rId8"/>
    <p:sldId id="281" r:id="rId9"/>
    <p:sldId id="286" r:id="rId10"/>
    <p:sldId id="299" r:id="rId11"/>
    <p:sldId id="287" r:id="rId12"/>
    <p:sldId id="284" r:id="rId13"/>
    <p:sldId id="285" r:id="rId14"/>
    <p:sldId id="30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323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5E1C0-21FA-4D6B-8772-E604B0631EF9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C404-125C-4934-82DC-0346742DD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0D54-4C19-465E-8507-14C66500B987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9FCD-B5A4-45D5-BFAC-661350D9A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D551-D55D-407B-84F6-8A2552C88CF3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190E-91A7-4735-99DD-5EFFA94B5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652F-DCCE-450B-B17D-E2E86E10C5CD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1C10-FBED-4E77-948A-F6139E474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2A41-3C72-4AE3-86CE-D72E3B093517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0219-4331-412E-B993-12612CC5F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91170-6E25-45E1-9FC9-6F104159EE02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5086-79B8-4282-843E-6FB9D827E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FA45-1280-4A3D-A7EB-88EC4714AA6C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9505-76A8-4C84-BEA0-4AE5B317A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6774-73BF-40DB-BC33-7041BE4947C6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1F81-2C63-4118-9DAE-0F3384BC9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985AB-B0C4-4CBE-BCB3-C73B091A713C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0D282-A01D-475A-8669-4B3278DDD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B2EDD-9258-4BDB-806F-B9938BB09AEE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5051-DAD9-49A6-AE8B-8ECFB9779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196C8-8396-43A2-AA8E-838BE4D0B469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284F-EFFC-4A9C-9510-D665778D8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388DA-514A-4120-B510-F0CF21A535A8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C050E2-D289-40CC-B39D-D2B98145E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549275"/>
            <a:ext cx="8135937" cy="881063"/>
          </a:xfrm>
        </p:spPr>
        <p:txBody>
          <a:bodyPr/>
          <a:lstStyle/>
          <a:p>
            <a:pPr algn="ctr"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«Радуга»</a:t>
            </a:r>
          </a:p>
        </p:txBody>
      </p:sp>
      <p:sp>
        <p:nvSpPr>
          <p:cNvPr id="13315" name="Подзаголовок 2"/>
          <p:cNvSpPr txBox="1">
            <a:spLocks/>
          </p:cNvSpPr>
          <p:nvPr/>
        </p:nvSpPr>
        <p:spPr bwMode="auto">
          <a:xfrm>
            <a:off x="468313" y="2133600"/>
            <a:ext cx="813593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ОБСЛЕДОВАНИЕ  ЗВУКОПРОИЗНОШЕНИЯ </a:t>
            </a:r>
          </a:p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[Т],  [Т'],  [Д],  [Д']. </a:t>
            </a:r>
          </a:p>
        </p:txBody>
      </p:sp>
      <p:sp>
        <p:nvSpPr>
          <p:cNvPr id="13317" name="Подзаголовок 2"/>
          <p:cNvSpPr txBox="1">
            <a:spLocks/>
          </p:cNvSpPr>
          <p:nvPr/>
        </p:nvSpPr>
        <p:spPr bwMode="auto">
          <a:xfrm>
            <a:off x="539750" y="3500438"/>
            <a:ext cx="8137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>
                <a:solidFill>
                  <a:schemeClr val="tx2"/>
                </a:solidFill>
              </a:rPr>
              <a:t>Учитель-логопед    Андронова Татьяна Анатольевна</a:t>
            </a:r>
          </a:p>
        </p:txBody>
      </p:sp>
      <p:sp>
        <p:nvSpPr>
          <p:cNvPr id="13318" name="Подзаголовок 2"/>
          <p:cNvSpPr txBox="1">
            <a:spLocks/>
          </p:cNvSpPr>
          <p:nvPr/>
        </p:nvSpPr>
        <p:spPr bwMode="auto">
          <a:xfrm>
            <a:off x="539750" y="4581525"/>
            <a:ext cx="8137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Советский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"/>
          <p:cNvSpPr>
            <a:spLocks noChangeArrowheads="1"/>
          </p:cNvSpPr>
          <p:nvPr/>
        </p:nvSpPr>
        <p:spPr bwMode="auto">
          <a:xfrm>
            <a:off x="323850" y="765175"/>
            <a:ext cx="8351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предложении.</a:t>
            </a:r>
            <a:endParaRPr lang="ru-RU" b="1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395288" y="1484313"/>
            <a:ext cx="6462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придумай предложение по картинке.</a:t>
            </a:r>
          </a:p>
        </p:txBody>
      </p:sp>
      <p:pic>
        <p:nvPicPr>
          <p:cNvPr id="22531" name="Picture 4" descr="0_70016_79f96b4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060575"/>
            <a:ext cx="2663825" cy="19891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2" name="Picture 5" descr="micro_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292600"/>
            <a:ext cx="2551112" cy="1997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3" name="Picture 6" descr="budk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989138"/>
            <a:ext cx="2879725" cy="2066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6"/>
          <p:cNvSpPr>
            <a:spLocks noChangeArrowheads="1"/>
          </p:cNvSpPr>
          <p:nvPr/>
        </p:nvSpPr>
        <p:spPr bwMode="auto">
          <a:xfrm>
            <a:off x="392113" y="620713"/>
            <a:ext cx="799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текстах.</a:t>
            </a:r>
          </a:p>
        </p:txBody>
      </p:sp>
      <p:sp>
        <p:nvSpPr>
          <p:cNvPr id="23554" name="Прямоугольник 7"/>
          <p:cNvSpPr>
            <a:spLocks noChangeArrowheads="1"/>
          </p:cNvSpPr>
          <p:nvPr/>
        </p:nvSpPr>
        <p:spPr bwMode="auto">
          <a:xfrm>
            <a:off x="684213" y="1157288"/>
            <a:ext cx="3165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84213" y="1554163"/>
            <a:ext cx="50466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ДА – ДА – ДА – у  нашего  деда есть  борода.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 –  ДУ – ДУ – мама готовит  нам  еду.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 – АДА – АДА –  у  мамы есть помада.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ОДА – ОДА – ОДА – сегодня  на улице хорошая  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    погода.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835150" y="3284538"/>
            <a:ext cx="5514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Вдоль по улице иду я</a:t>
            </a:r>
            <a:r>
              <a:rPr lang="ru-RU">
                <a:solidFill>
                  <a:srgbClr val="56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в большую дудку дую!</a:t>
            </a:r>
            <a:endParaRPr lang="ru-RU">
              <a:solidFill>
                <a:srgbClr val="56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Ду-ду-ду да ду-ду-ду,</a:t>
            </a:r>
            <a:r>
              <a:rPr lang="ru-RU">
                <a:solidFill>
                  <a:srgbClr val="56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по улице иду!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5734050" y="1416050"/>
            <a:ext cx="29416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Доктор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Доктора не бойтесь, дети.</a:t>
            </a:r>
            <a:endParaRPr lang="ru-RU">
              <a:solidFill>
                <a:srgbClr val="56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добрее всех на свете.</a:t>
            </a:r>
            <a:endParaRPr lang="ru-RU">
              <a:solidFill>
                <a:srgbClr val="56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ним давно знакома я:</a:t>
            </a:r>
            <a:endParaRPr lang="ru-RU">
              <a:solidFill>
                <a:srgbClr val="56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мамочка моя!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Г. Виеру</a:t>
            </a:r>
          </a:p>
        </p:txBody>
      </p:sp>
      <p:sp>
        <p:nvSpPr>
          <p:cNvPr id="23558" name="Rectangle 13"/>
          <p:cNvSpPr>
            <a:spLocks noChangeArrowheads="1"/>
          </p:cNvSpPr>
          <p:nvPr/>
        </p:nvSpPr>
        <p:spPr bwMode="auto">
          <a:xfrm rot="10800000" flipV="1">
            <a:off x="677863" y="4292600"/>
            <a:ext cx="8064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42875"/>
            <a:r>
              <a:rPr lang="ru-RU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послушай рассказ, перескажи.</a:t>
            </a:r>
          </a:p>
          <a:p>
            <a:pPr indent="142875"/>
            <a:endParaRPr lang="ru-RU">
              <a:solidFill>
                <a:srgbClr val="2A272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75"/>
            <a:r>
              <a:rPr lang="ru-RU">
                <a:latin typeface="Times New Roman" pitchFamily="18" charset="0"/>
                <a:cs typeface="Times New Roman" pitchFamily="18" charset="0"/>
              </a:rPr>
              <a:t>Вот домик тёти Люды. У дома сад. Тётя Люда - садовод. В саду растут яблони, сливы, малина. Тётя Люда любит ухаживать за своим садом. Осенью она собирает много плодов. Тётя Люда раздаёт яблоки, сливы, малину своим друзьям.</a:t>
            </a:r>
          </a:p>
          <a:p>
            <a:pPr indent="142875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539750" y="1036638"/>
            <a:ext cx="79200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 слогах.</a:t>
            </a:r>
            <a:endParaRPr lang="ru-RU" u="sng">
              <a:latin typeface="Times New Roman" pitchFamily="18" charset="0"/>
              <a:cs typeface="Times New Roman" pitchFamily="18" charset="0"/>
            </a:endParaRP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</a:p>
          <a:p>
            <a:pPr marL="44450">
              <a:buFont typeface="Georgia" pitchFamily="18" charset="0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ДЯ – ДЯ              ДИ – ДЁ          АДЬ – ОДЬ          ДЯ – ДЯ – ДЁ </a:t>
            </a: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ДЁ – ДЁ              ДЮ – ДЕ         ИДЬ – АДЬ          ДЮ – ДЮ – ДЯ </a:t>
            </a:r>
          </a:p>
        </p:txBody>
      </p:sp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684213" y="404813"/>
            <a:ext cx="151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  [Д</a:t>
            </a:r>
            <a:r>
              <a:rPr lang="en-US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11188" y="2951163"/>
            <a:ext cx="77771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/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 звука 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 словах.</a:t>
            </a:r>
            <a:endParaRPr lang="ru-RU">
              <a:latin typeface="Trebuchet MS" pitchFamily="34" charset="0"/>
            </a:endParaRPr>
          </a:p>
        </p:txBody>
      </p:sp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755650" y="3500438"/>
            <a:ext cx="3297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назови картинки.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24581" name="Picture 2" descr="F:\КАРТИНКИ\Картинки к обучению грамоте\0_7d72b_70667b45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221163"/>
            <a:ext cx="2084388" cy="1470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2" name="Picture 2" descr="F:\КАРТИНКИ\Картинки к обучению грамоте\1168775_6.jpg"/>
          <p:cNvPicPr>
            <a:picLocks noChangeAspect="1" noChangeArrowheads="1"/>
          </p:cNvPicPr>
          <p:nvPr/>
        </p:nvPicPr>
        <p:blipFill>
          <a:blip r:embed="rId3"/>
          <a:srcRect l="5132" t="23740" r="5588" b="24118"/>
          <a:stretch>
            <a:fillRect/>
          </a:stretch>
        </p:blipFill>
        <p:spPr bwMode="auto">
          <a:xfrm>
            <a:off x="827088" y="4292600"/>
            <a:ext cx="2330450" cy="1360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3" name="Picture 3" descr="F:\КАРТИНКИ\Картинки к обучению грамоте\девоч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860800"/>
            <a:ext cx="1762125" cy="24209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4"/>
          <p:cNvSpPr>
            <a:spLocks noChangeArrowheads="1"/>
          </p:cNvSpPr>
          <p:nvPr/>
        </p:nvSpPr>
        <p:spPr bwMode="auto">
          <a:xfrm>
            <a:off x="307975" y="620713"/>
            <a:ext cx="8066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предложении.</a:t>
            </a:r>
            <a:endParaRPr lang="ru-RU" b="1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395288" y="1125538"/>
            <a:ext cx="581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придумай предложение по картинке.</a:t>
            </a:r>
          </a:p>
        </p:txBody>
      </p:sp>
      <p:pic>
        <p:nvPicPr>
          <p:cNvPr id="25603" name="Picture 11" descr="Mökki-8_kuva-Heidi-Peltola"/>
          <p:cNvPicPr>
            <a:picLocks noChangeAspect="1" noChangeArrowheads="1"/>
          </p:cNvPicPr>
          <p:nvPr/>
        </p:nvPicPr>
        <p:blipFill>
          <a:blip r:embed="rId2"/>
          <a:srcRect t="8023"/>
          <a:stretch>
            <a:fillRect/>
          </a:stretch>
        </p:blipFill>
        <p:spPr bwMode="auto">
          <a:xfrm>
            <a:off x="5724525" y="1773238"/>
            <a:ext cx="3024188" cy="2085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4" name="Picture 12" descr="dcp-prichini-simptomi-lkuvannya-dcp_4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2592387" cy="210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5" name="Picture 13" descr="dyatel-ec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860800"/>
            <a:ext cx="2189162" cy="2720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3"/>
          <p:cNvSpPr>
            <a:spLocks noChangeArrowheads="1"/>
          </p:cNvSpPr>
          <p:nvPr/>
        </p:nvSpPr>
        <p:spPr bwMode="auto">
          <a:xfrm>
            <a:off x="539750" y="333375"/>
            <a:ext cx="7993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текстах.</a:t>
            </a:r>
          </a:p>
        </p:txBody>
      </p:sp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611188" y="908050"/>
            <a:ext cx="3144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 rot="10800000" flipV="1">
            <a:off x="936625" y="1582738"/>
            <a:ext cx="3814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 ДЯ - ДЯ - ДЯ - идет дядя. </a:t>
            </a:r>
          </a:p>
          <a:p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 ДЕ - ДЕ - ДЕ - наступил день. </a:t>
            </a:r>
          </a:p>
          <a:p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 ДИ - ДИ - ДИ - сюда иди. </a:t>
            </a:r>
          </a:p>
          <a:p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 ДЮ - ДЮ - ДЮ - вот индюк. 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6300788" y="1479550"/>
            <a:ext cx="19415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42875"/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Лебеди, лебеди,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Белые лебеди.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Лебеди летели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И на воду сели.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Сели,посидели,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Снова полетели.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3213100" y="3141663"/>
            <a:ext cx="3114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Сонный день, сонный день…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Сонным ветрам дунуть лень.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Сонным курам клюнуть лень.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Сонный день, сонный день…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 rot="10800000" flipV="1">
            <a:off x="755650" y="4686300"/>
            <a:ext cx="75612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42875"/>
            <a:r>
              <a:rPr lang="ru-RU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послушай рассказ, перескажи.</a:t>
            </a:r>
          </a:p>
          <a:p>
            <a:pPr indent="142875"/>
            <a:endParaRPr lang="ru-RU">
              <a:solidFill>
                <a:srgbClr val="2A272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75"/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Дима нарисовал дерево. Около дерева - маленький прудик. В нём плавали великолепные белые лебеди. Дима показал рисунок маме. - Дима, как красиво, - сказала мама. Дима был рад.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sz="quarter" idx="13"/>
          </p:nvPr>
        </p:nvSpPr>
        <p:spPr>
          <a:xfrm>
            <a:off x="323850" y="549275"/>
            <a:ext cx="7953375" cy="1112838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изолированных звуков  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smtClean="0">
              <a:solidFill>
                <a:srgbClr val="009900"/>
              </a:solidFill>
            </a:endParaRPr>
          </a:p>
        </p:txBody>
      </p:sp>
      <p:sp>
        <p:nvSpPr>
          <p:cNvPr id="14338" name="Объект 2"/>
          <p:cNvSpPr txBox="1">
            <a:spLocks/>
          </p:cNvSpPr>
          <p:nvPr/>
        </p:nvSpPr>
        <p:spPr bwMode="auto">
          <a:xfrm>
            <a:off x="385763" y="1628775"/>
            <a:ext cx="79216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u="sng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:  повтори  за  мной  –  Т,   Т</a:t>
            </a:r>
            <a:r>
              <a:rPr lang="en-US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 Д,  Д</a:t>
            </a:r>
            <a:r>
              <a:rPr lang="en-US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458788" y="3213100"/>
            <a:ext cx="7848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 слогах.</a:t>
            </a:r>
          </a:p>
          <a:p>
            <a:pPr marL="44450">
              <a:buFont typeface="Georgia" pitchFamily="18" charset="0"/>
              <a:buNone/>
            </a:pPr>
            <a:endParaRPr lang="ru-RU" u="sng">
              <a:latin typeface="Times New Roman" pitchFamily="18" charset="0"/>
              <a:cs typeface="Times New Roman" pitchFamily="18" charset="0"/>
            </a:endParaRP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</a:p>
          <a:p>
            <a:pPr marL="44450">
              <a:buFont typeface="Georgia" pitchFamily="18" charset="0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ТА – ТА              ТА – ТО          АТ – ОТ          ТА – ТА – ТО </a:t>
            </a: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ТО – ТО              ТЫ – ТА         ИТ – АТ          ТУ – ТУ – ТА </a:t>
            </a: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3348038" y="2443163"/>
            <a:ext cx="1423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  [Т]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684213" y="476250"/>
            <a:ext cx="7704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/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 словах.</a:t>
            </a:r>
          </a:p>
        </p:txBody>
      </p:sp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323850" y="1268413"/>
            <a:ext cx="3297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назови картинки.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15363" name="Picture 6" descr="F:\КАРТИНКИ\Картинки к обучению грамоте\3686060756444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205038"/>
            <a:ext cx="2897188" cy="273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4" name="Picture 9" descr="F:\КАРТИНКИ\Картинки к обучению грамоте\f20101210093628-56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492375"/>
            <a:ext cx="3317875" cy="273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5" name="Picture 3" descr="F:\КАРТИНКИ\Картинки к обучению грамоте\iCAABHEQ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2349500"/>
            <a:ext cx="2457450" cy="287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323850" y="620713"/>
            <a:ext cx="8424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предложении.</a:t>
            </a:r>
            <a:endParaRPr lang="ru-RU" b="1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468313" y="1341438"/>
            <a:ext cx="6029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придумай предложение по картинке.</a:t>
            </a:r>
          </a:p>
        </p:txBody>
      </p:sp>
      <p:pic>
        <p:nvPicPr>
          <p:cNvPr id="16387" name="Picture 12" descr="240_F_44356544_R6yYG3D2UVsqgok2f0lQ9pfNeqOecB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700213"/>
            <a:ext cx="1839912" cy="27606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8" name="Picture 13" descr="6493281170eaeec87b5580a837dfa284bc7ec0b7c5_b"/>
          <p:cNvPicPr>
            <a:picLocks noChangeAspect="1" noChangeArrowheads="1"/>
          </p:cNvPicPr>
          <p:nvPr/>
        </p:nvPicPr>
        <p:blipFill>
          <a:blip r:embed="rId3"/>
          <a:srcRect l="7556" t="8679" r="11806"/>
          <a:stretch>
            <a:fillRect/>
          </a:stretch>
        </p:blipFill>
        <p:spPr bwMode="auto">
          <a:xfrm>
            <a:off x="611188" y="1989138"/>
            <a:ext cx="2663825" cy="21828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9" name="Picture 14" descr="kak-stirat-hal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005263"/>
            <a:ext cx="2387600" cy="2444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649288" y="549275"/>
            <a:ext cx="7632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 в текстах.</a:t>
            </a:r>
          </a:p>
        </p:txBody>
      </p:sp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755650" y="1058863"/>
            <a:ext cx="316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27075" y="1612900"/>
            <a:ext cx="41195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ТА – ТА – ТА – мы  везем с  собой кота.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ОТА – ОТА – ОТА – какая  это  нота?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ТЫ – ТЫ – ТЫ – где  живут  киты?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ОТ – ОТ – ОТ – мама  варит компот.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ОТ – ОТ – ОТ – наш  папа – пилот.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824038" y="3211513"/>
            <a:ext cx="2990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двоих одна лопата,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И опять она у брата.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Брат копает, я стою,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Больше брата устаю.</a:t>
            </a:r>
          </a:p>
          <a:p>
            <a:pPr eaLnBrk="0" hangingPunct="0"/>
            <a:r>
              <a:rPr lang="ru-RU" i="1">
                <a:latin typeface="Times New Roman" pitchFamily="18" charset="0"/>
                <a:cs typeface="Times New Roman" pitchFamily="18" charset="0"/>
              </a:rPr>
              <a:t>В. Мусатов.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435600" y="995363"/>
            <a:ext cx="32893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  Огонёк.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Есть цветы: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Цветут все лето,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пахнут,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просятся в букет!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А спроси,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Какого цвета, –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И не вдруг припомнишь цвет…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Мака алый огонек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Вспыхнул ровно на денек,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Но его я как ни странно,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Целый год забыть не мог!</a:t>
            </a:r>
          </a:p>
          <a:p>
            <a:pPr eaLnBrk="0" hangingPunct="0"/>
            <a:r>
              <a:rPr lang="ru-RU" i="1">
                <a:latin typeface="Times New Roman" pitchFamily="18" charset="0"/>
                <a:cs typeface="Times New Roman" pitchFamily="18" charset="0"/>
              </a:rPr>
              <a:t>В. Левановский.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 rot="10800000" flipV="1">
            <a:off x="773113" y="4837113"/>
            <a:ext cx="80375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42875"/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послушай рассказ, перескажи.</a:t>
            </a:r>
          </a:p>
          <a:p>
            <a:pPr indent="142875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142875"/>
            <a:r>
              <a:rPr lang="ru-RU">
                <a:latin typeface="Times New Roman" pitchFamily="18" charset="0"/>
                <a:cs typeface="Times New Roman" pitchFamily="18" charset="0"/>
              </a:rPr>
              <a:t>У пианино Тоня, Таня и Анюта. У Анюты ноты. Анюта сидит за пианино и играет по нотам мелодию. Тоня и Таня поют. Девочки поют песню о маме. Это нежная и красивая песня. Молодцы, Тоня, Таня и Анюта!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6"/>
          <p:cNvSpPr>
            <a:spLocks noChangeArrowheads="1"/>
          </p:cNvSpPr>
          <p:nvPr/>
        </p:nvSpPr>
        <p:spPr bwMode="auto">
          <a:xfrm>
            <a:off x="3784600" y="260350"/>
            <a:ext cx="150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  [Т</a:t>
            </a:r>
            <a:r>
              <a:rPr lang="en-US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Прямоугольник 8"/>
          <p:cNvSpPr>
            <a:spLocks noChangeArrowheads="1"/>
          </p:cNvSpPr>
          <p:nvPr/>
        </p:nvSpPr>
        <p:spPr bwMode="auto">
          <a:xfrm>
            <a:off x="495300" y="685800"/>
            <a:ext cx="79708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 слогах.</a:t>
            </a:r>
          </a:p>
          <a:p>
            <a:pPr marL="44450">
              <a:buFont typeface="Georgia" pitchFamily="18" charset="0"/>
              <a:buNone/>
            </a:pPr>
            <a:endParaRPr lang="ru-RU" u="sng">
              <a:latin typeface="Times New Roman" pitchFamily="18" charset="0"/>
              <a:cs typeface="Times New Roman" pitchFamily="18" charset="0"/>
            </a:endParaRP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</a:p>
          <a:p>
            <a:pPr marL="44450">
              <a:buFont typeface="Georgia" pitchFamily="18" charset="0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44450"/>
            <a:r>
              <a:rPr lang="ru-RU">
                <a:latin typeface="Times New Roman" pitchFamily="18" charset="0"/>
                <a:cs typeface="Times New Roman" pitchFamily="18" charset="0"/>
              </a:rPr>
              <a:t>ТЯ – ТЯ        ТЮ – ТИ         АТЬ – АТЬ         ТЯ – ТЯ – ТЁ </a:t>
            </a:r>
          </a:p>
          <a:p>
            <a:pPr marL="44450"/>
            <a:r>
              <a:rPr lang="ru-RU">
                <a:latin typeface="Times New Roman" pitchFamily="18" charset="0"/>
                <a:cs typeface="Times New Roman" pitchFamily="18" charset="0"/>
              </a:rPr>
              <a:t>ТЁ – ТЁ        ТЕ – ТИ          УТЬ – АТЬ          ТИ – ТИ – ТЯ </a:t>
            </a:r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527050" y="2690813"/>
            <a:ext cx="829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/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 словах.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611188" y="3436938"/>
            <a:ext cx="3298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назови картинки.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18437" name="Picture 2" descr="F:\КАРТИНКИ\Картинки к обучению грамоте\PortORotaryRED-01-L.jpg"/>
          <p:cNvPicPr>
            <a:picLocks noChangeAspect="1" noChangeArrowheads="1"/>
          </p:cNvPicPr>
          <p:nvPr/>
        </p:nvPicPr>
        <p:blipFill>
          <a:blip r:embed="rId2"/>
          <a:srcRect l="3011" t="21831" r="6210" b="19894"/>
          <a:stretch>
            <a:fillRect/>
          </a:stretch>
        </p:blipFill>
        <p:spPr bwMode="auto">
          <a:xfrm>
            <a:off x="468313" y="4149725"/>
            <a:ext cx="2019300" cy="1295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8" name="Picture 3" descr="F:\КАРТИНКИ\Картинки к обучению грамоте\sinbo-ssi-2844$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005263"/>
            <a:ext cx="2160587" cy="15160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9" name="Picture 2" descr="F:\КАРТИНКИ\Картинки к обучению грамоте\8d1b3646ab9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4005263"/>
            <a:ext cx="22098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6"/>
          <p:cNvSpPr>
            <a:spLocks noChangeArrowheads="1"/>
          </p:cNvSpPr>
          <p:nvPr/>
        </p:nvSpPr>
        <p:spPr bwMode="auto">
          <a:xfrm>
            <a:off x="395288" y="404813"/>
            <a:ext cx="8135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предложении.</a:t>
            </a:r>
            <a:endParaRPr lang="ru-RU" b="1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19458" name="Прямоугольник 7"/>
          <p:cNvSpPr>
            <a:spLocks noChangeArrowheads="1"/>
          </p:cNvSpPr>
          <p:nvPr/>
        </p:nvSpPr>
        <p:spPr bwMode="auto">
          <a:xfrm>
            <a:off x="468313" y="1125538"/>
            <a:ext cx="532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придумай предложение по картинке.</a:t>
            </a:r>
          </a:p>
        </p:txBody>
      </p:sp>
      <p:pic>
        <p:nvPicPr>
          <p:cNvPr id="19459" name="Picture 4" descr="mini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005263"/>
            <a:ext cx="3168650" cy="23606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0" name="Picture 5" descr="cat-playing-with-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773238"/>
            <a:ext cx="2736850" cy="2057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1" name="Picture 6" descr="wpid-9-2_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700213"/>
            <a:ext cx="3240088" cy="21066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4"/>
          <p:cNvSpPr>
            <a:spLocks noChangeArrowheads="1"/>
          </p:cNvSpPr>
          <p:nvPr/>
        </p:nvSpPr>
        <p:spPr bwMode="auto">
          <a:xfrm>
            <a:off x="395288" y="908050"/>
            <a:ext cx="3144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</a:p>
        </p:txBody>
      </p:sp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395288" y="404813"/>
            <a:ext cx="748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текстах.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8313" y="1323975"/>
            <a:ext cx="5378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АТЕ – АТЕ – АТЕ – кто  танцует  на  канате.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 – ТЕ – ТЕ – лежит  кошка на  тахте.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ОТЬ – ОТЬ – ОТЬ – (сначала)  надо  муку  намолоть.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ИТЬ – ИТЬ – ИТЬ – потом  тесто  замесить.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5934075" y="1382713"/>
            <a:ext cx="302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Очень теплая кровать,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не хочется вставать…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детский сад сегодня утром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Петя опоздал опять.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3257550" y="2700338"/>
            <a:ext cx="2682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Тень-тень, потетень.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Сеть накинут на плетень.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 истлеют нити сети,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поймают птичек дети.</a:t>
            </a:r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 rot="10800000" flipV="1">
            <a:off x="755650" y="4221163"/>
            <a:ext cx="77041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42875"/>
            <a:r>
              <a:rPr lang="ru-RU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послушай рассказ, перескажи.</a:t>
            </a:r>
          </a:p>
          <a:p>
            <a:pPr indent="142875"/>
            <a:endParaRPr lang="ru-RU">
              <a:solidFill>
                <a:srgbClr val="2A272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75"/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Костя и Петя ходят в школу. В рюкзаках они носят тетрадки, пеналы, книжки. В классе они сидят тихо-тихо. Шуметь нельзя, нужно слушать учительницу. Побегать и поиграть можно на перемене. Как хорошо и интересно в школе!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533400" y="904875"/>
            <a:ext cx="74898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 слогах.</a:t>
            </a:r>
          </a:p>
          <a:p>
            <a:pPr marL="44450">
              <a:buFont typeface="Georgia" pitchFamily="18" charset="0"/>
              <a:buNone/>
            </a:pPr>
            <a:endParaRPr lang="ru-RU" u="sng">
              <a:latin typeface="Times New Roman" pitchFamily="18" charset="0"/>
              <a:cs typeface="Times New Roman" pitchFamily="18" charset="0"/>
            </a:endParaRP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</a:p>
          <a:p>
            <a:pPr marL="44450">
              <a:buFont typeface="Georgia" pitchFamily="18" charset="0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ДА – ДА              ДА – ДЫ        АД – ОД          ДА – ДА – ДО </a:t>
            </a: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ДО – ДО              ДУ – ДА         ОД – УД          ДУ – ДУ – ДА </a:t>
            </a:r>
          </a:p>
        </p:txBody>
      </p:sp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3563938" y="476250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  [Д]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246063" y="2852738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/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 звука 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 словах.</a:t>
            </a:r>
          </a:p>
        </p:txBody>
      </p:sp>
      <p:pic>
        <p:nvPicPr>
          <p:cNvPr id="21508" name="Picture 2" descr="F:\КАРТИНКИ\Картинки к обучению грамоте\4e5fa16846568_600_100306_1267862032_0.jpg"/>
          <p:cNvPicPr>
            <a:picLocks noChangeAspect="1" noChangeArrowheads="1"/>
          </p:cNvPicPr>
          <p:nvPr/>
        </p:nvPicPr>
        <p:blipFill>
          <a:blip r:embed="rId2"/>
          <a:srcRect l="2000" t="6065" b="4425"/>
          <a:stretch>
            <a:fillRect/>
          </a:stretch>
        </p:blipFill>
        <p:spPr bwMode="auto">
          <a:xfrm>
            <a:off x="684213" y="3644900"/>
            <a:ext cx="3048000" cy="19891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9" name="Picture 3" descr="F:\КАРТИНКИ\Картинки к обучению грамоте\seminte-cultura-tomate-rosii-hibride-hibriz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4475" y="3702050"/>
            <a:ext cx="1876425" cy="187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10" name="Picture 7" descr="imgprevie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3644900"/>
            <a:ext cx="2722562" cy="198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409</TotalTime>
  <Words>734</Words>
  <Application>Microsoft Office PowerPoint</Application>
  <PresentationFormat>Экран 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Trebuchet MS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Улыбка</dc:creator>
  <cp:lastModifiedBy>WiZaRd</cp:lastModifiedBy>
  <cp:revision>45</cp:revision>
  <dcterms:created xsi:type="dcterms:W3CDTF">2016-02-03T03:49:46Z</dcterms:created>
  <dcterms:modified xsi:type="dcterms:W3CDTF">2016-04-03T12:00:51Z</dcterms:modified>
</cp:coreProperties>
</file>