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95" r:id="rId5"/>
    <p:sldId id="276" r:id="rId6"/>
    <p:sldId id="265" r:id="rId7"/>
    <p:sldId id="274" r:id="rId8"/>
    <p:sldId id="296" r:id="rId9"/>
    <p:sldId id="269" r:id="rId10"/>
    <p:sldId id="270" r:id="rId11"/>
    <p:sldId id="273" r:id="rId12"/>
    <p:sldId id="280" r:id="rId13"/>
    <p:sldId id="281" r:id="rId14"/>
    <p:sldId id="28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3232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DF870-26B7-4700-B629-2DAED4285599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08C9F-0DDC-4BC0-A85B-38E34BA93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5BD0F-D9F6-4169-AB6A-30A7867C2814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308E4-8F15-4D6A-BFFF-6AAB403C7A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6568D-84AC-4597-AA7D-375A10C1D839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6EE8C-9518-4524-9449-1F2888362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FE763-F0E6-40AD-8DB4-530677F1D862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57F4D-9175-4EFD-86AF-80A66466F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2B815-51BA-44AC-B6FF-CF78A385EA29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343B2-5346-457E-8B1E-0074A7EE9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80696-A7AD-441E-AF75-2EA7B34F81FF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E2F1B-6413-4624-82CF-577681A06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91AC3-CBF8-4AFB-B094-55200F9628BC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E0B5F-2DED-4E1D-9758-3C0FBD901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24E7C-D5DA-4360-B584-F54C8085F5FF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FA04D-62B7-4286-BB53-598E4C09C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1484B-0855-4210-9A9B-C5A545B7C930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C528E-0597-44C9-89E7-B9CE45CE1B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49418-C168-4C20-8572-717B26577406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EB5AE-7264-4B2D-91A0-D3CFC9FA8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02E52-E1CE-4BC9-8546-2B3632F46B4E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70DBF-78D9-4183-BBC5-4B2E31FBB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228D83-23A2-4D82-B987-03DC3013019A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5A3142-CFE3-4782-9C2F-627276AF6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98" r:id="rId9"/>
    <p:sldLayoutId id="2147483689" r:id="rId10"/>
    <p:sldLayoutId id="2147483688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313" y="549275"/>
            <a:ext cx="8135937" cy="881063"/>
          </a:xfrm>
        </p:spPr>
        <p:txBody>
          <a:bodyPr/>
          <a:lstStyle/>
          <a:p>
            <a:pPr algn="ctr" eaLnBrk="1" hangingPunct="1"/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«Детский сад «Радуга»</a:t>
            </a:r>
          </a:p>
        </p:txBody>
      </p:sp>
      <p:sp>
        <p:nvSpPr>
          <p:cNvPr id="13315" name="Подзаголовок 2"/>
          <p:cNvSpPr txBox="1">
            <a:spLocks/>
          </p:cNvSpPr>
          <p:nvPr/>
        </p:nvSpPr>
        <p:spPr bwMode="auto">
          <a:xfrm>
            <a:off x="468313" y="2133600"/>
            <a:ext cx="8135937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ОБСЛЕДОВАНИЕ  ПРОИЗНОШЕНИЯ </a:t>
            </a:r>
          </a:p>
        </p:txBody>
      </p:sp>
      <p:sp>
        <p:nvSpPr>
          <p:cNvPr id="13316" name="Прямоугольник 1"/>
          <p:cNvSpPr>
            <a:spLocks noChangeArrowheads="1"/>
          </p:cNvSpPr>
          <p:nvPr/>
        </p:nvSpPr>
        <p:spPr bwMode="auto">
          <a:xfrm>
            <a:off x="2603500" y="2659063"/>
            <a:ext cx="3687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4450"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ЗВУКИ    [М],  [М'],  [Н],  [Н'].</a:t>
            </a:r>
          </a:p>
        </p:txBody>
      </p:sp>
      <p:sp>
        <p:nvSpPr>
          <p:cNvPr id="13318" name="Подзаголовок 2"/>
          <p:cNvSpPr txBox="1">
            <a:spLocks/>
          </p:cNvSpPr>
          <p:nvPr/>
        </p:nvSpPr>
        <p:spPr bwMode="auto">
          <a:xfrm>
            <a:off x="611188" y="3716338"/>
            <a:ext cx="8137525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b="1">
                <a:solidFill>
                  <a:schemeClr val="tx2"/>
                </a:solidFill>
              </a:rPr>
              <a:t>Учитель-логопед    Андронова Татьяна Анатольевна</a:t>
            </a:r>
          </a:p>
        </p:txBody>
      </p:sp>
      <p:sp>
        <p:nvSpPr>
          <p:cNvPr id="13319" name="Подзаголовок 2"/>
          <p:cNvSpPr txBox="1">
            <a:spLocks/>
          </p:cNvSpPr>
          <p:nvPr/>
        </p:nvSpPr>
        <p:spPr bwMode="auto">
          <a:xfrm>
            <a:off x="395288" y="4797425"/>
            <a:ext cx="81375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г. Советский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5"/>
          <p:cNvSpPr>
            <a:spLocks noChangeArrowheads="1"/>
          </p:cNvSpPr>
          <p:nvPr/>
        </p:nvSpPr>
        <p:spPr bwMode="auto">
          <a:xfrm>
            <a:off x="250825" y="549275"/>
            <a:ext cx="84248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>
              <a:buFont typeface="Georgia" pitchFamily="18" charset="0"/>
              <a:buNone/>
            </a:pP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Определить у детей правильное произношение звука   </a:t>
            </a:r>
            <a:r>
              <a:rPr lang="en-US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в предложении.</a:t>
            </a:r>
            <a:endParaRPr lang="ru-RU" b="1">
              <a:solidFill>
                <a:srgbClr val="009900"/>
              </a:solidFill>
              <a:latin typeface="Trebuchet MS" pitchFamily="34" charset="0"/>
            </a:endParaRPr>
          </a:p>
        </p:txBody>
      </p:sp>
      <p:sp>
        <p:nvSpPr>
          <p:cNvPr id="22530" name="Прямоугольник 6"/>
          <p:cNvSpPr>
            <a:spLocks noChangeArrowheads="1"/>
          </p:cNvSpPr>
          <p:nvPr/>
        </p:nvSpPr>
        <p:spPr bwMode="auto">
          <a:xfrm>
            <a:off x="454025" y="1196975"/>
            <a:ext cx="5688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>
              <a:buFont typeface="Georgia" pitchFamily="18" charset="0"/>
              <a:buNone/>
            </a:pPr>
            <a:r>
              <a:rPr lang="ru-RU" u="sng"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 придумай предложение по картинке.</a:t>
            </a:r>
          </a:p>
        </p:txBody>
      </p:sp>
      <p:pic>
        <p:nvPicPr>
          <p:cNvPr id="22531" name="Picture 5" descr="depositphotos_65353107-Girl-trying-to-put-on-socks"/>
          <p:cNvPicPr>
            <a:picLocks noChangeAspect="1" noChangeArrowheads="1"/>
          </p:cNvPicPr>
          <p:nvPr/>
        </p:nvPicPr>
        <p:blipFill>
          <a:blip r:embed="rId2">
            <a:lum bright="-12000" contrast="18000"/>
          </a:blip>
          <a:srcRect/>
          <a:stretch>
            <a:fillRect/>
          </a:stretch>
        </p:blipFill>
        <p:spPr bwMode="auto">
          <a:xfrm>
            <a:off x="725488" y="2276475"/>
            <a:ext cx="3097212" cy="30972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2532" name="Picture 6" descr="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2713" y="2276475"/>
            <a:ext cx="4641850" cy="30972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3"/>
          <p:cNvSpPr>
            <a:spLocks noChangeArrowheads="1"/>
          </p:cNvSpPr>
          <p:nvPr/>
        </p:nvSpPr>
        <p:spPr bwMode="auto">
          <a:xfrm>
            <a:off x="611188" y="476250"/>
            <a:ext cx="784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>
              <a:buFont typeface="Georgia" pitchFamily="18" charset="0"/>
              <a:buNone/>
            </a:pP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Определить у детей правильное произношение звука  </a:t>
            </a:r>
            <a:r>
              <a:rPr lang="en-US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в текстах.</a:t>
            </a:r>
            <a:endParaRPr lang="ru-RU" b="1">
              <a:solidFill>
                <a:srgbClr val="009900"/>
              </a:solidFill>
              <a:latin typeface="Trebuchet MS" pitchFamily="34" charset="0"/>
            </a:endParaRPr>
          </a:p>
        </p:txBody>
      </p:sp>
      <p:sp>
        <p:nvSpPr>
          <p:cNvPr id="23554" name="Прямоугольник 4"/>
          <p:cNvSpPr>
            <a:spLocks noChangeArrowheads="1"/>
          </p:cNvSpPr>
          <p:nvPr/>
        </p:nvSpPr>
        <p:spPr bwMode="auto">
          <a:xfrm>
            <a:off x="468313" y="1155700"/>
            <a:ext cx="3163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 повтори за мной.</a:t>
            </a:r>
            <a:endParaRPr lang="ru-RU">
              <a:latin typeface="Trebuchet MS" pitchFamily="34" charset="0"/>
            </a:endParaRP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611188" y="1624013"/>
            <a:ext cx="3365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42875"/>
            <a:r>
              <a:rPr lang="ru-RU">
                <a:solidFill>
                  <a:srgbClr val="2A2723"/>
                </a:solidFill>
                <a:latin typeface="Times New Roman" pitchFamily="18" charset="0"/>
              </a:rPr>
              <a:t>На- на - на - Ната у окна. .</a:t>
            </a:r>
            <a:endParaRPr lang="ru-RU">
              <a:latin typeface="Times New Roman" pitchFamily="18" charset="0"/>
            </a:endParaRPr>
          </a:p>
          <a:p>
            <a:pPr indent="142875" eaLnBrk="0" hangingPunct="0"/>
            <a:r>
              <a:rPr lang="ru-RU">
                <a:solidFill>
                  <a:srgbClr val="2A2723"/>
                </a:solidFill>
                <a:latin typeface="Times New Roman" pitchFamily="18" charset="0"/>
              </a:rPr>
              <a:t>Ну - ну - ну - идет Ната к окну.</a:t>
            </a:r>
            <a:endParaRPr lang="ru-RU">
              <a:latin typeface="Times New Roman" pitchFamily="18" charset="0"/>
            </a:endParaRPr>
          </a:p>
          <a:p>
            <a:pPr indent="142875" eaLnBrk="0" hangingPunct="0"/>
            <a:r>
              <a:rPr lang="ru-RU">
                <a:solidFill>
                  <a:srgbClr val="2A2723"/>
                </a:solidFill>
                <a:latin typeface="Times New Roman" pitchFamily="18" charset="0"/>
              </a:rPr>
              <a:t>Но - но - но - моет Ната окно.</a:t>
            </a:r>
          </a:p>
        </p:txBody>
      </p:sp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3648075" y="2466975"/>
            <a:ext cx="23050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42875"/>
            <a:r>
              <a:rPr lang="ru-RU">
                <a:solidFill>
                  <a:srgbClr val="2A2723"/>
                </a:solidFill>
                <a:latin typeface="Times New Roman" pitchFamily="18" charset="0"/>
              </a:rPr>
              <a:t>Старый слон.</a:t>
            </a:r>
            <a:endParaRPr lang="ru-RU">
              <a:latin typeface="Times New Roman" pitchFamily="18" charset="0"/>
            </a:endParaRPr>
          </a:p>
          <a:p>
            <a:pPr indent="142875" eaLnBrk="0" hangingPunct="0"/>
            <a:r>
              <a:rPr lang="ru-RU">
                <a:solidFill>
                  <a:srgbClr val="2A2723"/>
                </a:solidFill>
                <a:latin typeface="Times New Roman" pitchFamily="18" charset="0"/>
              </a:rPr>
              <a:t>Спит спокойно</a:t>
            </a:r>
            <a:endParaRPr lang="ru-RU">
              <a:latin typeface="Times New Roman" pitchFamily="18" charset="0"/>
            </a:endParaRPr>
          </a:p>
          <a:p>
            <a:pPr indent="142875" eaLnBrk="0" hangingPunct="0"/>
            <a:r>
              <a:rPr lang="ru-RU">
                <a:solidFill>
                  <a:srgbClr val="2A2723"/>
                </a:solidFill>
                <a:latin typeface="Times New Roman" pitchFamily="18" charset="0"/>
              </a:rPr>
              <a:t>Старый слон,</a:t>
            </a:r>
            <a:endParaRPr lang="ru-RU">
              <a:latin typeface="Times New Roman" pitchFamily="18" charset="0"/>
            </a:endParaRPr>
          </a:p>
          <a:p>
            <a:pPr indent="142875" eaLnBrk="0" hangingPunct="0"/>
            <a:r>
              <a:rPr lang="ru-RU">
                <a:solidFill>
                  <a:srgbClr val="2A2723"/>
                </a:solidFill>
                <a:latin typeface="Times New Roman" pitchFamily="18" charset="0"/>
              </a:rPr>
              <a:t>Стоя спать</a:t>
            </a:r>
            <a:endParaRPr lang="ru-RU">
              <a:latin typeface="Times New Roman" pitchFamily="18" charset="0"/>
            </a:endParaRPr>
          </a:p>
          <a:p>
            <a:pPr indent="142875" eaLnBrk="0" hangingPunct="0"/>
            <a:r>
              <a:rPr lang="ru-RU">
                <a:solidFill>
                  <a:srgbClr val="2A2723"/>
                </a:solidFill>
                <a:latin typeface="Times New Roman" pitchFamily="18" charset="0"/>
              </a:rPr>
              <a:t>Умеет он.</a:t>
            </a:r>
            <a:endParaRPr lang="ru-RU">
              <a:latin typeface="Times New Roman" pitchFamily="18" charset="0"/>
            </a:endParaRPr>
          </a:p>
          <a:p>
            <a:pPr indent="142875" eaLnBrk="0" hangingPunct="0"/>
            <a:r>
              <a:rPr lang="ru-RU" i="1">
                <a:solidFill>
                  <a:srgbClr val="2A2723"/>
                </a:solidFill>
                <a:latin typeface="Times New Roman" pitchFamily="18" charset="0"/>
              </a:rPr>
              <a:t>(С.</a:t>
            </a:r>
            <a:r>
              <a:rPr lang="ru-RU">
                <a:solidFill>
                  <a:srgbClr val="2A2723"/>
                </a:solidFill>
                <a:latin typeface="Times New Roman" pitchFamily="18" charset="0"/>
              </a:rPr>
              <a:t> </a:t>
            </a:r>
            <a:r>
              <a:rPr lang="ru-RU" i="1">
                <a:solidFill>
                  <a:srgbClr val="2A2723"/>
                </a:solidFill>
                <a:latin typeface="Times New Roman" pitchFamily="18" charset="0"/>
              </a:rPr>
              <a:t>Маршак)</a:t>
            </a:r>
          </a:p>
        </p:txBody>
      </p:sp>
      <p:sp>
        <p:nvSpPr>
          <p:cNvPr id="23557" name="Rectangle 9"/>
          <p:cNvSpPr>
            <a:spLocks noChangeArrowheads="1"/>
          </p:cNvSpPr>
          <p:nvPr/>
        </p:nvSpPr>
        <p:spPr bwMode="auto">
          <a:xfrm>
            <a:off x="5651500" y="1624013"/>
            <a:ext cx="323056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42875"/>
            <a:r>
              <a:rPr lang="ru-RU">
                <a:solidFill>
                  <a:srgbClr val="2A2723"/>
                </a:solidFill>
                <a:latin typeface="Times New Roman" pitchFamily="18" charset="0"/>
              </a:rPr>
              <a:t>Сонный слон.</a:t>
            </a:r>
            <a:endParaRPr lang="ru-RU">
              <a:latin typeface="Times New Roman" pitchFamily="18" charset="0"/>
            </a:endParaRPr>
          </a:p>
          <a:p>
            <a:pPr indent="142875" eaLnBrk="0" hangingPunct="0"/>
            <a:r>
              <a:rPr lang="ru-RU">
                <a:solidFill>
                  <a:srgbClr val="2A2723"/>
                </a:solidFill>
                <a:latin typeface="Times New Roman" pitchFamily="18" charset="0"/>
              </a:rPr>
              <a:t>Дон-дон, дон-дон!</a:t>
            </a:r>
            <a:endParaRPr lang="ru-RU">
              <a:latin typeface="Times New Roman" pitchFamily="18" charset="0"/>
            </a:endParaRPr>
          </a:p>
          <a:p>
            <a:pPr indent="142875" eaLnBrk="0" hangingPunct="0"/>
            <a:r>
              <a:rPr lang="ru-RU">
                <a:solidFill>
                  <a:srgbClr val="2A2723"/>
                </a:solidFill>
                <a:latin typeface="Times New Roman" pitchFamily="18" charset="0"/>
              </a:rPr>
              <a:t>В переулке ходит слон</a:t>
            </a:r>
            <a:endParaRPr lang="ru-RU">
              <a:latin typeface="Times New Roman" pitchFamily="18" charset="0"/>
            </a:endParaRPr>
          </a:p>
          <a:p>
            <a:pPr indent="142875" eaLnBrk="0" hangingPunct="0"/>
            <a:r>
              <a:rPr lang="ru-RU">
                <a:solidFill>
                  <a:srgbClr val="2A2723"/>
                </a:solidFill>
                <a:latin typeface="Times New Roman" pitchFamily="18" charset="0"/>
              </a:rPr>
              <a:t>Старый, серый, сонный слон.</a:t>
            </a:r>
            <a:endParaRPr lang="ru-RU">
              <a:latin typeface="Times New Roman" pitchFamily="18" charset="0"/>
            </a:endParaRPr>
          </a:p>
          <a:p>
            <a:pPr indent="142875" eaLnBrk="0" hangingPunct="0"/>
            <a:r>
              <a:rPr lang="ru-RU">
                <a:solidFill>
                  <a:srgbClr val="2A2723"/>
                </a:solidFill>
                <a:latin typeface="Times New Roman" pitchFamily="18" charset="0"/>
              </a:rPr>
              <a:t>Дон-дон, дон-дон!</a:t>
            </a:r>
            <a:endParaRPr lang="ru-RU">
              <a:latin typeface="Times New Roman" pitchFamily="18" charset="0"/>
            </a:endParaRPr>
          </a:p>
          <a:p>
            <a:pPr indent="142875" eaLnBrk="0" hangingPunct="0"/>
            <a:r>
              <a:rPr lang="ru-RU" i="1">
                <a:solidFill>
                  <a:srgbClr val="2A2723"/>
                </a:solidFill>
                <a:latin typeface="Times New Roman" pitchFamily="18" charset="0"/>
              </a:rPr>
              <a:t>(И. Токмакова)</a:t>
            </a:r>
          </a:p>
        </p:txBody>
      </p:sp>
      <p:sp>
        <p:nvSpPr>
          <p:cNvPr id="23558" name="Прямоугольник 12"/>
          <p:cNvSpPr>
            <a:spLocks noChangeArrowheads="1"/>
          </p:cNvSpPr>
          <p:nvPr/>
        </p:nvSpPr>
        <p:spPr bwMode="auto">
          <a:xfrm>
            <a:off x="414338" y="4437063"/>
            <a:ext cx="82423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послушай рассказ, перескажи.</a:t>
            </a:r>
          </a:p>
          <a:p>
            <a:pPr>
              <a:lnSpc>
                <a:spcPct val="115000"/>
              </a:lnSpc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>
                <a:solidFill>
                  <a:srgbClr val="2A2723"/>
                </a:solidFill>
                <a:latin typeface="Times New Roman" pitchFamily="18" charset="0"/>
                <a:cs typeface="Times New Roman" pitchFamily="18" charset="0"/>
              </a:rPr>
              <a:t>   Около села лес. Девочки играли в прятки. Наташа искала Алину, Нонну, Алёну. Алина - у ели. Алёна - у сосны. Где Нонна? А она стоит у куста. Наташа нашла её позже всех.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8"/>
          <p:cNvSpPr>
            <a:spLocks noChangeArrowheads="1"/>
          </p:cNvSpPr>
          <p:nvPr/>
        </p:nvSpPr>
        <p:spPr bwMode="auto">
          <a:xfrm>
            <a:off x="3563938" y="476250"/>
            <a:ext cx="1528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4450">
              <a:buFont typeface="Georgia" pitchFamily="18" charset="0"/>
              <a:buNone/>
            </a:pPr>
            <a:r>
              <a:rPr lang="ru-RU" sz="2000" b="1">
                <a:solidFill>
                  <a:srgbClr val="F32328"/>
                </a:solidFill>
                <a:latin typeface="Times New Roman" pitchFamily="18" charset="0"/>
                <a:cs typeface="Times New Roman" pitchFamily="18" charset="0"/>
              </a:rPr>
              <a:t>ЗВУК  [Н</a:t>
            </a:r>
            <a:r>
              <a:rPr lang="en-US" sz="2000" b="1">
                <a:solidFill>
                  <a:srgbClr val="F32328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ru-RU" sz="2000" b="1">
                <a:solidFill>
                  <a:srgbClr val="F32328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b="1">
                <a:solidFill>
                  <a:srgbClr val="F323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Прямоугольник 9"/>
          <p:cNvSpPr>
            <a:spLocks noChangeArrowheads="1"/>
          </p:cNvSpPr>
          <p:nvPr/>
        </p:nvSpPr>
        <p:spPr bwMode="auto">
          <a:xfrm>
            <a:off x="468313" y="981075"/>
            <a:ext cx="797083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>
              <a:buFont typeface="Georgia" pitchFamily="18" charset="0"/>
              <a:buNone/>
            </a:pP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Определить у детей правильное произношение звука  </a:t>
            </a:r>
            <a:r>
              <a:rPr lang="en-US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`]</a:t>
            </a: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в слогах.</a:t>
            </a:r>
          </a:p>
          <a:p>
            <a:pPr marL="44450">
              <a:buFont typeface="Georgia" pitchFamily="18" charset="0"/>
              <a:buNone/>
            </a:pPr>
            <a:endParaRPr lang="ru-RU" u="sng">
              <a:latin typeface="Times New Roman" pitchFamily="18" charset="0"/>
              <a:cs typeface="Times New Roman" pitchFamily="18" charset="0"/>
            </a:endParaRPr>
          </a:p>
          <a:p>
            <a:pPr marL="44450">
              <a:buFont typeface="Georgia" pitchFamily="18" charset="0"/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u="sng"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 повтори за мной.</a:t>
            </a:r>
          </a:p>
          <a:p>
            <a:pPr marL="44450">
              <a:buFont typeface="Georgia" pitchFamily="18" charset="0"/>
              <a:buNone/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marL="44450"/>
            <a:r>
              <a:rPr lang="ru-RU">
                <a:latin typeface="Times New Roman" pitchFamily="18" charset="0"/>
                <a:cs typeface="Times New Roman" pitchFamily="18" charset="0"/>
              </a:rPr>
              <a:t>НЯ – НЯ        НЮ – НИ         АНЬ – АНЬ         НЯ – НЯ – НЁ </a:t>
            </a:r>
          </a:p>
          <a:p>
            <a:pPr marL="44450"/>
            <a:r>
              <a:rPr lang="ru-RU">
                <a:latin typeface="Times New Roman" pitchFamily="18" charset="0"/>
                <a:cs typeface="Times New Roman" pitchFamily="18" charset="0"/>
              </a:rPr>
              <a:t>НЁ – НЁ        НЕ – НИ           УНЬ – АНЬ         ИНЬ – ИНЬ – ЯНЬ</a:t>
            </a:r>
          </a:p>
        </p:txBody>
      </p:sp>
      <p:sp>
        <p:nvSpPr>
          <p:cNvPr id="24579" name="Прямоугольник 10"/>
          <p:cNvSpPr>
            <a:spLocks noChangeArrowheads="1"/>
          </p:cNvSpPr>
          <p:nvPr/>
        </p:nvSpPr>
        <p:spPr bwMode="auto">
          <a:xfrm>
            <a:off x="565150" y="2751138"/>
            <a:ext cx="777557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/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Определить у детей правильное произношение  звука </a:t>
            </a:r>
            <a:r>
              <a:rPr lang="en-US" sz="20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0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0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`]</a:t>
            </a:r>
            <a:r>
              <a:rPr lang="ru-RU" sz="20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в словах.</a:t>
            </a:r>
            <a:endParaRPr lang="ru-RU">
              <a:latin typeface="Trebuchet MS" pitchFamily="34" charset="0"/>
            </a:endParaRPr>
          </a:p>
        </p:txBody>
      </p:sp>
      <p:sp>
        <p:nvSpPr>
          <p:cNvPr id="24580" name="Прямоугольник 11"/>
          <p:cNvSpPr>
            <a:spLocks noChangeArrowheads="1"/>
          </p:cNvSpPr>
          <p:nvPr/>
        </p:nvSpPr>
        <p:spPr bwMode="auto">
          <a:xfrm>
            <a:off x="538163" y="3336925"/>
            <a:ext cx="3298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   назови картинки.</a:t>
            </a:r>
            <a:endParaRPr lang="ru-RU">
              <a:latin typeface="Trebuchet MS" pitchFamily="34" charset="0"/>
            </a:endParaRPr>
          </a:p>
        </p:txBody>
      </p:sp>
      <p:pic>
        <p:nvPicPr>
          <p:cNvPr id="24581" name="Picture 3" descr="F:\КАРТИНКИ\Картинки к обучению грамоте\1343030175_955.jpg"/>
          <p:cNvPicPr>
            <a:picLocks noChangeAspect="1" noChangeArrowheads="1"/>
          </p:cNvPicPr>
          <p:nvPr/>
        </p:nvPicPr>
        <p:blipFill>
          <a:blip r:embed="rId2"/>
          <a:srcRect t="15201" b="10400"/>
          <a:stretch>
            <a:fillRect/>
          </a:stretch>
        </p:blipFill>
        <p:spPr bwMode="auto">
          <a:xfrm>
            <a:off x="250825" y="4005263"/>
            <a:ext cx="2303463" cy="1625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4582" name="Picture 8" descr="7624b2927e7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86" t="2747" r="4953" b="5861"/>
          <a:stretch>
            <a:fillRect/>
          </a:stretch>
        </p:blipFill>
        <p:spPr bwMode="auto">
          <a:xfrm>
            <a:off x="3059113" y="3933825"/>
            <a:ext cx="2305050" cy="18097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4583" name="Picture 9" descr="150304113931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3860800"/>
            <a:ext cx="2952750" cy="2082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3"/>
          <p:cNvSpPr>
            <a:spLocks noChangeArrowheads="1"/>
          </p:cNvSpPr>
          <p:nvPr/>
        </p:nvSpPr>
        <p:spPr bwMode="auto">
          <a:xfrm>
            <a:off x="307975" y="620713"/>
            <a:ext cx="8066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>
              <a:buFont typeface="Georgia" pitchFamily="18" charset="0"/>
              <a:buNone/>
            </a:pP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Определить у детей правильное произношение звука  </a:t>
            </a:r>
            <a:r>
              <a:rPr lang="en-US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`]</a:t>
            </a: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в предложении.</a:t>
            </a:r>
            <a:endParaRPr lang="ru-RU" b="1">
              <a:solidFill>
                <a:srgbClr val="009900"/>
              </a:solidFill>
              <a:latin typeface="Trebuchet MS" pitchFamily="34" charset="0"/>
            </a:endParaRPr>
          </a:p>
        </p:txBody>
      </p:sp>
      <p:sp>
        <p:nvSpPr>
          <p:cNvPr id="25602" name="Прямоугольник 6"/>
          <p:cNvSpPr>
            <a:spLocks noChangeArrowheads="1"/>
          </p:cNvSpPr>
          <p:nvPr/>
        </p:nvSpPr>
        <p:spPr bwMode="auto">
          <a:xfrm>
            <a:off x="454025" y="1196975"/>
            <a:ext cx="5688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>
              <a:buFont typeface="Georgia" pitchFamily="18" charset="0"/>
              <a:buNone/>
            </a:pPr>
            <a:r>
              <a:rPr lang="ru-RU" u="sng"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 придумай предложение по картинке.</a:t>
            </a:r>
          </a:p>
        </p:txBody>
      </p:sp>
      <p:pic>
        <p:nvPicPr>
          <p:cNvPr id="25603" name="Picture 4" descr="aafaefe8da69333b56a481f69372e2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1844675"/>
            <a:ext cx="2417763" cy="1847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5604" name="Picture 5" descr="katanie-konki"/>
          <p:cNvPicPr>
            <a:picLocks noChangeAspect="1" noChangeArrowheads="1"/>
          </p:cNvPicPr>
          <p:nvPr/>
        </p:nvPicPr>
        <p:blipFill>
          <a:blip r:embed="rId3"/>
          <a:srcRect l="19817" t="4713" r="23584" b="5521"/>
          <a:stretch>
            <a:fillRect/>
          </a:stretch>
        </p:blipFill>
        <p:spPr bwMode="auto">
          <a:xfrm>
            <a:off x="395288" y="1700213"/>
            <a:ext cx="2449512" cy="22479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5605" name="Picture 6" descr="bc6rb6nqim"/>
          <p:cNvPicPr>
            <a:picLocks noChangeAspect="1" noChangeArrowheads="1"/>
          </p:cNvPicPr>
          <p:nvPr/>
        </p:nvPicPr>
        <p:blipFill>
          <a:blip r:embed="rId4"/>
          <a:srcRect t="11324" b="3705"/>
          <a:stretch>
            <a:fillRect/>
          </a:stretch>
        </p:blipFill>
        <p:spPr bwMode="auto">
          <a:xfrm>
            <a:off x="3276600" y="3644900"/>
            <a:ext cx="2093913" cy="25923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7"/>
          <p:cNvSpPr>
            <a:spLocks noChangeArrowheads="1"/>
          </p:cNvSpPr>
          <p:nvPr/>
        </p:nvSpPr>
        <p:spPr bwMode="auto">
          <a:xfrm>
            <a:off x="395288" y="404813"/>
            <a:ext cx="7489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>
              <a:buFont typeface="Georgia" pitchFamily="18" charset="0"/>
              <a:buNone/>
            </a:pP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Определить у детей правильное произношение звука  </a:t>
            </a:r>
            <a:r>
              <a:rPr lang="en-US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`]</a:t>
            </a: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в текстах.</a:t>
            </a:r>
            <a:endParaRPr lang="ru-RU" b="1">
              <a:solidFill>
                <a:srgbClr val="009900"/>
              </a:solidFill>
              <a:latin typeface="Trebuchet MS" pitchFamily="34" charset="0"/>
            </a:endParaRPr>
          </a:p>
        </p:txBody>
      </p:sp>
      <p:sp>
        <p:nvSpPr>
          <p:cNvPr id="26626" name="Прямоугольник 8"/>
          <p:cNvSpPr>
            <a:spLocks noChangeArrowheads="1"/>
          </p:cNvSpPr>
          <p:nvPr/>
        </p:nvSpPr>
        <p:spPr bwMode="auto">
          <a:xfrm>
            <a:off x="425450" y="1108075"/>
            <a:ext cx="3165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 повтори за мной.</a:t>
            </a:r>
            <a:endParaRPr lang="ru-RU">
              <a:latin typeface="Trebuchet MS" pitchFamily="34" charset="0"/>
            </a:endParaRP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395288" y="1676400"/>
            <a:ext cx="4824412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42875"/>
            <a:r>
              <a:rPr lang="ru-RU">
                <a:solidFill>
                  <a:srgbClr val="2A2723"/>
                </a:solidFill>
                <a:latin typeface="Times New Roman" pitchFamily="18" charset="0"/>
                <a:cs typeface="Times New Roman" pitchFamily="18" charset="0"/>
              </a:rPr>
              <a:t>НЯ- НЯ - НЯ - я веду коня.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indent="142875" eaLnBrk="0" hangingPunct="0"/>
            <a:r>
              <a:rPr lang="ru-RU">
                <a:solidFill>
                  <a:srgbClr val="2A2723"/>
                </a:solidFill>
                <a:latin typeface="Times New Roman" pitchFamily="18" charset="0"/>
                <a:cs typeface="Times New Roman" pitchFamily="18" charset="0"/>
              </a:rPr>
              <a:t>НЮ - НЮ - НЮ - воду дам коню.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indent="142875" eaLnBrk="0" hangingPunct="0"/>
            <a:r>
              <a:rPr lang="ru-RU">
                <a:solidFill>
                  <a:srgbClr val="2A2723"/>
                </a:solidFill>
                <a:latin typeface="Times New Roman" pitchFamily="18" charset="0"/>
                <a:cs typeface="Times New Roman" pitchFamily="18" charset="0"/>
              </a:rPr>
              <a:t>НИ - НИ - НИ - не пьют кони.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indent="142875" eaLnBrk="0" hangingPunct="0"/>
            <a:r>
              <a:rPr lang="ru-RU">
                <a:solidFill>
                  <a:srgbClr val="2A2723"/>
                </a:solidFill>
                <a:latin typeface="Times New Roman" pitchFamily="18" charset="0"/>
                <a:cs typeface="Times New Roman" pitchFamily="18" charset="0"/>
              </a:rPr>
              <a:t>НЁМ - НЁМ - НЁМ - мы идём с конём.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Rectangle 7"/>
          <p:cNvSpPr>
            <a:spLocks noChangeArrowheads="1"/>
          </p:cNvSpPr>
          <p:nvPr/>
        </p:nvSpPr>
        <p:spPr bwMode="auto">
          <a:xfrm>
            <a:off x="5580063" y="1477963"/>
            <a:ext cx="289401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42875"/>
            <a:r>
              <a:rPr lang="ru-RU">
                <a:solidFill>
                  <a:srgbClr val="2A2723"/>
                </a:solidFill>
                <a:latin typeface="Times New Roman" pitchFamily="18" charset="0"/>
              </a:rPr>
              <a:t>Наша Таня громко плачет.</a:t>
            </a:r>
            <a:endParaRPr lang="ru-RU">
              <a:latin typeface="Times New Roman" pitchFamily="18" charset="0"/>
            </a:endParaRPr>
          </a:p>
          <a:p>
            <a:pPr indent="142875" eaLnBrk="0" hangingPunct="0"/>
            <a:r>
              <a:rPr lang="ru-RU">
                <a:solidFill>
                  <a:srgbClr val="2A2723"/>
                </a:solidFill>
                <a:latin typeface="Times New Roman" pitchFamily="18" charset="0"/>
              </a:rPr>
              <a:t>Уронила в речку мячик.</a:t>
            </a:r>
            <a:endParaRPr lang="ru-RU">
              <a:latin typeface="Times New Roman" pitchFamily="18" charset="0"/>
            </a:endParaRPr>
          </a:p>
          <a:p>
            <a:pPr indent="142875" eaLnBrk="0" hangingPunct="0"/>
            <a:r>
              <a:rPr lang="ru-RU">
                <a:solidFill>
                  <a:srgbClr val="2A2723"/>
                </a:solidFill>
                <a:latin typeface="Times New Roman" pitchFamily="18" charset="0"/>
              </a:rPr>
              <a:t>Тише, Танечка, не плачь,</a:t>
            </a:r>
            <a:endParaRPr lang="ru-RU">
              <a:latin typeface="Times New Roman" pitchFamily="18" charset="0"/>
            </a:endParaRPr>
          </a:p>
          <a:p>
            <a:pPr indent="142875" eaLnBrk="0" hangingPunct="0"/>
            <a:r>
              <a:rPr lang="ru-RU">
                <a:solidFill>
                  <a:srgbClr val="2A2723"/>
                </a:solidFill>
                <a:latin typeface="Times New Roman" pitchFamily="18" charset="0"/>
              </a:rPr>
              <a:t>Не утонет в речке мяч.</a:t>
            </a:r>
            <a:endParaRPr lang="ru-RU">
              <a:latin typeface="Times New Roman" pitchFamily="18" charset="0"/>
            </a:endParaRPr>
          </a:p>
          <a:p>
            <a:pPr indent="142875" eaLnBrk="0" hangingPunct="0"/>
            <a:r>
              <a:rPr lang="ru-RU" i="1">
                <a:solidFill>
                  <a:srgbClr val="2A2723"/>
                </a:solidFill>
                <a:latin typeface="Times New Roman" pitchFamily="18" charset="0"/>
              </a:rPr>
              <a:t>(А. Барто)</a:t>
            </a:r>
          </a:p>
        </p:txBody>
      </p:sp>
      <p:sp>
        <p:nvSpPr>
          <p:cNvPr id="26629" name="Rectangle 9"/>
          <p:cNvSpPr>
            <a:spLocks noChangeArrowheads="1"/>
          </p:cNvSpPr>
          <p:nvPr/>
        </p:nvSpPr>
        <p:spPr bwMode="auto">
          <a:xfrm>
            <a:off x="3222625" y="3036888"/>
            <a:ext cx="320198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42875"/>
            <a:r>
              <a:rPr lang="ru-RU">
                <a:solidFill>
                  <a:srgbClr val="2A2723"/>
                </a:solidFill>
                <a:latin typeface="Times New Roman" pitchFamily="18" charset="0"/>
              </a:rPr>
              <a:t>И сказала няня Нине:</a:t>
            </a:r>
            <a:endParaRPr lang="ru-RU">
              <a:latin typeface="Times New Roman" pitchFamily="18" charset="0"/>
            </a:endParaRPr>
          </a:p>
          <a:p>
            <a:pPr indent="142875" eaLnBrk="0" hangingPunct="0"/>
            <a:r>
              <a:rPr lang="ru-RU">
                <a:solidFill>
                  <a:srgbClr val="2A2723"/>
                </a:solidFill>
                <a:latin typeface="Times New Roman" pitchFamily="18" charset="0"/>
              </a:rPr>
              <a:t>«Видишь солнце на картине?</a:t>
            </a:r>
            <a:endParaRPr lang="ru-RU">
              <a:latin typeface="Times New Roman" pitchFamily="18" charset="0"/>
            </a:endParaRPr>
          </a:p>
          <a:p>
            <a:pPr indent="142875" eaLnBrk="0" hangingPunct="0"/>
            <a:r>
              <a:rPr lang="ru-RU">
                <a:solidFill>
                  <a:srgbClr val="2A2723"/>
                </a:solidFill>
                <a:latin typeface="Times New Roman" pitchFamily="18" charset="0"/>
              </a:rPr>
              <a:t>И в такой весенний день</a:t>
            </a:r>
            <a:endParaRPr lang="ru-RU">
              <a:latin typeface="Times New Roman" pitchFamily="18" charset="0"/>
            </a:endParaRPr>
          </a:p>
          <a:p>
            <a:pPr indent="142875" eaLnBrk="0" hangingPunct="0"/>
            <a:r>
              <a:rPr lang="ru-RU">
                <a:solidFill>
                  <a:srgbClr val="2A2723"/>
                </a:solidFill>
                <a:latin typeface="Times New Roman" pitchFamily="18" charset="0"/>
              </a:rPr>
              <a:t>Пень отбрасывает тень».</a:t>
            </a:r>
            <a:endParaRPr lang="ru-RU">
              <a:latin typeface="Times New Roman" pitchFamily="18" charset="0"/>
            </a:endParaRPr>
          </a:p>
          <a:p>
            <a:pPr indent="142875" eaLnBrk="0" hangingPunct="0"/>
            <a:r>
              <a:rPr lang="ru-RU" i="1">
                <a:solidFill>
                  <a:srgbClr val="2A2723"/>
                </a:solidFill>
                <a:latin typeface="Times New Roman" pitchFamily="18" charset="0"/>
              </a:rPr>
              <a:t>(О. Егорова)</a:t>
            </a:r>
          </a:p>
        </p:txBody>
      </p:sp>
      <p:sp>
        <p:nvSpPr>
          <p:cNvPr id="26630" name="Прямоугольник 12"/>
          <p:cNvSpPr>
            <a:spLocks noChangeArrowheads="1"/>
          </p:cNvSpPr>
          <p:nvPr/>
        </p:nvSpPr>
        <p:spPr bwMode="auto">
          <a:xfrm>
            <a:off x="641350" y="4868863"/>
            <a:ext cx="7608888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послушай рассказ, перескажи.</a:t>
            </a:r>
          </a:p>
          <a:p>
            <a:pPr>
              <a:lnSpc>
                <a:spcPct val="115000"/>
              </a:lnSpc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>
                <a:solidFill>
                  <a:srgbClr val="2A2723"/>
                </a:solidFill>
                <a:latin typeface="Times New Roman" pitchFamily="18" charset="0"/>
                <a:cs typeface="Times New Roman" pitchFamily="18" charset="0"/>
              </a:rPr>
              <a:t>   У Тани и Ани няня. Няня купает Таню и Аню в ванне. В ванне тёплая вода. Няня поёт девочкам песни. Таня и Аня веселятся.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ъект 2"/>
          <p:cNvSpPr>
            <a:spLocks noGrp="1"/>
          </p:cNvSpPr>
          <p:nvPr>
            <p:ph sz="quarter" idx="13"/>
          </p:nvPr>
        </p:nvSpPr>
        <p:spPr>
          <a:xfrm>
            <a:off x="450850" y="1341438"/>
            <a:ext cx="7953375" cy="1112837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ru-RU" sz="18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Определить у детей правильное произношение изолированных звуков  </a:t>
            </a:r>
            <a:r>
              <a:rPr lang="en-US" sz="18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8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18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8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8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8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18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`]</a:t>
            </a:r>
            <a:r>
              <a:rPr lang="ru-RU" sz="18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8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18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8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8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18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`]</a:t>
            </a:r>
            <a:r>
              <a:rPr lang="ru-RU" sz="18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smtClean="0">
              <a:solidFill>
                <a:srgbClr val="009900"/>
              </a:solidFill>
            </a:endParaRPr>
          </a:p>
        </p:txBody>
      </p:sp>
      <p:sp>
        <p:nvSpPr>
          <p:cNvPr id="14338" name="Объект 2"/>
          <p:cNvSpPr txBox="1">
            <a:spLocks/>
          </p:cNvSpPr>
          <p:nvPr/>
        </p:nvSpPr>
        <p:spPr bwMode="auto">
          <a:xfrm>
            <a:off x="357188" y="2060575"/>
            <a:ext cx="792003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u="sng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:  повтори  за  мной  –  М,  Н</a:t>
            </a:r>
            <a:r>
              <a:rPr lang="en-US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ru-RU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, Н,  М</a:t>
            </a:r>
            <a:r>
              <a:rPr lang="en-US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ru-RU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>
              <a:solidFill>
                <a:srgbClr val="404040"/>
              </a:solidFill>
              <a:latin typeface="Trebuchet MS" pitchFamily="34" charset="0"/>
            </a:endParaRPr>
          </a:p>
        </p:txBody>
      </p:sp>
      <p:sp>
        <p:nvSpPr>
          <p:cNvPr id="14339" name="Прямоугольник 5"/>
          <p:cNvSpPr>
            <a:spLocks noChangeArrowheads="1"/>
          </p:cNvSpPr>
          <p:nvPr/>
        </p:nvSpPr>
        <p:spPr bwMode="auto">
          <a:xfrm>
            <a:off x="619125" y="404813"/>
            <a:ext cx="76327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 algn="ctr"/>
            <a:r>
              <a:rPr lang="ru-RU" sz="2400" b="1">
                <a:solidFill>
                  <a:srgbClr val="F32328"/>
                </a:solidFill>
                <a:latin typeface="Times New Roman" pitchFamily="18" charset="0"/>
                <a:cs typeface="Times New Roman" pitchFamily="18" charset="0"/>
              </a:rPr>
              <a:t>ЗВУКИ    [М],  [М'],  [Н],  [Н'].</a:t>
            </a:r>
          </a:p>
          <a:p>
            <a:pPr marL="44450" algn="ctr"/>
            <a:endParaRPr lang="ru-RU" b="1">
              <a:solidFill>
                <a:srgbClr val="F32328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algn="ctr"/>
            <a:endParaRPr lang="ru-RU" b="1">
              <a:solidFill>
                <a:srgbClr val="F323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Объект 2"/>
          <p:cNvSpPr txBox="1">
            <a:spLocks/>
          </p:cNvSpPr>
          <p:nvPr/>
        </p:nvSpPr>
        <p:spPr bwMode="auto">
          <a:xfrm>
            <a:off x="322263" y="3213100"/>
            <a:ext cx="84185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Определить у детей правильное произношение звука  </a:t>
            </a:r>
            <a:r>
              <a:rPr lang="en-US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в слогах.</a:t>
            </a:r>
          </a:p>
          <a:p>
            <a:pPr marL="44450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endParaRPr lang="ru-RU" u="sng">
              <a:latin typeface="Times New Roman" pitchFamily="18" charset="0"/>
              <a:cs typeface="Times New Roman" pitchFamily="18" charset="0"/>
            </a:endParaRPr>
          </a:p>
          <a:p>
            <a:pPr marL="44450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19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u="sng"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 повтори за мной.</a:t>
            </a:r>
          </a:p>
          <a:p>
            <a:pPr marL="44450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marL="44450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1900">
                <a:latin typeface="Times New Roman" pitchFamily="18" charset="0"/>
                <a:cs typeface="Times New Roman" pitchFamily="18" charset="0"/>
              </a:rPr>
              <a:t>МА – МА              МУ – МО          АМ – ОМ          МА – МА – МО </a:t>
            </a:r>
          </a:p>
          <a:p>
            <a:pPr marL="44450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1900">
                <a:latin typeface="Times New Roman" pitchFamily="18" charset="0"/>
                <a:cs typeface="Times New Roman" pitchFamily="18" charset="0"/>
              </a:rPr>
              <a:t>МО – МО              МЫ – МА         ЫМ – АМ          МУ – МУ – МЫ </a:t>
            </a:r>
          </a:p>
        </p:txBody>
      </p:sp>
      <p:sp>
        <p:nvSpPr>
          <p:cNvPr id="14341" name="Прямоугольник 1"/>
          <p:cNvSpPr>
            <a:spLocks noChangeArrowheads="1"/>
          </p:cNvSpPr>
          <p:nvPr/>
        </p:nvSpPr>
        <p:spPr bwMode="auto">
          <a:xfrm>
            <a:off x="3454400" y="2652713"/>
            <a:ext cx="1493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4450">
              <a:buFont typeface="Georgia" pitchFamily="18" charset="0"/>
              <a:buNone/>
            </a:pPr>
            <a:r>
              <a:rPr lang="ru-RU" sz="2000" b="1">
                <a:solidFill>
                  <a:srgbClr val="F32328"/>
                </a:solidFill>
                <a:latin typeface="Times New Roman" pitchFamily="18" charset="0"/>
                <a:cs typeface="Times New Roman" pitchFamily="18" charset="0"/>
              </a:rPr>
              <a:t>ЗВУК  [М]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2"/>
          <p:cNvSpPr txBox="1">
            <a:spLocks/>
          </p:cNvSpPr>
          <p:nvPr/>
        </p:nvSpPr>
        <p:spPr bwMode="auto">
          <a:xfrm>
            <a:off x="468313" y="447675"/>
            <a:ext cx="80645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 algn="ctr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Определить у детей правильное произношение звука </a:t>
            </a:r>
            <a:r>
              <a:rPr lang="en-US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 словах.</a:t>
            </a:r>
          </a:p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>
              <a:solidFill>
                <a:srgbClr val="404040"/>
              </a:solidFill>
              <a:latin typeface="Trebuchet MS" pitchFamily="34" charset="0"/>
            </a:endParaRPr>
          </a:p>
        </p:txBody>
      </p:sp>
      <p:sp>
        <p:nvSpPr>
          <p:cNvPr id="15362" name="Прямоугольник 6"/>
          <p:cNvSpPr>
            <a:spLocks noChangeArrowheads="1"/>
          </p:cNvSpPr>
          <p:nvPr/>
        </p:nvSpPr>
        <p:spPr bwMode="auto">
          <a:xfrm>
            <a:off x="468313" y="1006475"/>
            <a:ext cx="4306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u="sng"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   назови картинки.</a:t>
            </a:r>
            <a:endParaRPr lang="ru-RU">
              <a:latin typeface="Trebuchet MS" pitchFamily="34" charset="0"/>
            </a:endParaRPr>
          </a:p>
        </p:txBody>
      </p:sp>
      <p:pic>
        <p:nvPicPr>
          <p:cNvPr id="15363" name="Picture 2" descr="F:\КАРТИНКИ\Картинки к обучению грамоте\0_59032_b479061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133600"/>
            <a:ext cx="2000250" cy="21193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364" name="Picture 3" descr="F:\КАРТИНКИ\Картинки к обучению грамоте\93.jpg"/>
          <p:cNvPicPr>
            <a:picLocks noChangeAspect="1" noChangeArrowheads="1"/>
          </p:cNvPicPr>
          <p:nvPr/>
        </p:nvPicPr>
        <p:blipFill>
          <a:blip r:embed="rId3"/>
          <a:srcRect b="22710"/>
          <a:stretch>
            <a:fillRect/>
          </a:stretch>
        </p:blipFill>
        <p:spPr bwMode="auto">
          <a:xfrm>
            <a:off x="3132138" y="2997200"/>
            <a:ext cx="2741612" cy="1727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365" name="Picture 4" descr="F:\КАРТИНКИ\Картинки к обучению грамоте\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2060575"/>
            <a:ext cx="1833562" cy="25193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3"/>
          <p:cNvSpPr>
            <a:spLocks noChangeArrowheads="1"/>
          </p:cNvSpPr>
          <p:nvPr/>
        </p:nvSpPr>
        <p:spPr bwMode="auto">
          <a:xfrm>
            <a:off x="350838" y="620713"/>
            <a:ext cx="8137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>
              <a:buFont typeface="Georgia" pitchFamily="18" charset="0"/>
              <a:buNone/>
            </a:pP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Определить у детей правильное произношение звука   </a:t>
            </a:r>
            <a:r>
              <a:rPr lang="en-US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в предложении.</a:t>
            </a:r>
            <a:endParaRPr lang="ru-RU" b="1">
              <a:solidFill>
                <a:srgbClr val="009900"/>
              </a:solidFill>
              <a:latin typeface="Trebuchet MS" pitchFamily="34" charset="0"/>
            </a:endParaRPr>
          </a:p>
        </p:txBody>
      </p:sp>
      <p:sp>
        <p:nvSpPr>
          <p:cNvPr id="16386" name="Прямоугольник 4"/>
          <p:cNvSpPr>
            <a:spLocks noChangeArrowheads="1"/>
          </p:cNvSpPr>
          <p:nvPr/>
        </p:nvSpPr>
        <p:spPr bwMode="auto">
          <a:xfrm>
            <a:off x="463550" y="1341438"/>
            <a:ext cx="51419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4450">
              <a:buFont typeface="Georgia" pitchFamily="18" charset="0"/>
              <a:buNone/>
            </a:pPr>
            <a:r>
              <a:rPr lang="ru-RU" u="sng"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 придумай предложение по картинке.</a:t>
            </a:r>
          </a:p>
        </p:txBody>
      </p:sp>
      <p:pic>
        <p:nvPicPr>
          <p:cNvPr id="16387" name="Picture 4" descr="0028-028-Podvorachivaem-rukava-mochim-i-namylivaem-ruki"/>
          <p:cNvPicPr>
            <a:picLocks noChangeAspect="1" noChangeArrowheads="1"/>
          </p:cNvPicPr>
          <p:nvPr/>
        </p:nvPicPr>
        <p:blipFill>
          <a:blip r:embed="rId2"/>
          <a:srcRect r="37271"/>
          <a:stretch>
            <a:fillRect/>
          </a:stretch>
        </p:blipFill>
        <p:spPr bwMode="auto">
          <a:xfrm>
            <a:off x="5867400" y="1844675"/>
            <a:ext cx="2001838" cy="23923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388" name="Picture 5" descr="ест-малин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989138"/>
            <a:ext cx="2663825" cy="20732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389" name="Picture 6" descr="57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4292600"/>
            <a:ext cx="3671887" cy="2203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395288" y="549275"/>
            <a:ext cx="8208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>
              <a:buFont typeface="Georgia" pitchFamily="18" charset="0"/>
              <a:buNone/>
            </a:pP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Определить у детей правильное произношение звука </a:t>
            </a:r>
            <a:r>
              <a:rPr lang="en-US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в текстах.</a:t>
            </a:r>
            <a:endParaRPr lang="ru-RU" b="1">
              <a:solidFill>
                <a:srgbClr val="009900"/>
              </a:solidFill>
              <a:latin typeface="Trebuchet MS" pitchFamily="34" charset="0"/>
            </a:endParaRPr>
          </a:p>
        </p:txBody>
      </p:sp>
      <p:sp>
        <p:nvSpPr>
          <p:cNvPr id="17410" name="Прямоугольник 4"/>
          <p:cNvSpPr>
            <a:spLocks noChangeArrowheads="1"/>
          </p:cNvSpPr>
          <p:nvPr/>
        </p:nvSpPr>
        <p:spPr bwMode="auto">
          <a:xfrm>
            <a:off x="395288" y="1084263"/>
            <a:ext cx="32115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4450">
              <a:buFont typeface="Georgia" pitchFamily="18" charset="0"/>
              <a:buNone/>
            </a:pPr>
            <a:r>
              <a:rPr lang="ru-RU" u="sng"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 повтори за мной.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 rot="10800000" flipV="1">
            <a:off x="468313" y="1746250"/>
            <a:ext cx="3382962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 - МА - МА - дома я сама. </a:t>
            </a:r>
          </a:p>
          <a:p>
            <a:pPr algn="just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МУ- МУ- МУ - молоко кому? </a:t>
            </a:r>
          </a:p>
          <a:p>
            <a:pPr algn="just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 - МЫ - МЫ - погуляли мы. </a:t>
            </a:r>
          </a:p>
          <a:p>
            <a:pPr algn="just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 - МО - МО - едим эскимо.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5076825" y="1727200"/>
            <a:ext cx="265588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Мама, так тебя люблю,</a:t>
            </a:r>
            <a:br>
              <a:rPr lang="ru-RU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Что не знаю прямо!</a:t>
            </a:r>
            <a:br>
              <a:rPr lang="ru-RU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Я морскому кораблю</a:t>
            </a:r>
            <a:br>
              <a:rPr lang="ru-RU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Дам названье «Мама!». </a:t>
            </a:r>
          </a:p>
          <a:p>
            <a:pPr algn="just"/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                          (Я. Аким)</a:t>
            </a:r>
            <a:br>
              <a:rPr lang="ru-RU">
                <a:solidFill>
                  <a:srgbClr val="000000"/>
                </a:solidFill>
                <a:latin typeface="Times New Roman" pitchFamily="18" charset="0"/>
              </a:rPr>
            </a:b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3017838" y="3124200"/>
            <a:ext cx="23161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Вы малину мыли ли?</a:t>
            </a:r>
            <a:br>
              <a:rPr lang="ru-RU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Мыли, но не мылили.</a:t>
            </a:r>
            <a:br>
              <a:rPr lang="ru-RU">
                <a:solidFill>
                  <a:srgbClr val="000000"/>
                </a:solidFill>
                <a:latin typeface="Times New Roman" pitchFamily="18" charset="0"/>
              </a:rPr>
            </a:br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4" name="Прямоугольник 12"/>
          <p:cNvSpPr>
            <a:spLocks noChangeArrowheads="1"/>
          </p:cNvSpPr>
          <p:nvPr/>
        </p:nvSpPr>
        <p:spPr bwMode="auto">
          <a:xfrm>
            <a:off x="395288" y="4005263"/>
            <a:ext cx="8424862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послушай рассказ, перескажи.</a:t>
            </a:r>
          </a:p>
          <a:p>
            <a:pPr>
              <a:lnSpc>
                <a:spcPct val="115000"/>
              </a:lnSpc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Кошка Мурка.</a:t>
            </a:r>
          </a:p>
          <a:p>
            <a:pPr>
              <a:lnSpc>
                <a:spcPct val="115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нас живёт кошка Мурка. У Мурки красивые усы, пушистый хвост. Мурка очень любит пить молоко. Мама специально для Мурки покупает его в магазине.</a:t>
            </a:r>
            <a:b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На, Мурка молоко.</a:t>
            </a:r>
            <a:b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Мур- мур- мур, - благодарит кошка. Какая Мурка умная!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ъект 2"/>
          <p:cNvSpPr txBox="1">
            <a:spLocks/>
          </p:cNvSpPr>
          <p:nvPr/>
        </p:nvSpPr>
        <p:spPr bwMode="auto">
          <a:xfrm>
            <a:off x="250825" y="750888"/>
            <a:ext cx="84201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Определить у детей правильное произношение звука  </a:t>
            </a:r>
            <a:r>
              <a:rPr lang="en-US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`]</a:t>
            </a:r>
            <a:r>
              <a:rPr lang="ru-RU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 слогах.</a:t>
            </a:r>
            <a:endParaRPr lang="ru-RU" sz="2000" b="1" u="sng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u="sng"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 повтори за мной.</a:t>
            </a:r>
          </a:p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МЯ – МЯ        МЮ – МИ         АМЬ – АМЬ         МЯ – МЯ – МЁ </a:t>
            </a:r>
          </a:p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МЁ – МЁ        МЕ – МИ          УМЬ – АМЬ          МЮ – МЮ – МЯ </a:t>
            </a:r>
          </a:p>
        </p:txBody>
      </p:sp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250825" y="2620963"/>
            <a:ext cx="8208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/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Определить у детей правильное произношение звука </a:t>
            </a:r>
            <a:r>
              <a:rPr lang="en-US" sz="20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0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0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`]</a:t>
            </a:r>
            <a:r>
              <a:rPr lang="ru-RU" sz="20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в словах.</a:t>
            </a:r>
          </a:p>
        </p:txBody>
      </p:sp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404813" y="3244850"/>
            <a:ext cx="3298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   назови картинки.</a:t>
            </a:r>
            <a:endParaRPr lang="ru-RU">
              <a:latin typeface="Trebuchet MS" pitchFamily="34" charset="0"/>
            </a:endParaRPr>
          </a:p>
        </p:txBody>
      </p:sp>
      <p:sp>
        <p:nvSpPr>
          <p:cNvPr id="18436" name="Прямоугольник 7"/>
          <p:cNvSpPr>
            <a:spLocks noChangeArrowheads="1"/>
          </p:cNvSpPr>
          <p:nvPr/>
        </p:nvSpPr>
        <p:spPr bwMode="auto">
          <a:xfrm>
            <a:off x="3492500" y="319088"/>
            <a:ext cx="1577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4450" algn="ctr">
              <a:buFont typeface="Georgia" pitchFamily="18" charset="0"/>
              <a:buNone/>
            </a:pPr>
            <a:r>
              <a:rPr lang="ru-RU" sz="2000" b="1">
                <a:solidFill>
                  <a:srgbClr val="F32328"/>
                </a:solidFill>
                <a:latin typeface="Times New Roman" pitchFamily="18" charset="0"/>
                <a:cs typeface="Times New Roman" pitchFamily="18" charset="0"/>
              </a:rPr>
              <a:t>ЗВУК  [М</a:t>
            </a:r>
            <a:r>
              <a:rPr lang="en-US" sz="2000" b="1">
                <a:solidFill>
                  <a:srgbClr val="F32328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ru-RU" sz="2000" b="1">
                <a:solidFill>
                  <a:srgbClr val="F32328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7" name="Picture 2" descr="F:\КАРТИНКИ\Картинки к обучению грамоте\big17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005263"/>
            <a:ext cx="2127250" cy="16017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438" name="Picture 7" descr="0005-009-2"/>
          <p:cNvPicPr>
            <a:picLocks noChangeAspect="1" noChangeArrowheads="1"/>
          </p:cNvPicPr>
          <p:nvPr/>
        </p:nvPicPr>
        <p:blipFill>
          <a:blip r:embed="rId3"/>
          <a:srcRect l="9386" t="7607" r="10800"/>
          <a:stretch>
            <a:fillRect/>
          </a:stretch>
        </p:blipFill>
        <p:spPr bwMode="auto">
          <a:xfrm>
            <a:off x="5867400" y="3500438"/>
            <a:ext cx="2881313" cy="20589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439" name="Picture 8" descr="qCUZD"/>
          <p:cNvPicPr>
            <a:picLocks noChangeAspect="1" noChangeArrowheads="1"/>
          </p:cNvPicPr>
          <p:nvPr/>
        </p:nvPicPr>
        <p:blipFill>
          <a:blip r:embed="rId4"/>
          <a:srcRect l="49139" r="10556" b="7077"/>
          <a:stretch>
            <a:fillRect/>
          </a:stretch>
        </p:blipFill>
        <p:spPr bwMode="auto">
          <a:xfrm>
            <a:off x="3779838" y="3789363"/>
            <a:ext cx="1465262" cy="20161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ъект 2"/>
          <p:cNvSpPr txBox="1">
            <a:spLocks/>
          </p:cNvSpPr>
          <p:nvPr/>
        </p:nvSpPr>
        <p:spPr bwMode="auto">
          <a:xfrm>
            <a:off x="395288" y="404813"/>
            <a:ext cx="8353425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Определить у детей правильное произношение звука   </a:t>
            </a:r>
            <a:r>
              <a:rPr lang="en-US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`] </a:t>
            </a: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в предложении.</a:t>
            </a:r>
            <a:endParaRPr lang="ru-RU" b="1">
              <a:solidFill>
                <a:srgbClr val="009900"/>
              </a:solidFill>
              <a:latin typeface="Trebuchet MS" pitchFamily="34" charset="0"/>
            </a:endParaRPr>
          </a:p>
        </p:txBody>
      </p:sp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539750" y="962025"/>
            <a:ext cx="56880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>
              <a:buFont typeface="Georgia" pitchFamily="18" charset="0"/>
              <a:buNone/>
            </a:pPr>
            <a:r>
              <a:rPr lang="ru-RU" u="sng"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 придумай предложение по картинке.</a:t>
            </a:r>
          </a:p>
        </p:txBody>
      </p:sp>
      <p:pic>
        <p:nvPicPr>
          <p:cNvPr id="19459" name="Picture 5" descr="дети-с-мячом"/>
          <p:cNvPicPr>
            <a:picLocks noChangeAspect="1" noChangeArrowheads="1"/>
          </p:cNvPicPr>
          <p:nvPr/>
        </p:nvPicPr>
        <p:blipFill>
          <a:blip r:embed="rId2"/>
          <a:srcRect l="5673"/>
          <a:stretch>
            <a:fillRect/>
          </a:stretch>
        </p:blipFill>
        <p:spPr bwMode="auto">
          <a:xfrm>
            <a:off x="827088" y="1628775"/>
            <a:ext cx="2449512" cy="2279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460" name="Picture 7" descr="imgpreview?key=4a75caceafdc894&amp;mb=imgdb_preview_280"/>
          <p:cNvPicPr>
            <a:picLocks noChangeAspect="1" noChangeArrowheads="1"/>
          </p:cNvPicPr>
          <p:nvPr/>
        </p:nvPicPr>
        <p:blipFill>
          <a:blip r:embed="rId3">
            <a:lum bright="-12000" contrast="18000"/>
          </a:blip>
          <a:srcRect/>
          <a:stretch>
            <a:fillRect/>
          </a:stretch>
        </p:blipFill>
        <p:spPr bwMode="auto">
          <a:xfrm>
            <a:off x="5580063" y="1484313"/>
            <a:ext cx="2182812" cy="24479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461" name="Picture 8" descr="2919719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4149725"/>
            <a:ext cx="3167062" cy="18653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3"/>
          <p:cNvSpPr>
            <a:spLocks noChangeArrowheads="1"/>
          </p:cNvSpPr>
          <p:nvPr/>
        </p:nvSpPr>
        <p:spPr bwMode="auto">
          <a:xfrm>
            <a:off x="576263" y="765175"/>
            <a:ext cx="7991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>
              <a:buFont typeface="Georgia" pitchFamily="18" charset="0"/>
              <a:buNone/>
            </a:pP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Определить у детей правильное произношение звука   </a:t>
            </a:r>
            <a:r>
              <a:rPr lang="en-US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`] </a:t>
            </a: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в  текстах.</a:t>
            </a:r>
            <a:endParaRPr lang="ru-RU" b="1">
              <a:solidFill>
                <a:srgbClr val="009900"/>
              </a:solidFill>
              <a:latin typeface="Trebuchet MS" pitchFamily="34" charset="0"/>
            </a:endParaRPr>
          </a:p>
        </p:txBody>
      </p:sp>
      <p:sp>
        <p:nvSpPr>
          <p:cNvPr id="20482" name="Прямоугольник 4"/>
          <p:cNvSpPr>
            <a:spLocks noChangeArrowheads="1"/>
          </p:cNvSpPr>
          <p:nvPr/>
        </p:nvSpPr>
        <p:spPr bwMode="auto">
          <a:xfrm>
            <a:off x="755650" y="1484313"/>
            <a:ext cx="32813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   повтори за мной.</a:t>
            </a:r>
            <a:endParaRPr lang="ru-RU">
              <a:latin typeface="Trebuchet MS" pitchFamily="34" charset="0"/>
            </a:endParaRP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5300663" y="1908175"/>
            <a:ext cx="32734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Мишка в улей влез и вот –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лапы каплет сладкий мед.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 над ним смеяться начал: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«Медвежонок насвинячил!»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«Что за шутки! – тот ответил. –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 – медведь! Я – намедведил!»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М. Яснов.</a:t>
            </a:r>
          </a:p>
        </p:txBody>
      </p:sp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1187450" y="2759075"/>
            <a:ext cx="35401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Мяч летает полосатый.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мяч играют медвежата.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Можно мне? – спросила мышка.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Что ты! Ты еще малышка.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Г. Сапгир.</a:t>
            </a:r>
          </a:p>
        </p:txBody>
      </p:sp>
      <p:sp>
        <p:nvSpPr>
          <p:cNvPr id="20485" name="Rectangle 9"/>
          <p:cNvSpPr>
            <a:spLocks noChangeArrowheads="1"/>
          </p:cNvSpPr>
          <p:nvPr/>
        </p:nvSpPr>
        <p:spPr bwMode="auto">
          <a:xfrm>
            <a:off x="995363" y="1908175"/>
            <a:ext cx="34020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МИ - МИ - МИ - я пою ноту ми. </a:t>
            </a:r>
          </a:p>
          <a:p>
            <a:pPr algn="just"/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МИ - Ми - МИ - идём сами.</a:t>
            </a:r>
            <a:r>
              <a:rPr lang="ru-RU">
                <a:latin typeface="Times New Roman" pitchFamily="18" charset="0"/>
              </a:rPr>
              <a:t> </a:t>
            </a:r>
          </a:p>
        </p:txBody>
      </p:sp>
      <p:sp>
        <p:nvSpPr>
          <p:cNvPr id="20486" name="Прямоугольник 12"/>
          <p:cNvSpPr>
            <a:spLocks noChangeArrowheads="1"/>
          </p:cNvSpPr>
          <p:nvPr/>
        </p:nvSpPr>
        <p:spPr bwMode="auto">
          <a:xfrm>
            <a:off x="620713" y="4365625"/>
            <a:ext cx="79565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послушай рассказ, перескажи.</a:t>
            </a:r>
          </a:p>
          <a:p>
            <a:pPr>
              <a:lnSpc>
                <a:spcPct val="115000"/>
              </a:lnSpc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Мила.</a:t>
            </a:r>
          </a:p>
          <a:p>
            <a:pPr>
              <a:lnSpc>
                <a:spcPct val="115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Милы мелки. Она нарисовала медведя, медузу, мяч, медаль. У Милы получились красивые рисунки. Мила показала рисунки Тёме. Он тоже решил что-нибудь нарисовать, взял мелок и вот перед нами комета. Молодцы, ребята!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3"/>
          <p:cNvSpPr>
            <a:spLocks noChangeArrowheads="1"/>
          </p:cNvSpPr>
          <p:nvPr/>
        </p:nvSpPr>
        <p:spPr bwMode="auto">
          <a:xfrm>
            <a:off x="395288" y="317500"/>
            <a:ext cx="7921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 algn="ctr"/>
            <a:r>
              <a:rPr lang="ru-RU" sz="2400" b="1">
                <a:solidFill>
                  <a:srgbClr val="F32328"/>
                </a:solidFill>
                <a:latin typeface="Times New Roman" pitchFamily="18" charset="0"/>
                <a:cs typeface="Times New Roman" pitchFamily="18" charset="0"/>
              </a:rPr>
              <a:t>ЗВУК   [Н].</a:t>
            </a:r>
          </a:p>
        </p:txBody>
      </p:sp>
      <p:sp>
        <p:nvSpPr>
          <p:cNvPr id="21506" name="Прямоугольник 6"/>
          <p:cNvSpPr>
            <a:spLocks noChangeArrowheads="1"/>
          </p:cNvSpPr>
          <p:nvPr/>
        </p:nvSpPr>
        <p:spPr bwMode="auto">
          <a:xfrm>
            <a:off x="431800" y="779463"/>
            <a:ext cx="78486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>
              <a:buFont typeface="Georgia" pitchFamily="18" charset="0"/>
              <a:buNone/>
            </a:pP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Определить у детей правильное произношение звука  </a:t>
            </a:r>
            <a:r>
              <a:rPr lang="en-US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в слогах.</a:t>
            </a:r>
          </a:p>
          <a:p>
            <a:pPr marL="44450">
              <a:buFont typeface="Georgia" pitchFamily="18" charset="0"/>
              <a:buNone/>
            </a:pPr>
            <a:endParaRPr lang="ru-RU" u="sng">
              <a:latin typeface="Times New Roman" pitchFamily="18" charset="0"/>
              <a:cs typeface="Times New Roman" pitchFamily="18" charset="0"/>
            </a:endParaRPr>
          </a:p>
          <a:p>
            <a:pPr marL="44450">
              <a:buFont typeface="Georgia" pitchFamily="18" charset="0"/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u="sng"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 повтори за мной.</a:t>
            </a:r>
          </a:p>
          <a:p>
            <a:pPr marL="44450">
              <a:buFont typeface="Georgia" pitchFamily="18" charset="0"/>
              <a:buNone/>
            </a:pP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marL="44450">
              <a:buFont typeface="Georgia" pitchFamily="18" charset="0"/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НУ – НУ              НА – НО         АН – ОН          НУ – НУ – НО </a:t>
            </a:r>
          </a:p>
          <a:p>
            <a:pPr marL="44450">
              <a:buFont typeface="Georgia" pitchFamily="18" charset="0"/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НЫ – НЫ            НЫ – НА         ИН – АН          АН – АН – ЫН </a:t>
            </a:r>
          </a:p>
        </p:txBody>
      </p:sp>
      <p:sp>
        <p:nvSpPr>
          <p:cNvPr id="21507" name="Прямоугольник 8"/>
          <p:cNvSpPr>
            <a:spLocks noChangeArrowheads="1"/>
          </p:cNvSpPr>
          <p:nvPr/>
        </p:nvSpPr>
        <p:spPr bwMode="auto">
          <a:xfrm>
            <a:off x="414338" y="2597150"/>
            <a:ext cx="7704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/>
            <a:r>
              <a:rPr lang="ru-RU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Определить у детей правильное произношение звука </a:t>
            </a:r>
            <a:r>
              <a:rPr lang="en-US" sz="20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0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0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0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в словах.</a:t>
            </a:r>
          </a:p>
        </p:txBody>
      </p:sp>
      <p:sp>
        <p:nvSpPr>
          <p:cNvPr id="21508" name="Прямоугольник 9"/>
          <p:cNvSpPr>
            <a:spLocks noChangeArrowheads="1"/>
          </p:cNvSpPr>
          <p:nvPr/>
        </p:nvSpPr>
        <p:spPr bwMode="auto">
          <a:xfrm>
            <a:off x="407988" y="3203575"/>
            <a:ext cx="3297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   назови картинки.</a:t>
            </a:r>
            <a:endParaRPr lang="ru-RU">
              <a:latin typeface="Trebuchet MS" pitchFamily="34" charset="0"/>
            </a:endParaRPr>
          </a:p>
        </p:txBody>
      </p:sp>
      <p:pic>
        <p:nvPicPr>
          <p:cNvPr id="21509" name="Picture 3" descr="F:\КАРТИНКИ\Картинки к обучению грамоте\d3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3716338"/>
            <a:ext cx="206057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 descr="F:\КАРТИНКИ\Картинки к обучению грамоте\13815027995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3948113"/>
            <a:ext cx="2509838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5" descr="F:\КАРТИНКИ\Картинки к обучению грамоте\83972769_large_0_506f3_d3c84c22_XX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3762375"/>
            <a:ext cx="19415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427</TotalTime>
  <Words>686</Words>
  <Application>Microsoft Office PowerPoint</Application>
  <PresentationFormat>Экран (4:3)</PresentationFormat>
  <Paragraphs>123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Trebuchet MS</vt:lpstr>
      <vt:lpstr>Georgia</vt:lpstr>
      <vt:lpstr>Calibri</vt:lpstr>
      <vt:lpstr>Times New Roman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Улыбка</dc:creator>
  <cp:lastModifiedBy>WiZaRd</cp:lastModifiedBy>
  <cp:revision>47</cp:revision>
  <dcterms:created xsi:type="dcterms:W3CDTF">2016-02-03T03:49:46Z</dcterms:created>
  <dcterms:modified xsi:type="dcterms:W3CDTF">2016-04-03T12:01:28Z</dcterms:modified>
</cp:coreProperties>
</file>