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36FD-5ACD-4E92-B92E-73F4FF86A812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1EB-8B04-453D-AF64-46ADD984D57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36FD-5ACD-4E92-B92E-73F4FF86A812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1EB-8B04-453D-AF64-46ADD984D5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36FD-5ACD-4E92-B92E-73F4FF86A812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1EB-8B04-453D-AF64-46ADD984D5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36FD-5ACD-4E92-B92E-73F4FF86A812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1EB-8B04-453D-AF64-46ADD984D5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36FD-5ACD-4E92-B92E-73F4FF86A812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1EB-8B04-453D-AF64-46ADD984D5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36FD-5ACD-4E92-B92E-73F4FF86A812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1EB-8B04-453D-AF64-46ADD984D5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36FD-5ACD-4E92-B92E-73F4FF86A812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1EB-8B04-453D-AF64-46ADD984D57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36FD-5ACD-4E92-B92E-73F4FF86A812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1EB-8B04-453D-AF64-46ADD984D5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36FD-5ACD-4E92-B92E-73F4FF86A812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1EB-8B04-453D-AF64-46ADD984D5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36FD-5ACD-4E92-B92E-73F4FF86A812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1EB-8B04-453D-AF64-46ADD984D5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536FD-5ACD-4E92-B92E-73F4FF86A812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1EB-8B04-453D-AF64-46ADD984D57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C536FD-5ACD-4E92-B92E-73F4FF86A812}" type="datetimeFigureOut">
              <a:rPr lang="ru-RU" smtClean="0"/>
              <a:t>12.03.2016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EDE1EB-8B04-453D-AF64-46ADD984D57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FF0000"/>
                </a:solidFill>
                <a:ea typeface="Calibri"/>
                <a:cs typeface="Times New Roman"/>
              </a:rPr>
              <a:t>по правилам безопасности дорожного движения на тему:   «Уважайте светофор»</a:t>
            </a:r>
            <a:endParaRPr lang="ru-RU" sz="20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182880" indent="0">
              <a:buNone/>
            </a:pPr>
            <a:r>
              <a:rPr lang="ru-RU" b="1" dirty="0">
                <a:solidFill>
                  <a:srgbClr val="00B050"/>
                </a:solidFill>
                <a:ea typeface="Calibri"/>
                <a:cs typeface="Times New Roman"/>
              </a:rPr>
              <a:t>Кукольный театр-развлечение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Picture 2" descr="C:\Users\1___\Desktop\svetofor_kartinki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260648"/>
            <a:ext cx="3240361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3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___\Desktop\15007_a594e34b8c185671456d9dba36e06e1f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344816" cy="462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068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1685"/>
            <a:ext cx="8229600" cy="17190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0070C0"/>
                </a:solidFill>
              </a:rPr>
              <a:t>Молодцы ребята, я надеюсь, вы все запомнили правила дорожного движения  и конечно вы будете их соблюдать. А теперь мне пора до скорой встречи!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951" y="2852936"/>
            <a:ext cx="7787208" cy="3345235"/>
          </a:xfrm>
        </p:spPr>
        <p:txBody>
          <a:bodyPr/>
          <a:lstStyle/>
          <a:p>
            <a:pPr marL="45720" indent="0">
              <a:buNone/>
            </a:pPr>
            <a:endParaRPr lang="ru-RU" dirty="0"/>
          </a:p>
        </p:txBody>
      </p:sp>
      <p:pic>
        <p:nvPicPr>
          <p:cNvPr id="6146" name="Picture 2" descr="C:\Users\1___\Desktop\Светофор_ картинки для детей_files\svetofor_kartinki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90748"/>
            <a:ext cx="3055590" cy="419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80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19256" cy="2016224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00B050"/>
                </a:solidFill>
              </a:rPr>
              <a:t>Программные </a:t>
            </a:r>
            <a:r>
              <a:rPr lang="ru-RU" sz="3200" b="1" dirty="0">
                <a:solidFill>
                  <a:srgbClr val="00B050"/>
                </a:solidFill>
              </a:rPr>
              <a:t>задачи</a:t>
            </a:r>
            <a:r>
              <a:rPr lang="ru-RU" sz="3200" b="1" dirty="0" smtClean="0">
                <a:solidFill>
                  <a:srgbClr val="00B050"/>
                </a:solidFill>
              </a:rPr>
              <a:t>: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> </a:t>
            </a:r>
            <a:r>
              <a:rPr lang="ru-RU" sz="2700" dirty="0">
                <a:solidFill>
                  <a:srgbClr val="FF0000"/>
                </a:solidFill>
              </a:rPr>
              <a:t>Учить детей правилам безопасного дорожного движения: пешеходу-тротуар, автомобилю- дорога, проезжая часть. Играть на дороге опасно</a:t>
            </a:r>
            <a:r>
              <a:rPr lang="ru-RU" sz="2700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852936"/>
            <a:ext cx="7787208" cy="3273227"/>
          </a:xfrm>
        </p:spPr>
        <p:txBody>
          <a:bodyPr/>
          <a:lstStyle/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solidFill>
                  <a:srgbClr val="00B050"/>
                </a:solidFill>
                <a:ea typeface="Calibri"/>
                <a:cs typeface="Times New Roman"/>
              </a:rPr>
              <a:t>Словарный запас:</a:t>
            </a:r>
            <a:r>
              <a:rPr lang="ru-RU" dirty="0">
                <a:solidFill>
                  <a:srgbClr val="00B050"/>
                </a:solidFill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FF0000"/>
                </a:solidFill>
                <a:ea typeface="Calibri"/>
                <a:cs typeface="Times New Roman"/>
              </a:rPr>
              <a:t>проезжая часть, опасность, светофор, пешеход, сигнал светофора, правила</a:t>
            </a:r>
            <a:r>
              <a:rPr lang="ru-RU" dirty="0" smtClean="0">
                <a:solidFill>
                  <a:srgbClr val="FF0000"/>
                </a:solidFill>
                <a:ea typeface="Calibri"/>
                <a:cs typeface="Times New Roman"/>
              </a:rPr>
              <a:t>.</a:t>
            </a: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 smtClean="0">
                <a:solidFill>
                  <a:srgbClr val="FF0000"/>
                </a:solidFill>
                <a:ea typeface="Calibri"/>
                <a:cs typeface="Times New Roman"/>
              </a:rPr>
              <a:t>                       </a:t>
            </a: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solidFill>
                  <a:srgbClr val="FF0000"/>
                </a:solidFill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ea typeface="Calibri"/>
                <a:cs typeface="Times New Roman"/>
              </a:rPr>
              <a:t>                       Ход занятия:</a:t>
            </a:r>
            <a:endParaRPr lang="ru-RU" sz="2400" dirty="0">
              <a:solidFill>
                <a:srgbClr val="FF000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3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587" y="1268760"/>
            <a:ext cx="8229600" cy="1143000"/>
          </a:xfrm>
        </p:spPr>
        <p:txBody>
          <a:bodyPr>
            <a:normAutofit fontScale="90000"/>
          </a:bodyPr>
          <a:lstStyle/>
          <a:p>
            <a:pPr marL="0" lvl="0" inden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None/>
            </a:pPr>
            <a: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91245" y="764704"/>
            <a:ext cx="6400800" cy="3474720"/>
          </a:xfrm>
        </p:spPr>
        <p:txBody>
          <a:bodyPr/>
          <a:lstStyle/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solidFill>
                  <a:srgbClr val="0070C0"/>
                </a:solidFill>
                <a:ea typeface="Calibri"/>
                <a:cs typeface="Times New Roman"/>
              </a:rPr>
              <a:t>                                                                                              Дети </a:t>
            </a:r>
            <a:r>
              <a:rPr lang="ru-RU" dirty="0">
                <a:solidFill>
                  <a:srgbClr val="0070C0"/>
                </a:solidFill>
                <a:ea typeface="Calibri"/>
                <a:cs typeface="Times New Roman"/>
              </a:rPr>
              <a:t>входят в зал и садятся на стульчики. </a:t>
            </a:r>
            <a:r>
              <a:rPr lang="ru-RU" dirty="0" smtClean="0">
                <a:solidFill>
                  <a:srgbClr val="0070C0"/>
                </a:solidFill>
                <a:ea typeface="Calibri"/>
                <a:cs typeface="Times New Roman"/>
              </a:rPr>
              <a:t>    На </a:t>
            </a:r>
            <a:r>
              <a:rPr lang="ru-RU" dirty="0">
                <a:solidFill>
                  <a:srgbClr val="0070C0"/>
                </a:solidFill>
                <a:ea typeface="Calibri"/>
                <a:cs typeface="Times New Roman"/>
              </a:rPr>
              <a:t>сцене появляется </a:t>
            </a:r>
            <a:r>
              <a:rPr lang="ru-RU" dirty="0" err="1">
                <a:solidFill>
                  <a:srgbClr val="0070C0"/>
                </a:solidFill>
                <a:ea typeface="Calibri"/>
                <a:cs typeface="Times New Roman"/>
              </a:rPr>
              <a:t>Светофорчик</a:t>
            </a:r>
            <a:r>
              <a:rPr lang="ru-RU" dirty="0">
                <a:solidFill>
                  <a:srgbClr val="0070C0"/>
                </a:solidFill>
                <a:ea typeface="Calibri"/>
                <a:cs typeface="Times New Roman"/>
              </a:rPr>
              <a:t>.</a:t>
            </a:r>
            <a:endParaRPr lang="ru-RU" sz="24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1026" name="Picture 2" descr="C:\Users\1___\Desktop\traffic_light_pictures_for_kids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45" y="2815737"/>
            <a:ext cx="7132284" cy="3709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67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35696" y="332656"/>
            <a:ext cx="52565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70C0"/>
                </a:solidFill>
              </a:rPr>
              <a:t>Светофорчик</a:t>
            </a:r>
            <a:r>
              <a:rPr lang="ru-RU" b="1" dirty="0">
                <a:solidFill>
                  <a:srgbClr val="0070C0"/>
                </a:solidFill>
              </a:rPr>
              <a:t>:</a:t>
            </a:r>
            <a:r>
              <a:rPr lang="ru-RU" dirty="0">
                <a:solidFill>
                  <a:srgbClr val="0070C0"/>
                </a:solidFill>
              </a:rPr>
              <a:t> Здравствуйте дети. Меня зовут </a:t>
            </a:r>
            <a:r>
              <a:rPr lang="ru-RU" dirty="0" err="1">
                <a:solidFill>
                  <a:srgbClr val="0070C0"/>
                </a:solidFill>
              </a:rPr>
              <a:t>Светофорчик</a:t>
            </a:r>
            <a:r>
              <a:rPr lang="ru-RU" dirty="0">
                <a:solidFill>
                  <a:srgbClr val="0070C0"/>
                </a:solidFill>
              </a:rPr>
              <a:t>. Сегодня я пришел к вам в гости, чтобы научить вас правилам дорожного движения. И у меня  есть друзья, которые будут мне помогать. Что-то я их не </a:t>
            </a:r>
            <a:r>
              <a:rPr lang="ru-RU" dirty="0" err="1">
                <a:solidFill>
                  <a:srgbClr val="0070C0"/>
                </a:solidFill>
              </a:rPr>
              <a:t>вижу.Ребята</a:t>
            </a:r>
            <a:r>
              <a:rPr lang="ru-RU" dirty="0">
                <a:solidFill>
                  <a:srgbClr val="0070C0"/>
                </a:solidFill>
              </a:rPr>
              <a:t>, а вы не видели их?</a:t>
            </a:r>
          </a:p>
          <a:p>
            <a:r>
              <a:rPr lang="ru-RU" b="1" dirty="0">
                <a:solidFill>
                  <a:srgbClr val="0070C0"/>
                </a:solidFill>
              </a:rPr>
              <a:t>Дети:</a:t>
            </a:r>
            <a:r>
              <a:rPr lang="ru-RU" dirty="0">
                <a:solidFill>
                  <a:srgbClr val="0070C0"/>
                </a:solidFill>
              </a:rPr>
              <a:t> Нет!</a:t>
            </a:r>
          </a:p>
          <a:p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Светофорчик</a:t>
            </a:r>
            <a:r>
              <a:rPr lang="ru-RU" b="1" dirty="0">
                <a:solidFill>
                  <a:srgbClr val="0070C0"/>
                </a:solidFill>
              </a:rPr>
              <a:t>:</a:t>
            </a:r>
            <a:r>
              <a:rPr lang="ru-RU" dirty="0">
                <a:solidFill>
                  <a:srgbClr val="0070C0"/>
                </a:solidFill>
              </a:rPr>
              <a:t>  А вот и Петушок появился. Здравствуй Петушок!</a:t>
            </a:r>
          </a:p>
          <a:p>
            <a:r>
              <a:rPr lang="ru-RU" b="1" dirty="0">
                <a:solidFill>
                  <a:srgbClr val="0070C0"/>
                </a:solidFill>
              </a:rPr>
              <a:t>Петушок:</a:t>
            </a:r>
            <a:r>
              <a:rPr lang="ru-RU" dirty="0">
                <a:solidFill>
                  <a:srgbClr val="0070C0"/>
                </a:solidFill>
              </a:rPr>
              <a:t> Здравствуй </a:t>
            </a:r>
            <a:r>
              <a:rPr lang="ru-RU" dirty="0" err="1">
                <a:solidFill>
                  <a:srgbClr val="0070C0"/>
                </a:solidFill>
              </a:rPr>
              <a:t>Светофорчик</a:t>
            </a:r>
            <a:r>
              <a:rPr lang="ru-RU" dirty="0">
                <a:solidFill>
                  <a:srgbClr val="0070C0"/>
                </a:solidFill>
              </a:rPr>
              <a:t> ( появляется Песик)</a:t>
            </a:r>
          </a:p>
          <a:p>
            <a:r>
              <a:rPr lang="ru-RU" b="1" dirty="0">
                <a:solidFill>
                  <a:srgbClr val="0070C0"/>
                </a:solidFill>
              </a:rPr>
              <a:t>Песик:</a:t>
            </a:r>
            <a:r>
              <a:rPr lang="ru-RU" dirty="0">
                <a:solidFill>
                  <a:srgbClr val="0070C0"/>
                </a:solidFill>
              </a:rPr>
              <a:t> Здравствуй </a:t>
            </a:r>
            <a:r>
              <a:rPr lang="ru-RU" dirty="0" err="1">
                <a:solidFill>
                  <a:srgbClr val="0070C0"/>
                </a:solidFill>
              </a:rPr>
              <a:t>Светофорчик</a:t>
            </a:r>
            <a:r>
              <a:rPr lang="ru-RU" dirty="0">
                <a:solidFill>
                  <a:srgbClr val="0070C0"/>
                </a:solidFill>
              </a:rPr>
              <a:t>, Здравствуй Петушок! А где же наш Зайка?</a:t>
            </a:r>
          </a:p>
          <a:p>
            <a:r>
              <a:rPr lang="ru-RU" dirty="0" err="1">
                <a:solidFill>
                  <a:srgbClr val="0070C0"/>
                </a:solidFill>
              </a:rPr>
              <a:t>Светофорчик</a:t>
            </a:r>
            <a:r>
              <a:rPr lang="ru-RU" dirty="0">
                <a:solidFill>
                  <a:srgbClr val="0070C0"/>
                </a:solidFill>
              </a:rPr>
              <a:t>, Петушок хором: Где? Где? Ребята, вы не видели Зайку?</a:t>
            </a:r>
          </a:p>
          <a:p>
            <a:r>
              <a:rPr lang="ru-RU" b="1" dirty="0">
                <a:solidFill>
                  <a:srgbClr val="0070C0"/>
                </a:solidFill>
              </a:rPr>
              <a:t>Дети:</a:t>
            </a:r>
            <a:r>
              <a:rPr lang="ru-RU" dirty="0">
                <a:solidFill>
                  <a:srgbClr val="0070C0"/>
                </a:solidFill>
              </a:rPr>
              <a:t> Нет не видели!</a:t>
            </a:r>
          </a:p>
          <a:p>
            <a:r>
              <a:rPr lang="ru-RU" dirty="0">
                <a:solidFill>
                  <a:srgbClr val="0070C0"/>
                </a:solidFill>
              </a:rPr>
              <a:t>Петушок уходит и возвращается на машине. Предлагает Песику ехать искать Зайку. </a:t>
            </a:r>
            <a:r>
              <a:rPr lang="ru-RU" dirty="0" err="1">
                <a:solidFill>
                  <a:srgbClr val="0070C0"/>
                </a:solidFill>
              </a:rPr>
              <a:t>Светофорчик</a:t>
            </a:r>
            <a:r>
              <a:rPr lang="ru-RU" dirty="0">
                <a:solidFill>
                  <a:srgbClr val="0070C0"/>
                </a:solidFill>
              </a:rPr>
              <a:t> становится на перекрестке и зажигает зеленый свет. Машина едет по дороге , а Петушок и Песик поют песенку:</a:t>
            </a:r>
          </a:p>
        </p:txBody>
      </p:sp>
    </p:spTree>
    <p:extLst>
      <p:ext uri="{BB962C8B-B14F-4D97-AF65-F5344CB8AC3E}">
        <p14:creationId xmlns:p14="http://schemas.microsoft.com/office/powerpoint/2010/main" val="316148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3636085" cy="125849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Исполняется песня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5" name="Picture 3" descr="C:\Users\1___\Desktop\15943180968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1419" y="731838"/>
            <a:ext cx="3481987" cy="489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2060848"/>
            <a:ext cx="3924873" cy="381642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500" dirty="0">
                <a:solidFill>
                  <a:srgbClr val="0070C0"/>
                </a:solidFill>
                <a:ea typeface="Calibri"/>
                <a:cs typeface="Times New Roman"/>
              </a:rPr>
              <a:t>Мы едем, едем, едем, в далекие края,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500" dirty="0">
                <a:solidFill>
                  <a:srgbClr val="0070C0"/>
                </a:solidFill>
                <a:ea typeface="Calibri"/>
                <a:cs typeface="Times New Roman"/>
              </a:rPr>
              <a:t>        Хорошие соседи и верные друзья.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500" dirty="0">
                <a:solidFill>
                  <a:srgbClr val="0070C0"/>
                </a:solidFill>
                <a:ea typeface="Calibri"/>
                <a:cs typeface="Times New Roman"/>
              </a:rPr>
              <a:t>        Мы вместе ищем Зайку, и мы его найдем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500" dirty="0">
                <a:solidFill>
                  <a:srgbClr val="0070C0"/>
                </a:solidFill>
                <a:ea typeface="Calibri"/>
                <a:cs typeface="Times New Roman"/>
              </a:rPr>
              <a:t>        И правила движенья все вместе разберем!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22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27784" y="188640"/>
            <a:ext cx="62464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( На дороге появляется Мишутка и пытается перейти улицу)</a:t>
            </a:r>
          </a:p>
          <a:p>
            <a:r>
              <a:rPr lang="ru-RU" dirty="0">
                <a:solidFill>
                  <a:srgbClr val="0070C0"/>
                </a:solidFill>
              </a:rPr>
              <a:t>Петушок кричит: Миша нельзя переходить улицу перед машиной.</a:t>
            </a:r>
          </a:p>
          <a:p>
            <a:r>
              <a:rPr lang="ru-RU" dirty="0">
                <a:solidFill>
                  <a:srgbClr val="0070C0"/>
                </a:solidFill>
              </a:rPr>
              <a:t> Красный свет горит!</a:t>
            </a:r>
          </a:p>
          <a:p>
            <a:r>
              <a:rPr lang="ru-RU" b="1" dirty="0">
                <a:solidFill>
                  <a:srgbClr val="0070C0"/>
                </a:solidFill>
              </a:rPr>
              <a:t>Песик:</a:t>
            </a:r>
            <a:r>
              <a:rPr lang="ru-RU" dirty="0">
                <a:solidFill>
                  <a:srgbClr val="0070C0"/>
                </a:solidFill>
              </a:rPr>
              <a:t>  Давай побыстрее, может, успеешь, если бегом побежишь!</a:t>
            </a:r>
          </a:p>
          <a:p>
            <a:r>
              <a:rPr lang="ru-RU" b="1" dirty="0">
                <a:solidFill>
                  <a:srgbClr val="0070C0"/>
                </a:solidFill>
              </a:rPr>
              <a:t>Петушок</a:t>
            </a:r>
            <a:r>
              <a:rPr lang="ru-RU" dirty="0">
                <a:solidFill>
                  <a:srgbClr val="0070C0"/>
                </a:solidFill>
              </a:rPr>
              <a:t>: Что ты, Песик,  Мишутка, не слушай его! Нельзя этого делать.</a:t>
            </a:r>
          </a:p>
          <a:p>
            <a:r>
              <a:rPr lang="ru-RU" dirty="0">
                <a:solidFill>
                  <a:srgbClr val="0070C0"/>
                </a:solidFill>
              </a:rPr>
              <a:t> Красный свет- прохода нет! ( Мишка убегает)</a:t>
            </a:r>
          </a:p>
          <a:p>
            <a:r>
              <a:rPr lang="ru-RU" b="1" dirty="0" err="1">
                <a:solidFill>
                  <a:srgbClr val="0070C0"/>
                </a:solidFill>
              </a:rPr>
              <a:t>Светофорчик</a:t>
            </a:r>
            <a:r>
              <a:rPr lang="ru-RU" b="1" dirty="0">
                <a:solidFill>
                  <a:srgbClr val="0070C0"/>
                </a:solidFill>
              </a:rPr>
              <a:t>: ( </a:t>
            </a:r>
            <a:r>
              <a:rPr lang="ru-RU" dirty="0">
                <a:solidFill>
                  <a:srgbClr val="0070C0"/>
                </a:solidFill>
              </a:rPr>
              <a:t>обращаясь к ребятам, спрашивает, правильно ли Мишка переходил улицу?)</a:t>
            </a:r>
          </a:p>
          <a:p>
            <a:r>
              <a:rPr lang="ru-RU" b="1" dirty="0">
                <a:solidFill>
                  <a:srgbClr val="0070C0"/>
                </a:solidFill>
              </a:rPr>
              <a:t>Дети:</a:t>
            </a:r>
            <a:r>
              <a:rPr lang="ru-RU" dirty="0">
                <a:solidFill>
                  <a:srgbClr val="0070C0"/>
                </a:solidFill>
              </a:rPr>
              <a:t> Нет! Горел красный свет!</a:t>
            </a:r>
          </a:p>
        </p:txBody>
      </p:sp>
      <p:pic>
        <p:nvPicPr>
          <p:cNvPr id="4098" name="Picture 2" descr="C:\Users\1___\Desktop\Светофор_ картинки для детей_files\svetofor_kartinki_11-500x4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64" y="4009624"/>
            <a:ext cx="5472608" cy="284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543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620688"/>
            <a:ext cx="63367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0070C0"/>
              </a:solidFill>
            </a:endParaRPr>
          </a:p>
          <a:p>
            <a:r>
              <a:rPr lang="ru-RU" dirty="0" err="1">
                <a:solidFill>
                  <a:srgbClr val="0070C0"/>
                </a:solidFill>
              </a:rPr>
              <a:t>Светофорчик</a:t>
            </a:r>
            <a:r>
              <a:rPr lang="ru-RU" dirty="0">
                <a:solidFill>
                  <a:srgbClr val="0070C0"/>
                </a:solidFill>
              </a:rPr>
              <a:t> зажигает свет, и машина едет дальше. Тут появляется Зайчик.</a:t>
            </a:r>
          </a:p>
          <a:p>
            <a:r>
              <a:rPr lang="ru-RU" b="1" dirty="0">
                <a:solidFill>
                  <a:srgbClr val="0070C0"/>
                </a:solidFill>
              </a:rPr>
              <a:t>Зайчик:</a:t>
            </a:r>
            <a:r>
              <a:rPr lang="ru-RU" dirty="0">
                <a:solidFill>
                  <a:srgbClr val="0070C0"/>
                </a:solidFill>
              </a:rPr>
              <a:t> Странно, моих друзей нет. Дети, скажите, вы не видели моих друзей?</a:t>
            </a:r>
          </a:p>
          <a:p>
            <a:r>
              <a:rPr lang="ru-RU" b="1" dirty="0">
                <a:solidFill>
                  <a:srgbClr val="0070C0"/>
                </a:solidFill>
              </a:rPr>
              <a:t>Дети:</a:t>
            </a:r>
            <a:r>
              <a:rPr lang="ru-RU" dirty="0">
                <a:solidFill>
                  <a:srgbClr val="0070C0"/>
                </a:solidFill>
              </a:rPr>
              <a:t> Видели!</a:t>
            </a:r>
          </a:p>
          <a:p>
            <a:r>
              <a:rPr lang="ru-RU" b="1" dirty="0">
                <a:solidFill>
                  <a:srgbClr val="0070C0"/>
                </a:solidFill>
              </a:rPr>
              <a:t>Зайчик: </a:t>
            </a:r>
            <a:r>
              <a:rPr lang="ru-RU" dirty="0">
                <a:solidFill>
                  <a:srgbClr val="0070C0"/>
                </a:solidFill>
              </a:rPr>
              <a:t>А где же они?</a:t>
            </a:r>
          </a:p>
          <a:p>
            <a:r>
              <a:rPr lang="ru-RU" b="1" dirty="0">
                <a:solidFill>
                  <a:srgbClr val="0070C0"/>
                </a:solidFill>
              </a:rPr>
              <a:t>Дети:</a:t>
            </a:r>
            <a:r>
              <a:rPr lang="ru-RU" dirty="0">
                <a:solidFill>
                  <a:srgbClr val="0070C0"/>
                </a:solidFill>
              </a:rPr>
              <a:t> Они уехали!</a:t>
            </a:r>
          </a:p>
          <a:p>
            <a:r>
              <a:rPr lang="ru-RU" b="1" dirty="0">
                <a:solidFill>
                  <a:srgbClr val="0070C0"/>
                </a:solidFill>
              </a:rPr>
              <a:t>Зайчик: </a:t>
            </a:r>
            <a:r>
              <a:rPr lang="ru-RU" dirty="0">
                <a:solidFill>
                  <a:srgbClr val="0070C0"/>
                </a:solidFill>
              </a:rPr>
              <a:t>Ну и ладно, пойду по дороге и догоню их. Выходит на дорогу, а тут выезжает автобус и чуть не сбивает Зайчика.</a:t>
            </a:r>
          </a:p>
          <a:p>
            <a:r>
              <a:rPr lang="ru-RU" b="1" dirty="0" err="1">
                <a:solidFill>
                  <a:srgbClr val="0070C0"/>
                </a:solidFill>
              </a:rPr>
              <a:t>Светофорчик</a:t>
            </a:r>
            <a:r>
              <a:rPr lang="ru-RU" b="1" dirty="0">
                <a:solidFill>
                  <a:srgbClr val="0070C0"/>
                </a:solidFill>
              </a:rPr>
              <a:t>: </a:t>
            </a:r>
            <a:r>
              <a:rPr lang="ru-RU" dirty="0">
                <a:solidFill>
                  <a:srgbClr val="0070C0"/>
                </a:solidFill>
              </a:rPr>
              <a:t>Ребята, можно так переходить улицу? Почему нельзя?</a:t>
            </a:r>
          </a:p>
          <a:p>
            <a:r>
              <a:rPr lang="ru-RU" dirty="0">
                <a:solidFill>
                  <a:srgbClr val="0070C0"/>
                </a:solidFill>
              </a:rPr>
              <a:t>Появляется Котик, который на проезжей части  дороги играет  в мяч. Тот катится прямо машине под колеса, Котик бросается  за мячом.</a:t>
            </a:r>
          </a:p>
          <a:p>
            <a:r>
              <a:rPr lang="ru-RU" b="1" dirty="0">
                <a:solidFill>
                  <a:srgbClr val="0070C0"/>
                </a:solidFill>
              </a:rPr>
              <a:t>Котик:</a:t>
            </a:r>
            <a:r>
              <a:rPr lang="ru-RU" dirty="0">
                <a:solidFill>
                  <a:srgbClr val="0070C0"/>
                </a:solidFill>
              </a:rPr>
              <a:t> Ой, мой бедный мячик, что с ним стало?</a:t>
            </a:r>
          </a:p>
        </p:txBody>
      </p:sp>
    </p:spTree>
    <p:extLst>
      <p:ext uri="{BB962C8B-B14F-4D97-AF65-F5344CB8AC3E}">
        <p14:creationId xmlns:p14="http://schemas.microsoft.com/office/powerpoint/2010/main" val="62361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1751" y="764703"/>
            <a:ext cx="6894512" cy="4831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ea typeface="Calibri"/>
                <a:cs typeface="Times New Roman"/>
              </a:rPr>
              <a:t>Петушок: </a:t>
            </a:r>
            <a:r>
              <a:rPr lang="ru-RU" sz="2000" dirty="0">
                <a:solidFill>
                  <a:srgbClr val="0070C0"/>
                </a:solidFill>
                <a:ea typeface="Calibri"/>
                <a:cs typeface="Times New Roman"/>
              </a:rPr>
              <a:t>Скажи спасибо, что с тобой ничего не случилось.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err="1">
                <a:solidFill>
                  <a:srgbClr val="0070C0"/>
                </a:solidFill>
                <a:ea typeface="Calibri"/>
                <a:cs typeface="Times New Roman"/>
              </a:rPr>
              <a:t>Светофорчик</a:t>
            </a:r>
            <a:r>
              <a:rPr lang="ru-RU" sz="2000" b="1" dirty="0">
                <a:solidFill>
                  <a:srgbClr val="0070C0"/>
                </a:solidFill>
                <a:ea typeface="Calibri"/>
                <a:cs typeface="Times New Roman"/>
              </a:rPr>
              <a:t>: </a:t>
            </a:r>
            <a:r>
              <a:rPr lang="ru-RU" sz="2000" dirty="0">
                <a:solidFill>
                  <a:srgbClr val="0070C0"/>
                </a:solidFill>
                <a:ea typeface="Calibri"/>
                <a:cs typeface="Times New Roman"/>
              </a:rPr>
              <a:t>Ребята, нельзя играть на проезжей части дороги!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>
                <a:solidFill>
                  <a:srgbClr val="0070C0"/>
                </a:solidFill>
                <a:ea typeface="Calibri"/>
                <a:cs typeface="Times New Roman"/>
              </a:rPr>
              <a:t>Зайчик:</a:t>
            </a:r>
            <a:r>
              <a:rPr lang="ru-RU" sz="2000" dirty="0">
                <a:solidFill>
                  <a:srgbClr val="0070C0"/>
                </a:solidFill>
                <a:ea typeface="Calibri"/>
                <a:cs typeface="Times New Roman"/>
              </a:rPr>
              <a:t> Ребята, я теперь понял, как был не прав. Я выучу правила дорожного движения.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err="1">
                <a:solidFill>
                  <a:srgbClr val="0070C0"/>
                </a:solidFill>
                <a:ea typeface="Calibri"/>
                <a:cs typeface="Times New Roman"/>
              </a:rPr>
              <a:t>Светофорчик</a:t>
            </a:r>
            <a:r>
              <a:rPr lang="ru-RU" sz="2000" b="1" dirty="0">
                <a:solidFill>
                  <a:srgbClr val="0070C0"/>
                </a:solidFill>
                <a:ea typeface="Calibri"/>
                <a:cs typeface="Times New Roman"/>
              </a:rPr>
              <a:t>: </a:t>
            </a:r>
            <a:r>
              <a:rPr lang="ru-RU" sz="2000" dirty="0">
                <a:solidFill>
                  <a:srgbClr val="0070C0"/>
                </a:solidFill>
                <a:ea typeface="Calibri"/>
                <a:cs typeface="Times New Roman"/>
              </a:rPr>
              <a:t>А</a:t>
            </a:r>
            <a:r>
              <a:rPr lang="ru-RU" sz="2000" b="1" dirty="0">
                <a:solidFill>
                  <a:srgbClr val="0070C0"/>
                </a:solidFill>
                <a:ea typeface="Calibri"/>
                <a:cs typeface="Times New Roman"/>
              </a:rPr>
              <a:t>  </a:t>
            </a:r>
            <a:r>
              <a:rPr lang="ru-RU" sz="2000" dirty="0">
                <a:solidFill>
                  <a:srgbClr val="0070C0"/>
                </a:solidFill>
                <a:ea typeface="Calibri"/>
                <a:cs typeface="Times New Roman"/>
              </a:rPr>
              <a:t>ребята тебе помогут. У светофора 3 глаза: вверху красный, под ним –желтый, внизу зеленый. Красный свет- прохода нет, желтый- подожди, а зеленый- смело переходи!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70C0"/>
                </a:solidFill>
                <a:ea typeface="Calibri"/>
                <a:cs typeface="Times New Roman"/>
              </a:rPr>
              <a:t>А сейчас игра! « Красный, желтый, зеленый». На зеленый свет светофора вы маршируете возле своих стульев, на красный- стоите.</a:t>
            </a:r>
          </a:p>
        </p:txBody>
      </p:sp>
    </p:spTree>
    <p:extLst>
      <p:ext uri="{BB962C8B-B14F-4D97-AF65-F5344CB8AC3E}">
        <p14:creationId xmlns:p14="http://schemas.microsoft.com/office/powerpoint/2010/main" val="47305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4345"/>
            <a:ext cx="64624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70C0"/>
                </a:solidFill>
              </a:rPr>
              <a:t>Нужно слушаться без спора</a:t>
            </a:r>
          </a:p>
          <a:p>
            <a:r>
              <a:rPr lang="ru-RU" sz="2000" dirty="0">
                <a:solidFill>
                  <a:srgbClr val="0070C0"/>
                </a:solidFill>
              </a:rPr>
              <a:t>Указанья светофора.</a:t>
            </a:r>
          </a:p>
          <a:p>
            <a:r>
              <a:rPr lang="ru-RU" sz="2000" dirty="0">
                <a:solidFill>
                  <a:srgbClr val="0070C0"/>
                </a:solidFill>
              </a:rPr>
              <a:t>Нужно правила движенья </a:t>
            </a:r>
          </a:p>
          <a:p>
            <a:r>
              <a:rPr lang="ru-RU" sz="2000" dirty="0">
                <a:solidFill>
                  <a:srgbClr val="0070C0"/>
                </a:solidFill>
              </a:rPr>
              <a:t>Выполнять без возраженья!</a:t>
            </a:r>
          </a:p>
          <a:p>
            <a:r>
              <a:rPr lang="ru-RU" sz="2000" b="1" dirty="0" err="1">
                <a:solidFill>
                  <a:srgbClr val="0070C0"/>
                </a:solidFill>
              </a:rPr>
              <a:t>Светофорчик</a:t>
            </a:r>
            <a:r>
              <a:rPr lang="ru-RU" sz="2000" b="1" dirty="0">
                <a:solidFill>
                  <a:srgbClr val="0070C0"/>
                </a:solidFill>
              </a:rPr>
              <a:t>: </a:t>
            </a:r>
            <a:r>
              <a:rPr lang="ru-RU" sz="2000" dirty="0">
                <a:solidFill>
                  <a:srgbClr val="0070C0"/>
                </a:solidFill>
              </a:rPr>
              <a:t>А сейчас , я задам вам вопросы, ребята, а вы на них отвечайте.</a:t>
            </a:r>
          </a:p>
          <a:p>
            <a:r>
              <a:rPr lang="ru-RU" sz="2000" dirty="0">
                <a:solidFill>
                  <a:srgbClr val="0070C0"/>
                </a:solidFill>
              </a:rPr>
              <a:t>Где можно переходить улицу?</a:t>
            </a:r>
          </a:p>
          <a:p>
            <a:r>
              <a:rPr lang="ru-RU" sz="2000" dirty="0">
                <a:solidFill>
                  <a:srgbClr val="0070C0"/>
                </a:solidFill>
              </a:rPr>
              <a:t>Где нельзя играть?</a:t>
            </a:r>
          </a:p>
          <a:p>
            <a:r>
              <a:rPr lang="ru-RU" sz="2000" dirty="0">
                <a:solidFill>
                  <a:srgbClr val="0070C0"/>
                </a:solidFill>
              </a:rPr>
              <a:t>На какой свет мы переходим улицу?</a:t>
            </a:r>
          </a:p>
          <a:p>
            <a:r>
              <a:rPr lang="ru-RU" sz="2000" dirty="0">
                <a:solidFill>
                  <a:srgbClr val="0070C0"/>
                </a:solidFill>
              </a:rPr>
              <a:t>Что следует сделать прежде, чем переходить улицу?</a:t>
            </a:r>
          </a:p>
          <a:p>
            <a:r>
              <a:rPr lang="ru-RU" sz="2000" dirty="0">
                <a:solidFill>
                  <a:srgbClr val="0070C0"/>
                </a:solidFill>
              </a:rPr>
              <a:t>(надо посмотреть налево, потом направо.)</a:t>
            </a:r>
          </a:p>
          <a:p>
            <a:r>
              <a:rPr lang="ru-RU" sz="2000" b="1" dirty="0">
                <a:solidFill>
                  <a:srgbClr val="0070C0"/>
                </a:solidFill>
              </a:rPr>
              <a:t>А теперь игра:</a:t>
            </a:r>
            <a:endParaRPr lang="ru-RU" sz="2000" dirty="0">
              <a:solidFill>
                <a:srgbClr val="0070C0"/>
              </a:solidFill>
            </a:endParaRPr>
          </a:p>
          <a:p>
            <a:r>
              <a:rPr lang="ru-RU" sz="2000" dirty="0">
                <a:solidFill>
                  <a:srgbClr val="0070C0"/>
                </a:solidFill>
              </a:rPr>
              <a:t>Кто из вас идет вперед, только там где переход?</a:t>
            </a:r>
          </a:p>
          <a:p>
            <a:r>
              <a:rPr lang="ru-RU" sz="2000" dirty="0">
                <a:solidFill>
                  <a:srgbClr val="0070C0"/>
                </a:solidFill>
              </a:rPr>
              <a:t>Кто летит вперед так скоро, что не видит светофора?</a:t>
            </a:r>
          </a:p>
          <a:p>
            <a:r>
              <a:rPr lang="ru-RU" sz="2000" dirty="0">
                <a:solidFill>
                  <a:srgbClr val="0070C0"/>
                </a:solidFill>
              </a:rPr>
              <a:t>Кто из вас идет домой, идя прям по мостовой?</a:t>
            </a:r>
          </a:p>
          <a:p>
            <a:r>
              <a:rPr lang="ru-RU" sz="2000" dirty="0">
                <a:solidFill>
                  <a:srgbClr val="0070C0"/>
                </a:solidFill>
              </a:rPr>
              <a:t>Знает кто, что красный свет означает –ХОДА НЕТ!</a:t>
            </a:r>
          </a:p>
        </p:txBody>
      </p:sp>
      <p:pic>
        <p:nvPicPr>
          <p:cNvPr id="5122" name="Picture 2" descr="C:\Users\1___\Desktop\Светофор_ картинки для детей_files\traffic_light_pictures_for_kids_5-433x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227" y="3573016"/>
            <a:ext cx="3285773" cy="312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91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98</TotalTime>
  <Words>687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Кукольный театр-развлечение</vt:lpstr>
      <vt:lpstr>Программные задачи:  Учить детей правилам безопасного дорожного движения: пешеходу-тротуар, автомобилю- дорога, проезжая часть. Играть на дороге опасно!</vt:lpstr>
      <vt:lpstr> </vt:lpstr>
      <vt:lpstr>Презентация PowerPoint</vt:lpstr>
      <vt:lpstr>Исполняется песня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Молодцы ребята, я надеюсь, вы все запомнили правила дорожного движения  и конечно вы будете их соблюдать. А теперь мне пора до скорой встречи!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Кукольный театр-развлечение</dc:title>
  <dc:creator>1___</dc:creator>
  <cp:lastModifiedBy>1___</cp:lastModifiedBy>
  <cp:revision>8</cp:revision>
  <dcterms:created xsi:type="dcterms:W3CDTF">2016-03-11T10:50:24Z</dcterms:created>
  <dcterms:modified xsi:type="dcterms:W3CDTF">2016-03-12T12:18:03Z</dcterms:modified>
</cp:coreProperties>
</file>