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83" r:id="rId2"/>
    <p:sldId id="285" r:id="rId3"/>
    <p:sldId id="286" r:id="rId4"/>
    <p:sldId id="287" r:id="rId5"/>
    <p:sldId id="258" r:id="rId6"/>
    <p:sldId id="277" r:id="rId7"/>
    <p:sldId id="259" r:id="rId8"/>
    <p:sldId id="266" r:id="rId9"/>
    <p:sldId id="260" r:id="rId10"/>
    <p:sldId id="279" r:id="rId11"/>
    <p:sldId id="278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81" r:id="rId24"/>
    <p:sldId id="274" r:id="rId25"/>
    <p:sldId id="284" r:id="rId26"/>
    <p:sldId id="288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8FC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04" autoAdjust="0"/>
    <p:restoredTop sz="99231" autoAdjust="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6DF85-B7AA-4850-B873-25DBFD1D0FA6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B344F-56CD-491A-B8CA-77FBF93301F2}">
      <dgm:prSet phldrT="[Текст]" custT="1"/>
      <dgm:spPr/>
      <dgm:t>
        <a:bodyPr/>
        <a:lstStyle/>
        <a:p>
          <a:r>
            <a:rPr lang="ru-RU" sz="1800" dirty="0" smtClean="0"/>
            <a:t>Группа</a:t>
          </a:r>
        </a:p>
        <a:p>
          <a:r>
            <a:rPr lang="ru-RU" sz="1800" dirty="0" smtClean="0"/>
            <a:t>«Справочная»</a:t>
          </a:r>
          <a:endParaRPr lang="ru-RU" sz="1800" dirty="0"/>
        </a:p>
      </dgm:t>
    </dgm:pt>
    <dgm:pt modelId="{8ABBB38E-7265-4953-8989-8B90E9E6C81A}" type="parTrans" cxnId="{B2F70A4C-C014-46AC-9368-35A9906D6D8A}">
      <dgm:prSet/>
      <dgm:spPr/>
      <dgm:t>
        <a:bodyPr/>
        <a:lstStyle/>
        <a:p>
          <a:endParaRPr lang="ru-RU"/>
        </a:p>
      </dgm:t>
    </dgm:pt>
    <dgm:pt modelId="{93490C4B-0660-4C16-9D54-9D32FA730B37}" type="sibTrans" cxnId="{B2F70A4C-C014-46AC-9368-35A9906D6D8A}">
      <dgm:prSet/>
      <dgm:spPr/>
      <dgm:t>
        <a:bodyPr/>
        <a:lstStyle/>
        <a:p>
          <a:endParaRPr lang="ru-RU"/>
        </a:p>
      </dgm:t>
    </dgm:pt>
    <dgm:pt modelId="{BE6A9285-F6F9-47E2-ACA3-06840F728F4F}">
      <dgm:prSet phldrT="[Текст]"/>
      <dgm:spPr/>
      <dgm:t>
        <a:bodyPr/>
        <a:lstStyle/>
        <a:p>
          <a:r>
            <a:rPr lang="ru-RU" dirty="0" smtClean="0"/>
            <a:t>Найти материал о строении и функциях глаза;</a:t>
          </a:r>
          <a:endParaRPr lang="ru-RU" dirty="0"/>
        </a:p>
      </dgm:t>
    </dgm:pt>
    <dgm:pt modelId="{CB2A578F-C9B4-4073-9899-32CC5706E190}" type="parTrans" cxnId="{FADDB619-5A71-418B-960D-1696810A7FA9}">
      <dgm:prSet/>
      <dgm:spPr/>
      <dgm:t>
        <a:bodyPr/>
        <a:lstStyle/>
        <a:p>
          <a:endParaRPr lang="ru-RU"/>
        </a:p>
      </dgm:t>
    </dgm:pt>
    <dgm:pt modelId="{3D169A76-62B0-4E9B-BBE7-F95DEB39A9DA}" type="sibTrans" cxnId="{FADDB619-5A71-418B-960D-1696810A7FA9}">
      <dgm:prSet/>
      <dgm:spPr/>
      <dgm:t>
        <a:bodyPr/>
        <a:lstStyle/>
        <a:p>
          <a:endParaRPr lang="ru-RU"/>
        </a:p>
      </dgm:t>
    </dgm:pt>
    <dgm:pt modelId="{77E2C148-9C1F-44A6-B3AA-4D5EBE5771F9}">
      <dgm:prSet phldrT="[Текст]"/>
      <dgm:spPr/>
      <dgm:t>
        <a:bodyPr/>
        <a:lstStyle/>
        <a:p>
          <a:r>
            <a:rPr lang="ru-RU" dirty="0" smtClean="0"/>
            <a:t>Подготовить сообщение</a:t>
          </a:r>
          <a:endParaRPr lang="ru-RU" dirty="0"/>
        </a:p>
      </dgm:t>
    </dgm:pt>
    <dgm:pt modelId="{27C67FC3-B381-4E2E-B4AC-1011D56B8C4C}" type="parTrans" cxnId="{E8DD56FD-F296-4035-8F79-B5CE0E99A8F0}">
      <dgm:prSet/>
      <dgm:spPr/>
      <dgm:t>
        <a:bodyPr/>
        <a:lstStyle/>
        <a:p>
          <a:endParaRPr lang="ru-RU"/>
        </a:p>
      </dgm:t>
    </dgm:pt>
    <dgm:pt modelId="{C37BF397-C041-4C81-885B-CD2947EAA17B}" type="sibTrans" cxnId="{E8DD56FD-F296-4035-8F79-B5CE0E99A8F0}">
      <dgm:prSet/>
      <dgm:spPr/>
      <dgm:t>
        <a:bodyPr/>
        <a:lstStyle/>
        <a:p>
          <a:endParaRPr lang="ru-RU"/>
        </a:p>
      </dgm:t>
    </dgm:pt>
    <dgm:pt modelId="{93D96564-E9D5-46CE-B84F-0B7A100FB0AB}">
      <dgm:prSet phldrT="[Текст]" custT="1"/>
      <dgm:spPr/>
      <dgm:t>
        <a:bodyPr/>
        <a:lstStyle/>
        <a:p>
          <a:r>
            <a:rPr lang="ru-RU" sz="1800" dirty="0" smtClean="0"/>
            <a:t>Группа «</a:t>
          </a:r>
          <a:r>
            <a:rPr lang="ru-RU" sz="1800" dirty="0" err="1" smtClean="0"/>
            <a:t>Информа-ционная</a:t>
          </a:r>
          <a:r>
            <a:rPr lang="ru-RU" sz="1800" dirty="0" smtClean="0"/>
            <a:t>»</a:t>
          </a:r>
          <a:endParaRPr lang="ru-RU" sz="1800" dirty="0"/>
        </a:p>
      </dgm:t>
    </dgm:pt>
    <dgm:pt modelId="{2B81C16D-0F35-4D8E-9D16-63AB5A3077A9}" type="parTrans" cxnId="{5144924D-36D7-46FF-A82E-A9FAFB4ED004}">
      <dgm:prSet/>
      <dgm:spPr/>
      <dgm:t>
        <a:bodyPr/>
        <a:lstStyle/>
        <a:p>
          <a:endParaRPr lang="ru-RU"/>
        </a:p>
      </dgm:t>
    </dgm:pt>
    <dgm:pt modelId="{526B0AED-6DAB-4A06-B9BC-4676B1100E93}" type="sibTrans" cxnId="{5144924D-36D7-46FF-A82E-A9FAFB4ED004}">
      <dgm:prSet/>
      <dgm:spPr/>
      <dgm:t>
        <a:bodyPr/>
        <a:lstStyle/>
        <a:p>
          <a:endParaRPr lang="ru-RU"/>
        </a:p>
      </dgm:t>
    </dgm:pt>
    <dgm:pt modelId="{9990B818-D3FF-4A19-A9A4-25075AFAE97D}">
      <dgm:prSet phldrT="[Текст]"/>
      <dgm:spPr/>
      <dgm:t>
        <a:bodyPr/>
        <a:lstStyle/>
        <a:p>
          <a:r>
            <a:rPr lang="ru-RU" dirty="0" smtClean="0"/>
            <a:t>Взять интервью у школьного врача;</a:t>
          </a:r>
        </a:p>
      </dgm:t>
    </dgm:pt>
    <dgm:pt modelId="{F9FF6DB3-C498-43D5-A479-59828100CD62}" type="parTrans" cxnId="{ED446080-0A44-4694-9951-71AEE88F0364}">
      <dgm:prSet/>
      <dgm:spPr/>
      <dgm:t>
        <a:bodyPr/>
        <a:lstStyle/>
        <a:p>
          <a:endParaRPr lang="ru-RU"/>
        </a:p>
      </dgm:t>
    </dgm:pt>
    <dgm:pt modelId="{7A2210CB-F999-4097-B01F-6AEB6BEDBCCF}" type="sibTrans" cxnId="{ED446080-0A44-4694-9951-71AEE88F0364}">
      <dgm:prSet/>
      <dgm:spPr/>
      <dgm:t>
        <a:bodyPr/>
        <a:lstStyle/>
        <a:p>
          <a:endParaRPr lang="ru-RU"/>
        </a:p>
      </dgm:t>
    </dgm:pt>
    <dgm:pt modelId="{9A7D77DF-575A-4977-817A-1DDC83669F7E}">
      <dgm:prSet phldrT="[Текст]" custT="1"/>
      <dgm:spPr/>
      <dgm:t>
        <a:bodyPr/>
        <a:lstStyle/>
        <a:p>
          <a:r>
            <a:rPr lang="ru-RU" sz="1800" dirty="0" smtClean="0"/>
            <a:t>Группа </a:t>
          </a:r>
        </a:p>
        <a:p>
          <a:r>
            <a:rPr lang="ru-RU" sz="1800" dirty="0" smtClean="0"/>
            <a:t>«Полезно - вредно»</a:t>
          </a:r>
          <a:endParaRPr lang="ru-RU" sz="1800" dirty="0"/>
        </a:p>
      </dgm:t>
    </dgm:pt>
    <dgm:pt modelId="{1DF62704-B67F-4A3E-A7E9-879D1D2AF7CB}" type="parTrans" cxnId="{138A7A2D-F385-4AFA-B1E2-4D831908068F}">
      <dgm:prSet/>
      <dgm:spPr/>
      <dgm:t>
        <a:bodyPr/>
        <a:lstStyle/>
        <a:p>
          <a:endParaRPr lang="ru-RU"/>
        </a:p>
      </dgm:t>
    </dgm:pt>
    <dgm:pt modelId="{1D1D8108-D2C1-46E3-9AD0-A5D00E9A8166}" type="sibTrans" cxnId="{138A7A2D-F385-4AFA-B1E2-4D831908068F}">
      <dgm:prSet/>
      <dgm:spPr/>
      <dgm:t>
        <a:bodyPr/>
        <a:lstStyle/>
        <a:p>
          <a:endParaRPr lang="ru-RU"/>
        </a:p>
      </dgm:t>
    </dgm:pt>
    <dgm:pt modelId="{477A16BB-A2F6-42E0-9495-93EE4ADEEB3A}">
      <dgm:prSet phldrT="[Текст]"/>
      <dgm:spPr/>
      <dgm:t>
        <a:bodyPr/>
        <a:lstStyle/>
        <a:p>
          <a:r>
            <a:rPr lang="ru-RU" dirty="0" smtClean="0"/>
            <a:t>Составить памятку «Бережное отношение к глазам»; </a:t>
          </a:r>
          <a:endParaRPr lang="ru-RU" dirty="0"/>
        </a:p>
      </dgm:t>
    </dgm:pt>
    <dgm:pt modelId="{9AF651E6-EB7C-4473-95CF-9986FBA8472A}" type="parTrans" cxnId="{3B334E6A-5555-4E0B-9C03-F99FB8E20EE7}">
      <dgm:prSet/>
      <dgm:spPr/>
      <dgm:t>
        <a:bodyPr/>
        <a:lstStyle/>
        <a:p>
          <a:endParaRPr lang="ru-RU"/>
        </a:p>
      </dgm:t>
    </dgm:pt>
    <dgm:pt modelId="{591878C3-A990-46EA-A5AF-4C5E75A86F21}" type="sibTrans" cxnId="{3B334E6A-5555-4E0B-9C03-F99FB8E20EE7}">
      <dgm:prSet/>
      <dgm:spPr/>
      <dgm:t>
        <a:bodyPr/>
        <a:lstStyle/>
        <a:p>
          <a:endParaRPr lang="ru-RU"/>
        </a:p>
      </dgm:t>
    </dgm:pt>
    <dgm:pt modelId="{B29AFD64-0733-4845-AD79-81E246377874}">
      <dgm:prSet phldrT="[Текст]"/>
      <dgm:spPr/>
      <dgm:t>
        <a:bodyPr/>
        <a:lstStyle/>
        <a:p>
          <a:r>
            <a:rPr lang="ru-RU" dirty="0" smtClean="0"/>
            <a:t>Подготовить сообщение что приносит  вред нашим глазам</a:t>
          </a:r>
          <a:endParaRPr lang="ru-RU" dirty="0"/>
        </a:p>
      </dgm:t>
    </dgm:pt>
    <dgm:pt modelId="{EF75029D-EC53-46CC-ABD0-5DFFD5171491}" type="parTrans" cxnId="{9850FA29-9EEE-4F76-927C-50A7867EF6D1}">
      <dgm:prSet/>
      <dgm:spPr/>
      <dgm:t>
        <a:bodyPr/>
        <a:lstStyle/>
        <a:p>
          <a:endParaRPr lang="ru-RU"/>
        </a:p>
      </dgm:t>
    </dgm:pt>
    <dgm:pt modelId="{41F1F58F-73CC-47FA-B10A-842D01827FDF}" type="sibTrans" cxnId="{9850FA29-9EEE-4F76-927C-50A7867EF6D1}">
      <dgm:prSet/>
      <dgm:spPr/>
      <dgm:t>
        <a:bodyPr/>
        <a:lstStyle/>
        <a:p>
          <a:endParaRPr lang="ru-RU"/>
        </a:p>
      </dgm:t>
    </dgm:pt>
    <dgm:pt modelId="{A8052700-0E05-4D53-9A8D-652FF7470759}">
      <dgm:prSet phldrT="[Текст]" custT="1"/>
      <dgm:spPr/>
      <dgm:t>
        <a:bodyPr/>
        <a:lstStyle/>
        <a:p>
          <a:r>
            <a:rPr lang="ru-RU" sz="1800" dirty="0" smtClean="0"/>
            <a:t>Группа «Творческая»</a:t>
          </a:r>
          <a:endParaRPr lang="ru-RU" sz="1800" dirty="0"/>
        </a:p>
      </dgm:t>
    </dgm:pt>
    <dgm:pt modelId="{0DD3A960-2952-4E96-9985-AF575BA8B5EE}" type="parTrans" cxnId="{3B9674FB-0AA8-4341-8E1A-6E8FB4CEEF3A}">
      <dgm:prSet/>
      <dgm:spPr/>
      <dgm:t>
        <a:bodyPr/>
        <a:lstStyle/>
        <a:p>
          <a:endParaRPr lang="ru-RU"/>
        </a:p>
      </dgm:t>
    </dgm:pt>
    <dgm:pt modelId="{299C60BA-CA1F-44F8-BF5F-9DB6DC0A934C}" type="sibTrans" cxnId="{3B9674FB-0AA8-4341-8E1A-6E8FB4CEEF3A}">
      <dgm:prSet/>
      <dgm:spPr/>
      <dgm:t>
        <a:bodyPr/>
        <a:lstStyle/>
        <a:p>
          <a:endParaRPr lang="ru-RU"/>
        </a:p>
      </dgm:t>
    </dgm:pt>
    <dgm:pt modelId="{6F529A98-BBEF-4AE2-A8A1-8673F4DC7487}">
      <dgm:prSet/>
      <dgm:spPr/>
      <dgm:t>
        <a:bodyPr/>
        <a:lstStyle/>
        <a:p>
          <a:r>
            <a:rPr lang="ru-RU" dirty="0" smtClean="0"/>
            <a:t>Собрать</a:t>
          </a:r>
          <a:r>
            <a:rPr lang="ru-RU" baseline="0" dirty="0" smtClean="0"/>
            <a:t> материал</a:t>
          </a:r>
          <a:r>
            <a:rPr lang="ru-RU" dirty="0" smtClean="0"/>
            <a:t> из разных источников</a:t>
          </a:r>
          <a:r>
            <a:rPr lang="ru-RU" baseline="0" dirty="0" smtClean="0"/>
            <a:t> о зрении и глазах (пословицы, поговорки, загадки, фразеологизмы, интересные факты о глазах) </a:t>
          </a:r>
          <a:endParaRPr lang="ru-RU" dirty="0"/>
        </a:p>
      </dgm:t>
    </dgm:pt>
    <dgm:pt modelId="{B6ECF8F0-E1DC-43DE-8198-CB92881A89FE}" type="parTrans" cxnId="{69250537-D543-4DCD-BE7B-1854438B57D4}">
      <dgm:prSet/>
      <dgm:spPr/>
    </dgm:pt>
    <dgm:pt modelId="{6509AE6D-0C6D-4F70-86C6-FDE22F3F95C0}" type="sibTrans" cxnId="{69250537-D543-4DCD-BE7B-1854438B57D4}">
      <dgm:prSet/>
      <dgm:spPr/>
    </dgm:pt>
    <dgm:pt modelId="{5E602A70-9BDB-459C-A12B-23E6AB64EA90}">
      <dgm:prSet phldrT="[Текст]"/>
      <dgm:spPr/>
      <dgm:t>
        <a:bodyPr/>
        <a:lstStyle/>
        <a:p>
          <a:endParaRPr lang="ru-RU" dirty="0"/>
        </a:p>
      </dgm:t>
    </dgm:pt>
    <dgm:pt modelId="{E41A7AAF-FD5A-4225-971A-DED85A97261A}" type="parTrans" cxnId="{2814A645-8C88-4B77-8440-A36652FECF72}">
      <dgm:prSet/>
      <dgm:spPr/>
    </dgm:pt>
    <dgm:pt modelId="{A267FCB8-EF9C-4621-A609-96EBD5265896}" type="sibTrans" cxnId="{2814A645-8C88-4B77-8440-A36652FECF72}">
      <dgm:prSet/>
      <dgm:spPr/>
    </dgm:pt>
    <dgm:pt modelId="{0954168E-ECB5-4029-B65B-11E5A773B921}">
      <dgm:prSet phldrT="[Текст]"/>
      <dgm:spPr/>
      <dgm:t>
        <a:bodyPr/>
        <a:lstStyle/>
        <a:p>
          <a:r>
            <a:rPr lang="ru-RU" dirty="0" smtClean="0"/>
            <a:t>Узнать здоровы ли глаза у одноклассников;</a:t>
          </a:r>
          <a:endParaRPr lang="ru-RU" dirty="0"/>
        </a:p>
      </dgm:t>
    </dgm:pt>
    <dgm:pt modelId="{AF0F4E55-5116-4BF0-AE04-FB7AD5FDBD6B}" type="parTrans" cxnId="{7D973406-5643-43DB-BE63-4D0E8BC35EEE}">
      <dgm:prSet/>
      <dgm:spPr/>
    </dgm:pt>
    <dgm:pt modelId="{C25B536E-DD09-4190-B5A4-1D0B0CDE2776}" type="sibTrans" cxnId="{7D973406-5643-43DB-BE63-4D0E8BC35EEE}">
      <dgm:prSet/>
      <dgm:spPr/>
    </dgm:pt>
    <dgm:pt modelId="{BCC070A4-5936-4F15-9BDB-361AF80A3D8B}" type="pres">
      <dgm:prSet presAssocID="{5DF6DF85-B7AA-4850-B873-25DBFD1D0F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00E0AD-74DE-4B45-9905-631E4FF46D12}" type="pres">
      <dgm:prSet presAssocID="{04EB344F-56CD-491A-B8CA-77FBF93301F2}" presName="linNode" presStyleCnt="0"/>
      <dgm:spPr/>
    </dgm:pt>
    <dgm:pt modelId="{64187C6D-4C93-4501-9550-D75B31BEA5CC}" type="pres">
      <dgm:prSet presAssocID="{04EB344F-56CD-491A-B8CA-77FBF93301F2}" presName="parentShp" presStyleLbl="node1" presStyleIdx="0" presStyleCnt="4" custScaleX="48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D276-0875-4AAC-BCB2-E653B53BAC83}" type="pres">
      <dgm:prSet presAssocID="{04EB344F-56CD-491A-B8CA-77FBF93301F2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A735-E304-4C9C-8433-3CA61D451F02}" type="pres">
      <dgm:prSet presAssocID="{93490C4B-0660-4C16-9D54-9D32FA730B37}" presName="spacing" presStyleCnt="0"/>
      <dgm:spPr/>
    </dgm:pt>
    <dgm:pt modelId="{EDEA67A4-13BE-4B34-B7CF-1D559BE8DA8A}" type="pres">
      <dgm:prSet presAssocID="{93D96564-E9D5-46CE-B84F-0B7A100FB0AB}" presName="linNode" presStyleCnt="0"/>
      <dgm:spPr/>
    </dgm:pt>
    <dgm:pt modelId="{70A41A59-0056-4E91-9D9C-1361DB87CB3E}" type="pres">
      <dgm:prSet presAssocID="{93D96564-E9D5-46CE-B84F-0B7A100FB0AB}" presName="parentShp" presStyleLbl="node1" presStyleIdx="1" presStyleCnt="4" custScaleX="5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8149F-714E-437B-ABE2-6D04EB28BC73}" type="pres">
      <dgm:prSet presAssocID="{93D96564-E9D5-46CE-B84F-0B7A100FB0A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508EE-B7EC-48E9-BC35-05BCA677A323}" type="pres">
      <dgm:prSet presAssocID="{526B0AED-6DAB-4A06-B9BC-4676B1100E93}" presName="spacing" presStyleCnt="0"/>
      <dgm:spPr/>
    </dgm:pt>
    <dgm:pt modelId="{CB554606-ACA9-45FA-88A9-5991A010A03F}" type="pres">
      <dgm:prSet presAssocID="{9A7D77DF-575A-4977-817A-1DDC83669F7E}" presName="linNode" presStyleCnt="0"/>
      <dgm:spPr/>
    </dgm:pt>
    <dgm:pt modelId="{4AA88A2A-6B57-4706-B16D-FBD6A7A57EB6}" type="pres">
      <dgm:prSet presAssocID="{9A7D77DF-575A-4977-817A-1DDC83669F7E}" presName="parentShp" presStyleLbl="node1" presStyleIdx="2" presStyleCnt="4" custScaleX="5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9B74-271B-4A9A-9170-5B68675EA960}" type="pres">
      <dgm:prSet presAssocID="{9A7D77DF-575A-4977-817A-1DDC83669F7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C8DD-A462-496D-AD13-6B5E24205F6A}" type="pres">
      <dgm:prSet presAssocID="{1D1D8108-D2C1-46E3-9AD0-A5D00E9A8166}" presName="spacing" presStyleCnt="0"/>
      <dgm:spPr/>
    </dgm:pt>
    <dgm:pt modelId="{65CF724D-7650-483C-8825-2655B4282D63}" type="pres">
      <dgm:prSet presAssocID="{A8052700-0E05-4D53-9A8D-652FF7470759}" presName="linNode" presStyleCnt="0"/>
      <dgm:spPr/>
    </dgm:pt>
    <dgm:pt modelId="{7CA4A5DB-6717-464B-B07D-B85F9A219785}" type="pres">
      <dgm:prSet presAssocID="{A8052700-0E05-4D53-9A8D-652FF7470759}" presName="parentShp" presStyleLbl="node1" presStyleIdx="3" presStyleCnt="4" custScaleX="5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EAD6A-CA67-4596-8326-068BE398EF0E}" type="pres">
      <dgm:prSet presAssocID="{A8052700-0E05-4D53-9A8D-652FF747075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34E6A-5555-4E0B-9C03-F99FB8E20EE7}" srcId="{9A7D77DF-575A-4977-817A-1DDC83669F7E}" destId="{477A16BB-A2F6-42E0-9495-93EE4ADEEB3A}" srcOrd="0" destOrd="0" parTransId="{9AF651E6-EB7C-4473-95CF-9986FBA8472A}" sibTransId="{591878C3-A990-46EA-A5AF-4C5E75A86F21}"/>
    <dgm:cxn modelId="{F2704AB3-64A1-49D5-9E86-A09A1BEA9B51}" type="presOf" srcId="{9990B818-D3FF-4A19-A9A4-25075AFAE97D}" destId="{CC98149F-714E-437B-ABE2-6D04EB28BC73}" srcOrd="0" destOrd="0" presId="urn:microsoft.com/office/officeart/2005/8/layout/vList6"/>
    <dgm:cxn modelId="{01948D86-54A9-46C8-A3CA-4E8275AF4ECA}" type="presOf" srcId="{6F529A98-BBEF-4AE2-A8A1-8673F4DC7487}" destId="{FA7EAD6A-CA67-4596-8326-068BE398EF0E}" srcOrd="0" destOrd="0" presId="urn:microsoft.com/office/officeart/2005/8/layout/vList6"/>
    <dgm:cxn modelId="{4F938184-69A5-4DE2-8E23-762FEF1CBE06}" type="presOf" srcId="{B29AFD64-0733-4845-AD79-81E246377874}" destId="{E0639B74-271B-4A9A-9170-5B68675EA960}" srcOrd="0" destOrd="1" presId="urn:microsoft.com/office/officeart/2005/8/layout/vList6"/>
    <dgm:cxn modelId="{B2F70A4C-C014-46AC-9368-35A9906D6D8A}" srcId="{5DF6DF85-B7AA-4850-B873-25DBFD1D0FA6}" destId="{04EB344F-56CD-491A-B8CA-77FBF93301F2}" srcOrd="0" destOrd="0" parTransId="{8ABBB38E-7265-4953-8989-8B90E9E6C81A}" sibTransId="{93490C4B-0660-4C16-9D54-9D32FA730B37}"/>
    <dgm:cxn modelId="{3B9674FB-0AA8-4341-8E1A-6E8FB4CEEF3A}" srcId="{5DF6DF85-B7AA-4850-B873-25DBFD1D0FA6}" destId="{A8052700-0E05-4D53-9A8D-652FF7470759}" srcOrd="3" destOrd="0" parTransId="{0DD3A960-2952-4E96-9985-AF575BA8B5EE}" sibTransId="{299C60BA-CA1F-44F8-BF5F-9DB6DC0A934C}"/>
    <dgm:cxn modelId="{B222C926-5262-4C9F-B614-572F5DEDB5A2}" type="presOf" srcId="{5E602A70-9BDB-459C-A12B-23E6AB64EA90}" destId="{7752D276-0875-4AAC-BCB2-E653B53BAC83}" srcOrd="0" destOrd="2" presId="urn:microsoft.com/office/officeart/2005/8/layout/vList6"/>
    <dgm:cxn modelId="{CEFFA9EE-2DBE-4C5B-8EFC-7A9A21ED7C56}" type="presOf" srcId="{9A7D77DF-575A-4977-817A-1DDC83669F7E}" destId="{4AA88A2A-6B57-4706-B16D-FBD6A7A57EB6}" srcOrd="0" destOrd="0" presId="urn:microsoft.com/office/officeart/2005/8/layout/vList6"/>
    <dgm:cxn modelId="{FD1BFE9D-2AB2-4FCE-B349-4BFAC4C22616}" type="presOf" srcId="{77E2C148-9C1F-44A6-B3AA-4D5EBE5771F9}" destId="{7752D276-0875-4AAC-BCB2-E653B53BAC83}" srcOrd="0" destOrd="1" presId="urn:microsoft.com/office/officeart/2005/8/layout/vList6"/>
    <dgm:cxn modelId="{9850FA29-9EEE-4F76-927C-50A7867EF6D1}" srcId="{9A7D77DF-575A-4977-817A-1DDC83669F7E}" destId="{B29AFD64-0733-4845-AD79-81E246377874}" srcOrd="1" destOrd="0" parTransId="{EF75029D-EC53-46CC-ABD0-5DFFD5171491}" sibTransId="{41F1F58F-73CC-47FA-B10A-842D01827FDF}"/>
    <dgm:cxn modelId="{A0E41BB0-3A62-4110-9DCB-6E18CF6BC07E}" type="presOf" srcId="{BE6A9285-F6F9-47E2-ACA3-06840F728F4F}" destId="{7752D276-0875-4AAC-BCB2-E653B53BAC83}" srcOrd="0" destOrd="0" presId="urn:microsoft.com/office/officeart/2005/8/layout/vList6"/>
    <dgm:cxn modelId="{E5F886BC-2517-44AF-AAF3-59DE7A501975}" type="presOf" srcId="{93D96564-E9D5-46CE-B84F-0B7A100FB0AB}" destId="{70A41A59-0056-4E91-9D9C-1361DB87CB3E}" srcOrd="0" destOrd="0" presId="urn:microsoft.com/office/officeart/2005/8/layout/vList6"/>
    <dgm:cxn modelId="{A0DEB18F-D326-4E70-9306-6728E2CBB88D}" type="presOf" srcId="{A8052700-0E05-4D53-9A8D-652FF7470759}" destId="{7CA4A5DB-6717-464B-B07D-B85F9A219785}" srcOrd="0" destOrd="0" presId="urn:microsoft.com/office/officeart/2005/8/layout/vList6"/>
    <dgm:cxn modelId="{2814A645-8C88-4B77-8440-A36652FECF72}" srcId="{04EB344F-56CD-491A-B8CA-77FBF93301F2}" destId="{5E602A70-9BDB-459C-A12B-23E6AB64EA90}" srcOrd="2" destOrd="0" parTransId="{E41A7AAF-FD5A-4225-971A-DED85A97261A}" sibTransId="{A267FCB8-EF9C-4621-A609-96EBD5265896}"/>
    <dgm:cxn modelId="{FADDB619-5A71-418B-960D-1696810A7FA9}" srcId="{04EB344F-56CD-491A-B8CA-77FBF93301F2}" destId="{BE6A9285-F6F9-47E2-ACA3-06840F728F4F}" srcOrd="0" destOrd="0" parTransId="{CB2A578F-C9B4-4073-9899-32CC5706E190}" sibTransId="{3D169A76-62B0-4E9B-BBE7-F95DEB39A9DA}"/>
    <dgm:cxn modelId="{E8DD56FD-F296-4035-8F79-B5CE0E99A8F0}" srcId="{04EB344F-56CD-491A-B8CA-77FBF93301F2}" destId="{77E2C148-9C1F-44A6-B3AA-4D5EBE5771F9}" srcOrd="1" destOrd="0" parTransId="{27C67FC3-B381-4E2E-B4AC-1011D56B8C4C}" sibTransId="{C37BF397-C041-4C81-885B-CD2947EAA17B}"/>
    <dgm:cxn modelId="{69250537-D543-4DCD-BE7B-1854438B57D4}" srcId="{A8052700-0E05-4D53-9A8D-652FF7470759}" destId="{6F529A98-BBEF-4AE2-A8A1-8673F4DC7487}" srcOrd="0" destOrd="0" parTransId="{B6ECF8F0-E1DC-43DE-8198-CB92881A89FE}" sibTransId="{6509AE6D-0C6D-4F70-86C6-FDE22F3F95C0}"/>
    <dgm:cxn modelId="{CCB37103-8DEB-4B13-83A3-0297974543B2}" type="presOf" srcId="{04EB344F-56CD-491A-B8CA-77FBF93301F2}" destId="{64187C6D-4C93-4501-9550-D75B31BEA5CC}" srcOrd="0" destOrd="0" presId="urn:microsoft.com/office/officeart/2005/8/layout/vList6"/>
    <dgm:cxn modelId="{138A7A2D-F385-4AFA-B1E2-4D831908068F}" srcId="{5DF6DF85-B7AA-4850-B873-25DBFD1D0FA6}" destId="{9A7D77DF-575A-4977-817A-1DDC83669F7E}" srcOrd="2" destOrd="0" parTransId="{1DF62704-B67F-4A3E-A7E9-879D1D2AF7CB}" sibTransId="{1D1D8108-D2C1-46E3-9AD0-A5D00E9A8166}"/>
    <dgm:cxn modelId="{ED446080-0A44-4694-9951-71AEE88F0364}" srcId="{93D96564-E9D5-46CE-B84F-0B7A100FB0AB}" destId="{9990B818-D3FF-4A19-A9A4-25075AFAE97D}" srcOrd="0" destOrd="0" parTransId="{F9FF6DB3-C498-43D5-A479-59828100CD62}" sibTransId="{7A2210CB-F999-4097-B01F-6AEB6BEDBCCF}"/>
    <dgm:cxn modelId="{7D973406-5643-43DB-BE63-4D0E8BC35EEE}" srcId="{93D96564-E9D5-46CE-B84F-0B7A100FB0AB}" destId="{0954168E-ECB5-4029-B65B-11E5A773B921}" srcOrd="1" destOrd="0" parTransId="{AF0F4E55-5116-4BF0-AE04-FB7AD5FDBD6B}" sibTransId="{C25B536E-DD09-4190-B5A4-1D0B0CDE2776}"/>
    <dgm:cxn modelId="{70087ACB-488D-4A55-AB92-DF9240F12642}" type="presOf" srcId="{5DF6DF85-B7AA-4850-B873-25DBFD1D0FA6}" destId="{BCC070A4-5936-4F15-9BDB-361AF80A3D8B}" srcOrd="0" destOrd="0" presId="urn:microsoft.com/office/officeart/2005/8/layout/vList6"/>
    <dgm:cxn modelId="{5144924D-36D7-46FF-A82E-A9FAFB4ED004}" srcId="{5DF6DF85-B7AA-4850-B873-25DBFD1D0FA6}" destId="{93D96564-E9D5-46CE-B84F-0B7A100FB0AB}" srcOrd="1" destOrd="0" parTransId="{2B81C16D-0F35-4D8E-9D16-63AB5A3077A9}" sibTransId="{526B0AED-6DAB-4A06-B9BC-4676B1100E93}"/>
    <dgm:cxn modelId="{1FF3AF90-8C6E-49EF-A041-A1F37F567EC4}" type="presOf" srcId="{0954168E-ECB5-4029-B65B-11E5A773B921}" destId="{CC98149F-714E-437B-ABE2-6D04EB28BC73}" srcOrd="0" destOrd="1" presId="urn:microsoft.com/office/officeart/2005/8/layout/vList6"/>
    <dgm:cxn modelId="{303D976C-016F-45EB-8D94-7796A79B25E2}" type="presOf" srcId="{477A16BB-A2F6-42E0-9495-93EE4ADEEB3A}" destId="{E0639B74-271B-4A9A-9170-5B68675EA960}" srcOrd="0" destOrd="0" presId="urn:microsoft.com/office/officeart/2005/8/layout/vList6"/>
    <dgm:cxn modelId="{C5DAF2AC-685B-4957-BAF6-F58D5B984E63}" type="presParOf" srcId="{BCC070A4-5936-4F15-9BDB-361AF80A3D8B}" destId="{EC00E0AD-74DE-4B45-9905-631E4FF46D12}" srcOrd="0" destOrd="0" presId="urn:microsoft.com/office/officeart/2005/8/layout/vList6"/>
    <dgm:cxn modelId="{27BFEA08-21EA-4FF1-B5C1-D613714A574D}" type="presParOf" srcId="{EC00E0AD-74DE-4B45-9905-631E4FF46D12}" destId="{64187C6D-4C93-4501-9550-D75B31BEA5CC}" srcOrd="0" destOrd="0" presId="urn:microsoft.com/office/officeart/2005/8/layout/vList6"/>
    <dgm:cxn modelId="{B2C9C084-18BE-48FF-8F2C-42CD87A0EF56}" type="presParOf" srcId="{EC00E0AD-74DE-4B45-9905-631E4FF46D12}" destId="{7752D276-0875-4AAC-BCB2-E653B53BAC83}" srcOrd="1" destOrd="0" presId="urn:microsoft.com/office/officeart/2005/8/layout/vList6"/>
    <dgm:cxn modelId="{5AFEFCAA-B091-44A9-B3A7-B483EF20D2EF}" type="presParOf" srcId="{BCC070A4-5936-4F15-9BDB-361AF80A3D8B}" destId="{1BC8A735-E304-4C9C-8433-3CA61D451F02}" srcOrd="1" destOrd="0" presId="urn:microsoft.com/office/officeart/2005/8/layout/vList6"/>
    <dgm:cxn modelId="{2577C713-613D-463E-963C-751B12003D82}" type="presParOf" srcId="{BCC070A4-5936-4F15-9BDB-361AF80A3D8B}" destId="{EDEA67A4-13BE-4B34-B7CF-1D559BE8DA8A}" srcOrd="2" destOrd="0" presId="urn:microsoft.com/office/officeart/2005/8/layout/vList6"/>
    <dgm:cxn modelId="{2EA8CF06-49EC-43D5-9EEB-272D4CEDBD3C}" type="presParOf" srcId="{EDEA67A4-13BE-4B34-B7CF-1D559BE8DA8A}" destId="{70A41A59-0056-4E91-9D9C-1361DB87CB3E}" srcOrd="0" destOrd="0" presId="urn:microsoft.com/office/officeart/2005/8/layout/vList6"/>
    <dgm:cxn modelId="{5D8ABAFE-605F-4FB8-9FD3-FF4D4DC6559E}" type="presParOf" srcId="{EDEA67A4-13BE-4B34-B7CF-1D559BE8DA8A}" destId="{CC98149F-714E-437B-ABE2-6D04EB28BC73}" srcOrd="1" destOrd="0" presId="urn:microsoft.com/office/officeart/2005/8/layout/vList6"/>
    <dgm:cxn modelId="{83C1F21E-D3A4-49F7-9B25-7508EB4DED75}" type="presParOf" srcId="{BCC070A4-5936-4F15-9BDB-361AF80A3D8B}" destId="{725508EE-B7EC-48E9-BC35-05BCA677A323}" srcOrd="3" destOrd="0" presId="urn:microsoft.com/office/officeart/2005/8/layout/vList6"/>
    <dgm:cxn modelId="{444179CB-4B66-421F-B0AE-161D48311A1C}" type="presParOf" srcId="{BCC070A4-5936-4F15-9BDB-361AF80A3D8B}" destId="{CB554606-ACA9-45FA-88A9-5991A010A03F}" srcOrd="4" destOrd="0" presId="urn:microsoft.com/office/officeart/2005/8/layout/vList6"/>
    <dgm:cxn modelId="{E346EFD5-AD92-425D-B5DB-C660EF5DD90F}" type="presParOf" srcId="{CB554606-ACA9-45FA-88A9-5991A010A03F}" destId="{4AA88A2A-6B57-4706-B16D-FBD6A7A57EB6}" srcOrd="0" destOrd="0" presId="urn:microsoft.com/office/officeart/2005/8/layout/vList6"/>
    <dgm:cxn modelId="{434484EE-AA27-4A21-9CBF-E5CF49250BDD}" type="presParOf" srcId="{CB554606-ACA9-45FA-88A9-5991A010A03F}" destId="{E0639B74-271B-4A9A-9170-5B68675EA960}" srcOrd="1" destOrd="0" presId="urn:microsoft.com/office/officeart/2005/8/layout/vList6"/>
    <dgm:cxn modelId="{9119CC08-457E-4742-BE24-5696E954FFA7}" type="presParOf" srcId="{BCC070A4-5936-4F15-9BDB-361AF80A3D8B}" destId="{5174C8DD-A462-496D-AD13-6B5E24205F6A}" srcOrd="5" destOrd="0" presId="urn:microsoft.com/office/officeart/2005/8/layout/vList6"/>
    <dgm:cxn modelId="{F7CB466F-B8E0-40FA-B542-A923B62F8076}" type="presParOf" srcId="{BCC070A4-5936-4F15-9BDB-361AF80A3D8B}" destId="{65CF724D-7650-483C-8825-2655B4282D63}" srcOrd="6" destOrd="0" presId="urn:microsoft.com/office/officeart/2005/8/layout/vList6"/>
    <dgm:cxn modelId="{BEF7B61A-1413-451B-9D62-28C46A8C7CE5}" type="presParOf" srcId="{65CF724D-7650-483C-8825-2655B4282D63}" destId="{7CA4A5DB-6717-464B-B07D-B85F9A219785}" srcOrd="0" destOrd="0" presId="urn:microsoft.com/office/officeart/2005/8/layout/vList6"/>
    <dgm:cxn modelId="{E64600A6-DD64-4AF8-B1C1-1BBDDF088F8B}" type="presParOf" srcId="{65CF724D-7650-483C-8825-2655B4282D63}" destId="{FA7EAD6A-CA67-4596-8326-068BE398EF0E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B908D-2991-4800-8628-0D50F5898CCA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D3F0-6FF7-4E8E-8A3D-5868515F90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D3F0-6FF7-4E8E-8A3D-5868515F90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Какое место занимает зрение в жизни человека?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D3F0-6FF7-4E8E-8A3D-5868515F90F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Альбом «Дороже алмаза – свои два глаза»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D3F0-6FF7-4E8E-8A3D-5868515F90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D3F0-6FF7-4E8E-8A3D-5868515F90F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medicina/stroenie-glaza.html" TargetMode="External"/><Relationship Id="rId2" Type="http://schemas.openxmlformats.org/officeDocument/2006/relationships/hyperlink" Target="http://doktorshen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Туяра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Населенный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пункт, в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котором находится школа/ОУ: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Сунтарский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с.Сунтар, ул. Ленина 118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школы/ОУ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МКООУ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Сунтарская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санаторная школа – интернат  им. Герасимова М.И.»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учебного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«Дороже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алмаза – свои два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глаза»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Внеаудиторная деятельность. Проектная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занятий,4 недели (02.10.13, 09.10.13, 16.10.13, 23.10.13.)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Из-за огромной нагрузки ослабление зрения может наблюдаться в любом возрасте, и даже в младшем школьном. С моей помощью, обучающимися 3класса, был разработан проект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Встреча со школьной медсестрой </a:t>
            </a:r>
            <a:r>
              <a:rPr lang="ru-RU" dirty="0" err="1" smtClean="0"/>
              <a:t>Степаной</a:t>
            </a:r>
            <a:r>
              <a:rPr lang="ru-RU" dirty="0" smtClean="0"/>
              <a:t> Г.Т. Беседа «О глазах»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86058"/>
            <a:ext cx="2666987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786190"/>
            <a:ext cx="1400156" cy="23399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14290"/>
            <a:ext cx="65722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“Запрещается – разрешается”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*Смотреть долго телепередачи;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*Играть длительное время за компьютером;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*Делать зарядку для глаз;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девать очки при хорошем зрении;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ежа читать;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*Заниматься в темном помещении;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тобы освещение было с левой стороны;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*Читать в общественном транспорте;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*Посещать окулиста;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ольше кушать моркови и яблок.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канирование0015.jpg"/>
          <p:cNvPicPr>
            <a:picLocks noGrp="1" noChangeAspect="1"/>
          </p:cNvPicPr>
          <p:nvPr>
            <p:ph idx="1"/>
          </p:nvPr>
        </p:nvPicPr>
        <p:blipFill>
          <a:blip r:embed="rId3"/>
          <a:srcRect t="26622"/>
          <a:stretch>
            <a:fillRect/>
          </a:stretch>
        </p:blipFill>
        <p:spPr>
          <a:xfrm>
            <a:off x="4714876" y="285728"/>
            <a:ext cx="3926402" cy="2530235"/>
          </a:xfrm>
        </p:spPr>
      </p:pic>
      <p:pic>
        <p:nvPicPr>
          <p:cNvPr id="5" name="Содержимое 3" descr="сканирование0015.jpg"/>
          <p:cNvPicPr>
            <a:picLocks noChangeAspect="1"/>
          </p:cNvPicPr>
          <p:nvPr/>
        </p:nvPicPr>
        <p:blipFill>
          <a:blip r:embed="rId3"/>
          <a:srcRect t="26622"/>
          <a:stretch>
            <a:fillRect/>
          </a:stretch>
        </p:blipFill>
        <p:spPr>
          <a:xfrm flipH="1">
            <a:off x="642910" y="285728"/>
            <a:ext cx="4143404" cy="25302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105835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Знаете ли вы:</a:t>
            </a:r>
            <a:endParaRPr lang="ru-RU" sz="4000" b="1" dirty="0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3399"/>
                </a:solidFill>
              </a:rPr>
              <a:t>Какое место занимает зрение в жизни человека?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3399"/>
                </a:solidFill>
              </a:rPr>
              <a:t>Какую функцию выполняют глаза?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3399"/>
                </a:solidFill>
              </a:rPr>
              <a:t>Как сберечь зрение?</a:t>
            </a:r>
            <a:endParaRPr lang="ru-RU" sz="3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616720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«Дороже алмаза –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свои два глаза»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3500462" cy="16875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72008"/>
            <a:ext cx="4286281" cy="17145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15338" y="0"/>
            <a:ext cx="928662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Альбом «Дороже алмаза –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свои два глаза»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69878" cy="616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Подготовительный этап. Планирование проекта.</a:t>
            </a:r>
          </a:p>
          <a:p>
            <a:pPr lvl="0"/>
            <a:r>
              <a:rPr lang="ru-RU" sz="2800" dirty="0" smtClean="0"/>
              <a:t>Вводная презентация учителя;</a:t>
            </a:r>
          </a:p>
          <a:p>
            <a:pPr lvl="0"/>
            <a:r>
              <a:rPr lang="ru-RU" sz="2800" dirty="0" smtClean="0"/>
              <a:t>Постановка проблемы;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этап. Самостоятельная работа групп по выполнению заданий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7467600" cy="2757494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учащихся на группы.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информации в библиотеке.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информации в интернете.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докладов.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Итоги.  Группа «Справочная»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329642" cy="5402406"/>
          </a:xfrm>
        </p:spPr>
        <p:txBody>
          <a:bodyPr/>
          <a:lstStyle/>
          <a:p>
            <a:r>
              <a:rPr lang="ru-RU" dirty="0" smtClean="0"/>
              <a:t>Глаза;</a:t>
            </a:r>
          </a:p>
          <a:p>
            <a:r>
              <a:rPr lang="ru-RU" dirty="0" smtClean="0"/>
              <a:t>Строение глаза;</a:t>
            </a:r>
          </a:p>
          <a:p>
            <a:r>
              <a:rPr lang="ru-RU" dirty="0" smtClean="0"/>
              <a:t>Функции глаза.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9855">
            <a:off x="1518185" y="4151728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3245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256"/>
            <a:ext cx="3857652" cy="1696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привлечение внимания учащихся к проблеме нарушения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 в период школьного обучения; формирование у детей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мотивационной сферы гигиенического поведения.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1. Определить уровень знаний учащихся в вопросах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сохранения и укрепления своего зрения. 2. Расширить представления 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мерах профилактики нарушения зрения. 3. Формировать навык бережного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отношения к своему зрению. 4.Изучить справочную, научную литературу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строении и функциях глаза. 5. Собрать из разных источников о глазах 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зрении.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завершения проекта учащиеся смогут: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знать строение и функции глаза;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рассказать, как сберечь зрение;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-запомнить правила бережного отношения к зрению;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продемонстрировать упражнения для снятия усталости с глаз;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подготовить презентацию и альбом на тему «Дороже алмаза – свои два глаза.»;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-расширить кругозор о зрении и глазах.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Итоги.  Группа «Информационная» 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186766" cy="5188092"/>
          </a:xfrm>
        </p:spPr>
        <p:txBody>
          <a:bodyPr/>
          <a:lstStyle/>
          <a:p>
            <a:pPr lvl="0"/>
            <a:r>
              <a:rPr lang="ru-RU" dirty="0" smtClean="0"/>
              <a:t>Интервью. Школьный врач  </a:t>
            </a:r>
            <a:r>
              <a:rPr lang="ru-RU" dirty="0" err="1" smtClean="0"/>
              <a:t>Слепцова</a:t>
            </a:r>
            <a:r>
              <a:rPr lang="ru-RU" dirty="0" smtClean="0"/>
              <a:t> А.Д.;</a:t>
            </a:r>
          </a:p>
          <a:p>
            <a:pPr lvl="0"/>
            <a:r>
              <a:rPr lang="ru-RU" dirty="0" smtClean="0"/>
              <a:t>Состояние здоровья глаз среди учащихся 3 класса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28"/>
            <a:ext cx="2758356" cy="344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Итоги 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 smtClean="0">
                <a:solidFill>
                  <a:srgbClr val="002060"/>
                </a:solidFill>
              </a:rPr>
              <a:t>«Полезно - вредно»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59530"/>
          </a:xfrm>
        </p:spPr>
        <p:txBody>
          <a:bodyPr/>
          <a:lstStyle/>
          <a:p>
            <a:pPr lvl="0"/>
            <a:r>
              <a:rPr lang="ru-RU" dirty="0" smtClean="0"/>
              <a:t>Памятка «Правила бережного отношения к глазам»; </a:t>
            </a:r>
          </a:p>
          <a:p>
            <a:pPr lvl="0"/>
            <a:r>
              <a:rPr lang="ru-RU" dirty="0" smtClean="0"/>
              <a:t>Сообщение «Что вредно для наших глаз?»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307183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Содержимое 3" descr="сканирование0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4214818"/>
            <a:ext cx="2857520" cy="1930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User\Pictures\фото_23.11.13\SAM_12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C:\Users\User\Pictures\фото_23.11.13\SAM_1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Итоги. Группа «Творческая»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26139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Пословицы;</a:t>
            </a:r>
          </a:p>
          <a:p>
            <a:pPr lvl="0"/>
            <a:r>
              <a:rPr lang="ru-RU" dirty="0" smtClean="0"/>
              <a:t>Загадки;</a:t>
            </a:r>
          </a:p>
          <a:p>
            <a:pPr lvl="0"/>
            <a:r>
              <a:rPr lang="ru-RU" dirty="0" smtClean="0"/>
              <a:t>Фразеологизмы;</a:t>
            </a:r>
          </a:p>
          <a:p>
            <a:pPr lvl="0"/>
            <a:r>
              <a:rPr lang="ru-RU" dirty="0" smtClean="0"/>
              <a:t>Интересные факты о глазах;</a:t>
            </a:r>
          </a:p>
          <a:p>
            <a:pPr lvl="0"/>
            <a:r>
              <a:rPr lang="ru-RU" dirty="0" smtClean="0"/>
              <a:t>Кроссворд. </a:t>
            </a:r>
          </a:p>
          <a:p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3293314" cy="283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2928958" cy="25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lvl="1"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 — зрительный орган человека обеспечивающий функцию зрения. У человека через глаз поступает около 90 % информации из окружающего мира.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сохранить зрение надо: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умываться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утрам;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смотреть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телевизор не более 1-1,5 часов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сидеть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ближе 3 м от телевизора, подальше от монитора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компьютера;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читать лежа,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транспорте;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беречь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 от попадания инородных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чтении и письме свет должен падать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слева;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пищу витамины, морковь, лук, сладкий перец, помидоры,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петрушку;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делать гимнастику для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/>
              <a:t>Библиография</a:t>
            </a:r>
            <a:endParaRPr lang="ru-RU" sz="4000" dirty="0"/>
          </a:p>
          <a:p>
            <a:pPr lvl="0"/>
            <a:r>
              <a:rPr lang="ru-RU" sz="4000" dirty="0"/>
              <a:t>Большая энциклопедия эрудита М:Махаон 2007;</a:t>
            </a:r>
          </a:p>
          <a:p>
            <a:pPr lvl="0"/>
            <a:r>
              <a:rPr lang="ru-RU" sz="4000" dirty="0"/>
              <a:t>Детская энциклопедия "1001 вопрос и ответ" М: Оникс 2000;</a:t>
            </a:r>
          </a:p>
          <a:p>
            <a:pPr lvl="0"/>
            <a:r>
              <a:rPr lang="ru-RU" sz="4000" dirty="0"/>
              <a:t>Все обо всем. Компания «Ключ-С», Филологическое общество «СЛОВО», ТКО М: 1996;</a:t>
            </a:r>
          </a:p>
          <a:p>
            <a:pPr lvl="0"/>
            <a:r>
              <a:rPr lang="ru-RU" sz="4000" dirty="0"/>
              <a:t>Биология. Справочник школьника. М: «Ключ-С», Филологическое общество «СЛОВО», ТКО 1996;</a:t>
            </a:r>
          </a:p>
          <a:p>
            <a:pPr lvl="0"/>
            <a:r>
              <a:rPr lang="ru-RU" sz="4000" dirty="0"/>
              <a:t>Биология. Школьный иллюстрированный справочник. Т: </a:t>
            </a:r>
            <a:r>
              <a:rPr lang="ru-RU" sz="4000" dirty="0" err="1"/>
              <a:t>Росмэн</a:t>
            </a:r>
            <a:r>
              <a:rPr lang="ru-RU" sz="4000" dirty="0"/>
              <a:t> 1995;</a:t>
            </a:r>
          </a:p>
          <a:p>
            <a:pPr lvl="0"/>
            <a:r>
              <a:rPr lang="ru-RU" sz="4000" dirty="0" err="1"/>
              <a:t>Стручкова</a:t>
            </a:r>
            <a:r>
              <a:rPr lang="ru-RU" sz="4000" dirty="0"/>
              <a:t> И.И. Саха </a:t>
            </a:r>
            <a:r>
              <a:rPr lang="ru-RU" sz="4000" dirty="0" err="1"/>
              <a:t>бэргэн</a:t>
            </a:r>
            <a:r>
              <a:rPr lang="ru-RU" sz="4000" dirty="0"/>
              <a:t> </a:t>
            </a:r>
            <a:r>
              <a:rPr lang="ru-RU" sz="4000" dirty="0" err="1"/>
              <a:t>тыла-өҺө</a:t>
            </a:r>
            <a:r>
              <a:rPr lang="ru-RU" sz="4000" dirty="0"/>
              <a:t>. </a:t>
            </a:r>
            <a:r>
              <a:rPr lang="ru-RU" sz="4000" dirty="0" err="1"/>
              <a:t>Дь.Бичик</a:t>
            </a:r>
            <a:r>
              <a:rPr lang="ru-RU" sz="4000" dirty="0"/>
              <a:t> 1997; </a:t>
            </a:r>
          </a:p>
          <a:p>
            <a:pPr lvl="0"/>
            <a:r>
              <a:rPr lang="ru-RU" sz="4000" dirty="0" err="1"/>
              <a:t>Саввина</a:t>
            </a:r>
            <a:r>
              <a:rPr lang="ru-RU" sz="4000" dirty="0"/>
              <a:t> М.П. </a:t>
            </a:r>
            <a:r>
              <a:rPr lang="ru-RU" sz="4000" dirty="0" err="1"/>
              <a:t>Өс хоҺооно </a:t>
            </a:r>
            <a:r>
              <a:rPr lang="ru-RU" sz="4000" dirty="0"/>
              <a:t>– </a:t>
            </a:r>
            <a:r>
              <a:rPr lang="ru-RU" sz="4000" dirty="0" err="1"/>
              <a:t>өбүгэ номоҕо.</a:t>
            </a:r>
            <a:r>
              <a:rPr lang="ru-RU" sz="4000" dirty="0"/>
              <a:t> </a:t>
            </a:r>
            <a:r>
              <a:rPr lang="ru-RU" sz="4000" dirty="0" err="1"/>
              <a:t>Дь</a:t>
            </a:r>
            <a:r>
              <a:rPr lang="ru-RU" sz="4000" dirty="0"/>
              <a:t>. </a:t>
            </a:r>
            <a:r>
              <a:rPr lang="ru-RU" sz="4000" dirty="0" err="1"/>
              <a:t>Бичик</a:t>
            </a:r>
            <a:r>
              <a:rPr lang="ru-RU" sz="4000" dirty="0"/>
              <a:t> 2007;</a:t>
            </a:r>
          </a:p>
          <a:p>
            <a:pPr lvl="0"/>
            <a:r>
              <a:rPr lang="ru-RU" sz="4000" dirty="0"/>
              <a:t>1000 веселых загадок для детей. М:АСТ 2001;</a:t>
            </a:r>
          </a:p>
          <a:p>
            <a:pPr lvl="0"/>
            <a:r>
              <a:rPr lang="ru-RU" sz="4000" dirty="0"/>
              <a:t>Все о здоровом образе жизни. Перевод с английского. М. </a:t>
            </a:r>
            <a:r>
              <a:rPr lang="ru-RU" sz="4000" dirty="0" err="1"/>
              <a:t>Из-ий</a:t>
            </a:r>
            <a:r>
              <a:rPr lang="ru-RU" sz="4000" dirty="0"/>
              <a:t> дом «</a:t>
            </a:r>
            <a:r>
              <a:rPr lang="ru-RU" sz="4000" dirty="0" err="1"/>
              <a:t>Ридерз</a:t>
            </a:r>
            <a:r>
              <a:rPr lang="ru-RU" sz="4000" dirty="0"/>
              <a:t> Дайджест» 1998. </a:t>
            </a:r>
          </a:p>
          <a:p>
            <a:pPr lvl="0"/>
            <a:r>
              <a:rPr lang="ru-RU" sz="4000" dirty="0"/>
              <a:t>Зверев И.Д. «Книга для чтения по анатомии, физиологии и гигиене человека. Пособие для уч-ся. Изд. 2-е, </a:t>
            </a:r>
            <a:r>
              <a:rPr lang="ru-RU" sz="4000" dirty="0" err="1"/>
              <a:t>переработ</a:t>
            </a:r>
            <a:r>
              <a:rPr lang="ru-RU" sz="4000" dirty="0"/>
              <a:t>. М.: Просвещение, 1978.   </a:t>
            </a:r>
          </a:p>
          <a:p>
            <a:pPr lvl="0"/>
            <a:r>
              <a:rPr lang="ru-RU" sz="4000" dirty="0"/>
              <a:t>Мартынов С.М. Здоровье ребенка в ваших руках. Советы практического врача педиатра. Книга для воспитателя. М. Просвещение, 1991. </a:t>
            </a:r>
          </a:p>
          <a:p>
            <a:pPr lvl="0"/>
            <a:r>
              <a:rPr lang="ru-RU" sz="4000" dirty="0"/>
              <a:t>http://ielf.ucoz.ru/load/proekt/ сентябрь;</a:t>
            </a:r>
          </a:p>
          <a:p>
            <a:pPr lvl="0"/>
            <a:r>
              <a:rPr lang="ru-RU" sz="4000" dirty="0"/>
              <a:t>http://www.wikiznanie.ru/ сентябрь- октябрь;</a:t>
            </a:r>
          </a:p>
          <a:p>
            <a:pPr lvl="0"/>
            <a:r>
              <a:rPr lang="ru-RU" sz="4000" dirty="0"/>
              <a:t>http://zreni.ru/2496-glaznica.html ноябрь;</a:t>
            </a:r>
          </a:p>
          <a:p>
            <a:pPr lvl="0"/>
            <a:r>
              <a:rPr lang="ru-RU" sz="4000" dirty="0"/>
              <a:t>http://zreni.ru/2496-glaznica.html декабрь;</a:t>
            </a:r>
          </a:p>
          <a:p>
            <a:pPr lvl="0"/>
            <a:r>
              <a:rPr lang="ru-RU" sz="4000" dirty="0"/>
              <a:t>http://www.teafortwo.ru/chelovek/opticheskie-illyuzii.html январь;</a:t>
            </a:r>
          </a:p>
          <a:p>
            <a:pPr lvl="0"/>
            <a:r>
              <a:rPr lang="ru-RU" sz="4000" dirty="0" err="1"/>
              <a:t>Здоровьесберегающие</a:t>
            </a:r>
            <a:r>
              <a:rPr lang="ru-RU" sz="4000" dirty="0"/>
              <a:t> технологии в начальной школе</a:t>
            </a:r>
          </a:p>
          <a:p>
            <a:r>
              <a:rPr lang="ru-RU" sz="4000" dirty="0"/>
              <a:t>http://festival.1september.ru/articles/508516/,</a:t>
            </a:r>
          </a:p>
          <a:p>
            <a:pPr lvl="0"/>
            <a:r>
              <a:rPr lang="ru-RU" sz="4000" dirty="0"/>
              <a:t>Здоровье человека и способы его сохранения </a:t>
            </a:r>
            <a:r>
              <a:rPr lang="ru-RU" sz="4000" u="sng" dirty="0">
                <a:hlinkClick r:id="rId2"/>
              </a:rPr>
              <a:t>http://doktorshen.ru/</a:t>
            </a:r>
            <a:r>
              <a:rPr lang="ru-RU" sz="4000" dirty="0"/>
              <a:t>,</a:t>
            </a:r>
          </a:p>
          <a:p>
            <a:pPr lvl="0"/>
            <a:r>
              <a:rPr lang="ru-RU" sz="4000" u="sng" dirty="0">
                <a:hlinkClick r:id="rId3"/>
              </a:rPr>
              <a:t>http://ppt4web.ru/medicina/stroenie-glaza.html</a:t>
            </a:r>
            <a:endParaRPr lang="ru-RU" sz="4000" dirty="0"/>
          </a:p>
          <a:p>
            <a:pPr lvl="0"/>
            <a:r>
              <a:rPr lang="ru-RU" sz="4000" dirty="0"/>
              <a:t>http://nsportal.ru/ap/nauchno-tekhnicheskoe-tvorchestvo/library/prezentatsiyaglaza-organ-zreniya-cheloveka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Берегите зрение!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6437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Вопросы</a:t>
            </a:r>
            <a:r>
              <a:rPr lang="ru-RU" b="1" dirty="0"/>
              <a:t>, направляющие проект</a:t>
            </a:r>
            <a:endParaRPr lang="ru-RU" dirty="0"/>
          </a:p>
          <a:p>
            <a:r>
              <a:rPr lang="ru-RU" dirty="0" smtClean="0"/>
              <a:t>Основополагающий вопрос: Как </a:t>
            </a:r>
            <a:r>
              <a:rPr lang="ru-RU" dirty="0"/>
              <a:t>сохранить зрение?</a:t>
            </a:r>
          </a:p>
          <a:p>
            <a:r>
              <a:rPr lang="ru-RU" dirty="0"/>
              <a:t>Проблемные вопросы:</a:t>
            </a:r>
          </a:p>
          <a:p>
            <a:pPr>
              <a:buNone/>
            </a:pPr>
            <a:r>
              <a:rPr lang="ru-RU" dirty="0"/>
              <a:t>1. Какое место зрение занимает в жизни человека?</a:t>
            </a:r>
          </a:p>
          <a:p>
            <a:pPr>
              <a:buNone/>
            </a:pPr>
            <a:r>
              <a:rPr lang="ru-RU" dirty="0"/>
              <a:t>2. Какую функцию выполняют глаза?</a:t>
            </a:r>
          </a:p>
          <a:p>
            <a:pPr>
              <a:buNone/>
            </a:pPr>
            <a:r>
              <a:rPr lang="ru-RU" dirty="0"/>
              <a:t>3. Как сберечь зрение?</a:t>
            </a:r>
          </a:p>
          <a:p>
            <a:pPr>
              <a:buNone/>
            </a:pPr>
            <a:r>
              <a:rPr lang="ru-RU" dirty="0"/>
              <a:t>4.Почему нужно беречь </a:t>
            </a:r>
            <a:r>
              <a:rPr lang="ru-RU" dirty="0" smtClean="0"/>
              <a:t>зрение?</a:t>
            </a:r>
            <a:endParaRPr lang="ru-RU" dirty="0"/>
          </a:p>
          <a:p>
            <a:r>
              <a:rPr lang="ru-RU" dirty="0"/>
              <a:t>Учебные вопросы</a:t>
            </a:r>
          </a:p>
          <a:p>
            <a:pPr>
              <a:buNone/>
            </a:pPr>
            <a:r>
              <a:rPr lang="ru-RU" dirty="0"/>
              <a:t>1.Как устроен глаз?</a:t>
            </a:r>
          </a:p>
          <a:p>
            <a:pPr>
              <a:buNone/>
            </a:pPr>
            <a:r>
              <a:rPr lang="ru-RU" dirty="0"/>
              <a:t>2.Какую функцию выполняют глаза?</a:t>
            </a:r>
          </a:p>
          <a:p>
            <a:pPr>
              <a:buNone/>
            </a:pPr>
            <a:r>
              <a:rPr lang="ru-RU" dirty="0"/>
              <a:t>3.Что полезно и вредно для глаз?</a:t>
            </a:r>
          </a:p>
          <a:p>
            <a:pPr>
              <a:buNone/>
            </a:pPr>
            <a:r>
              <a:rPr lang="ru-RU" dirty="0"/>
              <a:t>4. Что гласит народная мудрость о глазах и зрении?</a:t>
            </a:r>
          </a:p>
          <a:p>
            <a:pPr>
              <a:buNone/>
            </a:pPr>
            <a:r>
              <a:rPr lang="ru-RU" dirty="0"/>
              <a:t>5.Что интересного можно узнать о глазах?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0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48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работы над проектом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Ученики работают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над проектом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выполняют задания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После завершения работы над проектом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12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Проведение анкетирования «О зрении»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Анализ анкетирования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Встреча со школьной медсестрой Степановой Г.Т. Беседа «О глазах»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4.Стартовая  презентация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учителя- актуализация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знаний по  теме.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1.Совместное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2.Самооценка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рефлексия.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3.Обратная связь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4.Наблюдение 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работой групп  учителем.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5.Обсуждение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промежуточных результатов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 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ходе общения.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1.Изготовление альбома «Дороже алмаза – свои два глаза»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2.Обогащение методической копилки.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----</a:t>
                      </a:r>
                      <a:r>
                        <a:rPr lang="ru-RU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Физминутки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глаз;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-Гимнастика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глаз.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88FC9B">
              <a:alpha val="30000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929618" cy="1752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7588">
            <a:off x="63184" y="1874680"/>
            <a:ext cx="2357422" cy="78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85728"/>
            <a:ext cx="242889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05160">
            <a:off x="6625658" y="332485"/>
            <a:ext cx="2439966" cy="9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70041">
            <a:off x="826873" y="5386792"/>
            <a:ext cx="2141521" cy="9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306">
            <a:off x="3204796" y="4219340"/>
            <a:ext cx="2449725" cy="9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39242">
            <a:off x="65912" y="4109288"/>
            <a:ext cx="2454032" cy="88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61919">
            <a:off x="5465515" y="5628462"/>
            <a:ext cx="2474822" cy="8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2857496"/>
            <a:ext cx="25398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1241960">
            <a:off x="6754939" y="4182240"/>
            <a:ext cx="2167673" cy="8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679068">
            <a:off x="6419039" y="2215917"/>
            <a:ext cx="2272865" cy="7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14338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“Цепочка слов” - “Какими бывают глаза” ребята стоят по кругу. Водящий берет в руки маленький мячик и, передавая его соседу, говорит, например, “глаза могут быть добрыми”, другой, передавая мяч соседу говорит – “глаза могут быть злыми” и т.д. Желательно, чтобы ребята не повторяли прилагательные, характеризующие глаза.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3762401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Анкета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14356"/>
            <a:ext cx="7072362" cy="6143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1.Хорошо ли ты видишь?</a:t>
            </a:r>
          </a:p>
          <a:p>
            <a:pPr>
              <a:buNone/>
            </a:pPr>
            <a:r>
              <a:rPr lang="ru-RU" sz="3200" dirty="0" smtClean="0"/>
              <a:t>а) да     б) нет    в) не очень</a:t>
            </a:r>
          </a:p>
          <a:p>
            <a:pPr>
              <a:buNone/>
            </a:pPr>
            <a:r>
              <a:rPr lang="ru-RU" sz="3200" dirty="0" smtClean="0"/>
              <a:t>2.    За какой партой ты сидишь?</a:t>
            </a:r>
          </a:p>
          <a:p>
            <a:pPr>
              <a:buNone/>
            </a:pPr>
            <a:r>
              <a:rPr lang="ru-RU" sz="3200" dirty="0" smtClean="0"/>
              <a:t>№</a:t>
            </a:r>
          </a:p>
          <a:p>
            <a:pPr>
              <a:buNone/>
            </a:pPr>
            <a:r>
              <a:rPr lang="ru-RU" sz="3200" dirty="0" smtClean="0"/>
              <a:t>3. Хорошо ли ты видишь доску?</a:t>
            </a:r>
          </a:p>
          <a:p>
            <a:pPr>
              <a:buNone/>
            </a:pPr>
            <a:r>
              <a:rPr lang="ru-RU" sz="3200" dirty="0" smtClean="0"/>
              <a:t>а) да     б) нет    в) не очень</a:t>
            </a:r>
          </a:p>
          <a:p>
            <a:pPr>
              <a:buNone/>
            </a:pPr>
            <a:r>
              <a:rPr lang="ru-RU" sz="3200" dirty="0" smtClean="0"/>
              <a:t>4. В каком положении ты обычно читаешь?</a:t>
            </a:r>
          </a:p>
          <a:p>
            <a:pPr>
              <a:buNone/>
            </a:pPr>
            <a:r>
              <a:rPr lang="ru-RU" sz="3200" dirty="0" smtClean="0"/>
              <a:t>а) сидя     б) лёжа   </a:t>
            </a:r>
          </a:p>
          <a:p>
            <a:pPr>
              <a:buNone/>
            </a:pPr>
            <a:r>
              <a:rPr lang="ru-RU" sz="3200" dirty="0" smtClean="0"/>
              <a:t>5. Сколько времени ты обычно проводишь у компьютера?</a:t>
            </a:r>
          </a:p>
          <a:p>
            <a:pPr>
              <a:buNone/>
            </a:pPr>
            <a:r>
              <a:rPr lang="ru-RU" sz="3200" dirty="0" smtClean="0"/>
              <a:t>а) 30 – 40  минут    б) 1 или 2 часа   в) не знаю</a:t>
            </a:r>
          </a:p>
          <a:p>
            <a:pPr>
              <a:buNone/>
            </a:pPr>
            <a:r>
              <a:rPr lang="ru-RU" sz="3200" dirty="0" smtClean="0"/>
              <a:t>6. С какого расстояния ты смотришь телевизор?</a:t>
            </a:r>
          </a:p>
          <a:p>
            <a:pPr>
              <a:buNone/>
            </a:pPr>
            <a:r>
              <a:rPr lang="ru-RU" sz="3200" dirty="0" smtClean="0"/>
              <a:t>а) 1м.    б) 2 м.    в) 3 м.</a:t>
            </a:r>
          </a:p>
          <a:p>
            <a:pPr>
              <a:buNone/>
            </a:pPr>
            <a:r>
              <a:rPr lang="ru-RU" sz="3200" dirty="0" smtClean="0"/>
              <a:t>7. Ходил ли ты когда-нибудь к окулисту?</a:t>
            </a:r>
          </a:p>
          <a:p>
            <a:pPr>
              <a:buNone/>
            </a:pPr>
            <a:r>
              <a:rPr lang="ru-RU" sz="3200" dirty="0" smtClean="0"/>
              <a:t>а) да     б) нет    в) не помню</a:t>
            </a:r>
          </a:p>
          <a:p>
            <a:pPr>
              <a:buNone/>
            </a:pPr>
            <a:r>
              <a:rPr lang="ru-RU" sz="3200" dirty="0" smtClean="0"/>
              <a:t>8. Какие продукты ты выберешь, чтобы сохранить зрение?</a:t>
            </a:r>
          </a:p>
          <a:p>
            <a:pPr>
              <a:buNone/>
            </a:pPr>
            <a:r>
              <a:rPr lang="ru-RU" sz="3200" dirty="0" smtClean="0"/>
              <a:t>а) Морковь, лук, помидор, петрушка, сладкий перец</a:t>
            </a:r>
          </a:p>
          <a:p>
            <a:pPr>
              <a:buNone/>
            </a:pPr>
            <a:r>
              <a:rPr lang="ru-RU" sz="3200" dirty="0" smtClean="0"/>
              <a:t> б) Шоколад, чипсы, газированный напиток</a:t>
            </a:r>
          </a:p>
          <a:p>
            <a:pPr>
              <a:buNone/>
            </a:pPr>
            <a:r>
              <a:rPr lang="ru-RU" sz="3200" dirty="0" smtClean="0"/>
              <a:t>9. Бережешь ли ты свои глаза?</a:t>
            </a:r>
          </a:p>
          <a:p>
            <a:pPr>
              <a:buNone/>
            </a:pPr>
            <a:r>
              <a:rPr lang="ru-RU" sz="3200" dirty="0" smtClean="0"/>
              <a:t>а) да     б) нет    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Анкетирование учащихся «О зрении»</a:t>
            </a:r>
            <a:endParaRPr lang="ru-RU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4501073" cy="234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Анализ анкеты </a:t>
            </a:r>
            <a:endParaRPr lang="ru-RU" b="1" dirty="0">
              <a:solidFill>
                <a:srgbClr val="0033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512"/>
          <a:ext cx="9144000" cy="625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4"/>
                <a:gridCol w="4000528"/>
                <a:gridCol w="1571636"/>
                <a:gridCol w="1571636"/>
                <a:gridCol w="1500166"/>
              </a:tblGrid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Хорошо ли ты видишь?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 - 8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 - 5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 очень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 какой партой ты сидишь?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1-я - 6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2-я – 6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3-я - 4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Хорошо ли ты видишь доску?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 - 8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 очень - 4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каком положении ты обычно читаешь?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сидя -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лёжа -  3 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Сколько времени ты обычно проводишь у компьютера?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30 – 40  мин  - 1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1- 2 часа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   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 знаю - 8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какого расстояния ты смотришь телевизор?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1м.- 1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 м - 4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 м.-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 Ходил ли ты когда-нибудь к окулисту?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Какие продукты ты выберешь?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полезные - 12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вредные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Бережешь ли ты свои глаза?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 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нет 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8FC9B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1403</Words>
  <PresentationFormat>Экран (4:3)</PresentationFormat>
  <Paragraphs>236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Анкета  </vt:lpstr>
      <vt:lpstr>Анкетирование учащихся «О зрении»</vt:lpstr>
      <vt:lpstr>Анализ анкеты </vt:lpstr>
      <vt:lpstr>Встреча со школьной медсестрой Степаной Г.Т. Беседа «О глазах»</vt:lpstr>
      <vt:lpstr>Слайд 11</vt:lpstr>
      <vt:lpstr>Слайд 12</vt:lpstr>
      <vt:lpstr>Слайд 13</vt:lpstr>
      <vt:lpstr>Слайд 14</vt:lpstr>
      <vt:lpstr>Слайд 15</vt:lpstr>
      <vt:lpstr>Этапы работы над проектом</vt:lpstr>
      <vt:lpstr>Основной этап. Самостоятельная работа групп по выполнению заданий</vt:lpstr>
      <vt:lpstr>Итоги.  Группа «Справочная» </vt:lpstr>
      <vt:lpstr>Слайд 19</vt:lpstr>
      <vt:lpstr>Итоги.  Группа «Информационная» .</vt:lpstr>
      <vt:lpstr>Слайд 21</vt:lpstr>
      <vt:lpstr> Итоги . Группа «Полезно - вредно» </vt:lpstr>
      <vt:lpstr>Слайд 23</vt:lpstr>
      <vt:lpstr>Итоги. Группа «Творческая» </vt:lpstr>
      <vt:lpstr>Вывод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зрения</dc:title>
  <dc:creator>туяра</dc:creator>
  <cp:lastModifiedBy>Туяра Мих</cp:lastModifiedBy>
  <cp:revision>92</cp:revision>
  <dcterms:created xsi:type="dcterms:W3CDTF">2013-11-18T12:17:57Z</dcterms:created>
  <dcterms:modified xsi:type="dcterms:W3CDTF">2016-04-07T02:33:03Z</dcterms:modified>
</cp:coreProperties>
</file>