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58" r:id="rId4"/>
    <p:sldId id="260" r:id="rId5"/>
    <p:sldId id="261" r:id="rId6"/>
    <p:sldId id="262" r:id="rId7"/>
    <p:sldId id="265" r:id="rId8"/>
    <p:sldId id="263" r:id="rId9"/>
    <p:sldId id="266" r:id="rId10"/>
    <p:sldId id="267" r:id="rId11"/>
    <p:sldId id="277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FC8"/>
    <a:srgbClr val="65FF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0_8ba00_d94a6878_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DD21-BB59-48D6-949E-8BDAC46FDE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7A77-15ED-47FF-B8E1-D50A784931E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solidFill>
            <a:srgbClr val="9BFFC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noFill/>
          <a:ln w="3175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704092" y="704094"/>
            <a:ext cx="3143272" cy="1735087"/>
          </a:xfrm>
          <a:prstGeom prst="rect">
            <a:avLst/>
          </a:prstGeom>
        </p:spPr>
      </p:pic>
      <p:pic>
        <p:nvPicPr>
          <p:cNvPr id="11" name="Рисунок 10" descr="0_8df12_e56dd90f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380653" y="4524001"/>
            <a:ext cx="2690827" cy="1786709"/>
          </a:xfrm>
          <a:prstGeom prst="rect">
            <a:avLst/>
          </a:prstGeom>
        </p:spPr>
      </p:pic>
      <p:pic>
        <p:nvPicPr>
          <p:cNvPr id="12" name="Рисунок 11" descr="0_8df12_e56dd90f_L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 rot="5400000">
            <a:off x="-433785" y="2505463"/>
            <a:ext cx="2582049" cy="1714480"/>
          </a:xfrm>
          <a:prstGeom prst="rect">
            <a:avLst/>
          </a:prstGeom>
        </p:spPr>
      </p:pic>
      <p:pic>
        <p:nvPicPr>
          <p:cNvPr id="13" name="Рисунок 12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-704092" y="4418821"/>
            <a:ext cx="3143272" cy="1735087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df0f_5387f32c_L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 rot="5400000" flipH="1">
            <a:off x="7979845" y="478896"/>
            <a:ext cx="1500198" cy="828110"/>
          </a:xfrm>
          <a:prstGeom prst="rect">
            <a:avLst/>
          </a:prstGeom>
        </p:spPr>
      </p:pic>
      <p:pic>
        <p:nvPicPr>
          <p:cNvPr id="15" name="Рисунок 14" descr="0_8df0f_5387f32c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685872" y="5271251"/>
            <a:ext cx="2044781" cy="1128720"/>
          </a:xfrm>
          <a:prstGeom prst="rect">
            <a:avLst/>
          </a:prstGeom>
        </p:spPr>
      </p:pic>
      <p:pic>
        <p:nvPicPr>
          <p:cNvPr id="16" name="Рисунок 15" descr="0_8df0f_5387f32c_L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 rot="5400000" flipH="1">
            <a:off x="7924409" y="3566732"/>
            <a:ext cx="1571636" cy="867544"/>
          </a:xfrm>
          <a:prstGeom prst="rect">
            <a:avLst/>
          </a:prstGeom>
        </p:spPr>
      </p:pic>
      <p:pic>
        <p:nvPicPr>
          <p:cNvPr id="17" name="Рисунок 16" descr="0_8df0f_5387f32c_L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 rot="16200000">
            <a:off x="7938920" y="1919471"/>
            <a:ext cx="1552939" cy="857223"/>
          </a:xfrm>
          <a:prstGeom prst="rect">
            <a:avLst/>
          </a:prstGeom>
        </p:spPr>
      </p:pic>
      <p:pic>
        <p:nvPicPr>
          <p:cNvPr id="18" name="Рисунок 17" descr="0_8df0f_5387f32c_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rot="5400000" flipV="1">
            <a:off x="-368051" y="368049"/>
            <a:ext cx="1643075" cy="906978"/>
          </a:xfrm>
          <a:prstGeom prst="rect">
            <a:avLst/>
          </a:prstGeom>
        </p:spPr>
      </p:pic>
      <p:pic>
        <p:nvPicPr>
          <p:cNvPr id="19" name="Рисунок 18" descr="0_8df12_e56dd90f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16200000" flipH="1">
            <a:off x="-252035" y="2609463"/>
            <a:ext cx="1500198" cy="996131"/>
          </a:xfrm>
          <a:prstGeom prst="rect">
            <a:avLst/>
          </a:prstGeom>
        </p:spPr>
      </p:pic>
      <p:pic>
        <p:nvPicPr>
          <p:cNvPr id="20" name="Рисунок 19" descr="0_8df12_e56dd90f_L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16200000" flipH="1">
            <a:off x="-252033" y="4323976"/>
            <a:ext cx="1500198" cy="996131"/>
          </a:xfrm>
          <a:prstGeom prst="rect">
            <a:avLst/>
          </a:prstGeom>
        </p:spPr>
      </p:pic>
      <p:pic>
        <p:nvPicPr>
          <p:cNvPr id="21" name="Рисунок 20" descr="0_8df0f_5387f32c_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 rot="5400000" flipV="1">
            <a:off x="-368049" y="3582735"/>
            <a:ext cx="1643075" cy="9069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/>
          <p:nvPr/>
        </p:nvGrpSpPr>
        <p:grpSpPr>
          <a:xfrm>
            <a:off x="1214414" y="692696"/>
            <a:ext cx="7715304" cy="5542570"/>
            <a:chOff x="1115616" y="560728"/>
            <a:chExt cx="7165477" cy="57751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15616" y="560728"/>
              <a:ext cx="7165477" cy="5227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rgbClr val="FF0000"/>
                  </a:solidFill>
                  <a:latin typeface="Comic Sans MS" pitchFamily="66" charset="0"/>
                </a:rPr>
                <a:t>Тема сообщения:</a:t>
              </a:r>
            </a:p>
            <a:p>
              <a:pPr algn="ctr"/>
              <a:r>
                <a:rPr lang="ru-RU" sz="4400" b="1" dirty="0" smtClean="0">
                  <a:solidFill>
                    <a:srgbClr val="FF0000"/>
                  </a:solidFill>
                  <a:latin typeface="Comic Sans MS" pitchFamily="66" charset="0"/>
                </a:rPr>
                <a:t>« </a:t>
              </a:r>
              <a:r>
                <a:rPr lang="ru-RU" sz="3600" b="1" dirty="0" smtClean="0">
                  <a:solidFill>
                    <a:srgbClr val="FF0000"/>
                  </a:solidFill>
                  <a:latin typeface="Comic Sans MS" pitchFamily="66" charset="0"/>
                </a:rPr>
                <a:t>Развитие   </a:t>
              </a:r>
              <a:r>
                <a:rPr lang="ru-RU" sz="3600" b="1" dirty="0" smtClean="0">
                  <a:solidFill>
                    <a:srgbClr val="FF0000"/>
                  </a:solidFill>
                  <a:latin typeface="Comic Sans MS" pitchFamily="66" charset="0"/>
                </a:rPr>
                <a:t>художественного  творчества и самостоятельности детей старшего дошкольного возраста в ходе специально организованного образовательного </a:t>
              </a:r>
              <a:r>
                <a:rPr lang="ru-RU" sz="3600" b="1" dirty="0" smtClean="0">
                  <a:solidFill>
                    <a:srgbClr val="FF0000"/>
                  </a:solidFill>
                  <a:latin typeface="Comic Sans MS" pitchFamily="66" charset="0"/>
                </a:rPr>
                <a:t>события».</a:t>
              </a:r>
              <a:r>
                <a:rPr lang="ru-RU" sz="4400" b="1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endParaRPr lang="ru-RU" sz="4400" dirty="0" smtClean="0">
                <a:solidFill>
                  <a:srgbClr val="FF0000"/>
                </a:solidFill>
                <a:latin typeface="Comic Sans MS" pitchFamily="66" charset="0"/>
              </a:endParaRPr>
            </a:p>
            <a:p>
              <a:pPr algn="ctr"/>
              <a:endParaRPr lang="ru-RU" sz="44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61672" y="5085182"/>
              <a:ext cx="5884837" cy="12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Подготовили в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оспитатели </a:t>
              </a:r>
            </a:p>
            <a:p>
              <a:pPr algn="r">
                <a:defRPr/>
              </a:pP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подготовительной группы:</a:t>
              </a:r>
            </a:p>
            <a:p>
              <a:pPr algn="r">
                <a:defRPr/>
              </a:pP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Слав Марианна 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С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авельевна</a:t>
              </a:r>
            </a:p>
            <a:p>
              <a:pPr algn="r">
                <a:defRPr/>
              </a:pPr>
              <a:r>
                <a:rPr lang="ru-RU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Булахтина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Елена 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авловна</a:t>
              </a:r>
              <a:endParaRPr lang="ru-RU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III </a:t>
            </a:r>
            <a:r>
              <a:rPr lang="ru-RU" b="1" dirty="0" smtClean="0"/>
              <a:t>этап  - Подготовка к образовательному событию.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556792"/>
            <a:ext cx="7499176" cy="45693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/>
              <a:t>• </a:t>
            </a:r>
            <a:r>
              <a:rPr lang="ru-RU" sz="8000" dirty="0" smtClean="0"/>
              <a:t>Беседа с детьми «Знакомство с тряпичной куклой» (игровые, обрядовые, </a:t>
            </a:r>
            <a:r>
              <a:rPr lang="ru-RU" sz="8000" dirty="0" err="1" smtClean="0"/>
              <a:t>обереговые</a:t>
            </a:r>
            <a:r>
              <a:rPr lang="ru-RU" sz="8000" dirty="0" smtClean="0"/>
              <a:t>).  Знакомить детей с образом народной куклы, историей ее создания и предназначением.</a:t>
            </a:r>
          </a:p>
          <a:p>
            <a:pPr>
              <a:buNone/>
            </a:pPr>
            <a:r>
              <a:rPr lang="ru-RU" sz="8000" dirty="0" smtClean="0"/>
              <a:t>• Знакомство с жизнью и бытом предков.</a:t>
            </a:r>
          </a:p>
          <a:p>
            <a:pPr>
              <a:buNone/>
            </a:pPr>
            <a:r>
              <a:rPr lang="ru-RU" sz="8000" dirty="0" smtClean="0"/>
              <a:t>• Просмотр презентации «Русская народная кукла».</a:t>
            </a:r>
          </a:p>
          <a:p>
            <a:pPr>
              <a:buNone/>
            </a:pPr>
            <a:r>
              <a:rPr lang="ru-RU" sz="8000" dirty="0" smtClean="0"/>
              <a:t>• Чтение русских народных сказок «Василиса Прекрасная», «</a:t>
            </a:r>
            <a:r>
              <a:rPr lang="ru-RU" sz="8000" dirty="0" err="1" smtClean="0"/>
              <a:t>Терешечка</a:t>
            </a:r>
            <a:r>
              <a:rPr lang="ru-RU" sz="8000" dirty="0" smtClean="0"/>
              <a:t>» (</a:t>
            </a:r>
            <a:r>
              <a:rPr lang="ru-RU" sz="8000" dirty="0" err="1" smtClean="0"/>
              <a:t>кукла-пеленашка</a:t>
            </a:r>
            <a:r>
              <a:rPr lang="ru-RU" sz="8000" dirty="0" smtClean="0"/>
              <a:t>), «Матушкина куколка», «</a:t>
            </a:r>
            <a:r>
              <a:rPr lang="ru-RU" sz="8000" dirty="0" err="1" smtClean="0"/>
              <a:t>Крупеничка</a:t>
            </a:r>
            <a:r>
              <a:rPr lang="ru-RU" sz="8000" dirty="0" smtClean="0"/>
              <a:t>», «Снегурочка» (сжигали куклу на праздник Масленицы), индийской народной сказки «Кукла», норвежской сказки «Куколка в траве». </a:t>
            </a:r>
          </a:p>
          <a:p>
            <a:pPr lvl="0"/>
            <a:r>
              <a:rPr lang="ru-RU" sz="8000" dirty="0" smtClean="0"/>
              <a:t>Чтение и заучивание стихотворений, </a:t>
            </a:r>
            <a:r>
              <a:rPr lang="ru-RU" sz="8000" dirty="0" err="1" smtClean="0"/>
              <a:t>потешек</a:t>
            </a:r>
            <a:r>
              <a:rPr lang="ru-RU" sz="8000" dirty="0" smtClean="0"/>
              <a:t> о кукле </a:t>
            </a:r>
          </a:p>
          <a:p>
            <a:pPr lvl="0"/>
            <a:r>
              <a:rPr lang="ru-RU" sz="8000" dirty="0" smtClean="0"/>
              <a:t>Рассматривание книг, иллюстраций, фотографий с народными куклами – «Путешествие в прошлое куклы».</a:t>
            </a:r>
          </a:p>
          <a:p>
            <a:pPr lvl="0"/>
            <a:r>
              <a:rPr lang="ru-RU" sz="8000" dirty="0" smtClean="0"/>
              <a:t>Исследование куклы. Знакомство с тканью, нитками, лентой, тесьмой и другими материалами, их свойствами (рвутся, мнутся, режутся, кроятся) и видами (шерстяная, льняная, ситцевая).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5721499"/>
          </a:xfrm>
        </p:spPr>
        <p:txBody>
          <a:bodyPr/>
          <a:lstStyle/>
          <a:p>
            <a:pPr lvl="0"/>
            <a:r>
              <a:rPr lang="ru-RU" sz="2000" dirty="0" smtClean="0"/>
              <a:t>Составление описательных и творческих рассказов «Моя любимая игрушка».</a:t>
            </a:r>
          </a:p>
          <a:p>
            <a:pPr lvl="0"/>
            <a:r>
              <a:rPr lang="ru-RU" sz="2000" dirty="0" smtClean="0"/>
              <a:t>Творческая мастерская (изготовление кукол  способом скрутки, развивает интерес к народной кукле, способствует  развитию творческой деятельности в процессе создания куклы).</a:t>
            </a:r>
          </a:p>
          <a:p>
            <a:endParaRPr lang="ru-RU" dirty="0"/>
          </a:p>
        </p:txBody>
      </p:sp>
      <p:pic>
        <p:nvPicPr>
          <p:cNvPr id="4" name="Рисунок 3" descr="предв рабо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89040"/>
            <a:ext cx="3312368" cy="2484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редв работ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276872"/>
            <a:ext cx="3415928" cy="25619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48680"/>
            <a:ext cx="7355160" cy="5577483"/>
          </a:xfrm>
        </p:spPr>
        <p:txBody>
          <a:bodyPr/>
          <a:lstStyle/>
          <a:p>
            <a:pPr lvl="0"/>
            <a:r>
              <a:rPr lang="ru-RU" sz="2000" dirty="0" smtClean="0"/>
              <a:t>Рисование «Нарисуй тряпичную куклу», «Кукла в национальном костюме</a:t>
            </a:r>
            <a:r>
              <a:rPr lang="ru-RU" sz="2000" dirty="0" smtClean="0"/>
              <a:t>».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 </a:t>
            </a:r>
            <a:r>
              <a:rPr lang="ru-RU" sz="2000" dirty="0" smtClean="0"/>
              <a:t>Знакомство с процессом изготовления кукол (Зайчик на пальчик, Закрутка, </a:t>
            </a:r>
            <a:r>
              <a:rPr lang="ru-RU" sz="2000" dirty="0" err="1" smtClean="0"/>
              <a:t>Берегиня</a:t>
            </a:r>
            <a:r>
              <a:rPr lang="ru-RU" sz="2000" dirty="0" smtClean="0"/>
              <a:t>).</a:t>
            </a:r>
          </a:p>
          <a:p>
            <a:pPr lvl="0"/>
            <a:r>
              <a:rPr lang="ru-RU" sz="2000" dirty="0" smtClean="0"/>
              <a:t>Изготовление с детьми кукол («</a:t>
            </a:r>
            <a:r>
              <a:rPr lang="ru-RU" sz="2000" dirty="0" err="1" smtClean="0"/>
              <a:t>пеленашка</a:t>
            </a:r>
            <a:r>
              <a:rPr lang="ru-RU" sz="2000" dirty="0" smtClean="0"/>
              <a:t>», «кукла-девочка»).</a:t>
            </a:r>
          </a:p>
          <a:p>
            <a:endParaRPr lang="ru-RU" dirty="0"/>
          </a:p>
        </p:txBody>
      </p:sp>
      <p:pic>
        <p:nvPicPr>
          <p:cNvPr id="4" name="Рисунок 3" descr="FullSi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268760"/>
            <a:ext cx="3563888" cy="2672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Работа с родителями: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80728"/>
            <a:ext cx="7355160" cy="4525963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Консультации:</a:t>
            </a:r>
            <a:r>
              <a:rPr lang="ru-RU" dirty="0" smtClean="0"/>
              <a:t> «Народная кукла как средство приобщения ребенка к народной культуре», «Народная кукла в играх современных детей</a:t>
            </a:r>
            <a:r>
              <a:rPr lang="ru-RU" dirty="0" smtClean="0"/>
              <a:t>».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угол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176972"/>
            <a:ext cx="4176464" cy="31323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04664"/>
            <a:ext cx="7571184" cy="5721499"/>
          </a:xfrm>
        </p:spPr>
        <p:txBody>
          <a:bodyPr/>
          <a:lstStyle/>
          <a:p>
            <a:pPr lvl="0"/>
            <a:r>
              <a:rPr lang="ru-RU" b="1" dirty="0" smtClean="0"/>
              <a:t>Взаимодействие </a:t>
            </a:r>
            <a:r>
              <a:rPr lang="ru-RU" dirty="0" smtClean="0"/>
              <a:t>с родителями в организации исследовательской деятельности по теме «Создание народной куклы».</a:t>
            </a:r>
          </a:p>
          <a:p>
            <a:pPr lvl="0"/>
            <a:r>
              <a:rPr lang="ru-RU" b="1" dirty="0" smtClean="0"/>
              <a:t>Пополнение </a:t>
            </a:r>
            <a:r>
              <a:rPr lang="ru-RU" b="1" dirty="0" smtClean="0"/>
              <a:t>мини-музея </a:t>
            </a:r>
            <a:r>
              <a:rPr lang="ru-RU" dirty="0" smtClean="0"/>
              <a:t>тряпичными куклами, сделанными своими руками.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выста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668688"/>
            <a:ext cx="374441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с педагогами: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Разучивание народных песен, хороводов, плясок с музыкальным руководителем.</a:t>
            </a:r>
          </a:p>
          <a:p>
            <a:pPr lvl="0"/>
            <a:r>
              <a:rPr lang="ru-RU" dirty="0" smtClean="0"/>
              <a:t>Разучивание народных подвижных игр с воспитателем по физической культуре</a:t>
            </a:r>
          </a:p>
          <a:p>
            <a:pPr lvl="0"/>
            <a:r>
              <a:rPr lang="ru-RU" dirty="0" smtClean="0"/>
              <a:t> Разучивание народных </a:t>
            </a:r>
            <a:r>
              <a:rPr lang="ru-RU" dirty="0" err="1" smtClean="0"/>
              <a:t>потешек</a:t>
            </a:r>
            <a:r>
              <a:rPr lang="ru-RU" dirty="0" smtClean="0"/>
              <a:t>, скороговорок, </a:t>
            </a:r>
            <a:r>
              <a:rPr lang="ru-RU" dirty="0" err="1" smtClean="0"/>
              <a:t>зазывалок</a:t>
            </a:r>
            <a:r>
              <a:rPr lang="ru-RU" dirty="0" smtClean="0"/>
              <a:t> с логопедом и психологом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99176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IV</a:t>
            </a:r>
            <a:r>
              <a:rPr lang="ru-RU" b="1" dirty="0" smtClean="0"/>
              <a:t> </a:t>
            </a:r>
            <a:r>
              <a:rPr lang="ru-RU" b="1" dirty="0" smtClean="0"/>
              <a:t>этап – проведение образовательного события.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ru-RU" dirty="0" smtClean="0"/>
              <a:t>Разработка сценария, оформление выставки, оформление места проведения события согласно тематики, творческое игровое действие, неожиданность и </a:t>
            </a:r>
            <a:r>
              <a:rPr lang="ru-RU" dirty="0" err="1" smtClean="0"/>
              <a:t>сюрпризность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</a:t>
            </a:r>
            <a:r>
              <a:rPr lang="ru-RU" b="1" dirty="0" smtClean="0"/>
              <a:t> этап – Рефлексия.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err="1" smtClean="0"/>
              <a:t>Анализирование</a:t>
            </a:r>
            <a:r>
              <a:rPr lang="ru-RU" dirty="0" smtClean="0"/>
              <a:t> полученных результатов</a:t>
            </a:r>
          </a:p>
          <a:p>
            <a:pPr lvl="0"/>
            <a:r>
              <a:rPr lang="ru-RU" dirty="0" smtClean="0"/>
              <a:t>определение эффективности воспитательного воздействия</a:t>
            </a:r>
          </a:p>
          <a:p>
            <a:pPr lvl="0"/>
            <a:r>
              <a:rPr lang="ru-RU" dirty="0" smtClean="0"/>
              <a:t>принимать во внимание положительный и негативный опыт организации и осуществления события</a:t>
            </a:r>
          </a:p>
          <a:p>
            <a:pPr lvl="0"/>
            <a:r>
              <a:rPr lang="ru-RU" dirty="0" smtClean="0"/>
              <a:t>внесение корректив в учебно-воспитательный процесс.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48680"/>
            <a:ext cx="7499176" cy="5577483"/>
          </a:xfrm>
        </p:spPr>
        <p:txBody>
          <a:bodyPr/>
          <a:lstStyle/>
          <a:p>
            <a:r>
              <a:rPr lang="ru-RU" b="1" dirty="0" smtClean="0"/>
              <a:t>В результате:</a:t>
            </a:r>
            <a:endParaRPr lang="ru-RU" dirty="0" smtClean="0"/>
          </a:p>
          <a:p>
            <a:pPr lvl="0"/>
            <a:r>
              <a:rPr lang="ru-RU" dirty="0" smtClean="0"/>
              <a:t>Пополнена предметно - развивающая среда группы</a:t>
            </a:r>
          </a:p>
          <a:p>
            <a:pPr lvl="0"/>
            <a:r>
              <a:rPr lang="ru-RU" dirty="0" smtClean="0"/>
              <a:t>У детей появился интерес к русской народной культуре, они стали проявлять творческую инициативу в самостоятельной деятельности.</a:t>
            </a:r>
          </a:p>
          <a:p>
            <a:pPr lvl="0"/>
            <a:r>
              <a:rPr lang="ru-RU" dirty="0" smtClean="0"/>
              <a:t>Презентация события  «Куколка тряпичная – игрушка отличная».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04664"/>
            <a:ext cx="7499176" cy="572149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Планы на будущее:</a:t>
            </a:r>
            <a:endParaRPr lang="ru-RU" dirty="0" smtClean="0"/>
          </a:p>
          <a:p>
            <a:r>
              <a:rPr lang="ru-RU" dirty="0" smtClean="0"/>
              <a:t>- Создать в группе мини-музея «Народной игрушки»</a:t>
            </a:r>
          </a:p>
          <a:p>
            <a:r>
              <a:rPr lang="ru-RU" dirty="0" smtClean="0"/>
              <a:t>- Содействовать развитию ребенка во взаимодействии с родителями (Организация мастер- классов, проектной деятельности);</a:t>
            </a:r>
          </a:p>
          <a:p>
            <a:r>
              <a:rPr lang="ru-RU" dirty="0" smtClean="0"/>
              <a:t>- Продолжать творческое сотрудничество с социальными партнерами ДШИ «Дети синей птицы», библиотекой и школой.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14414" y="1124744"/>
            <a:ext cx="7715304" cy="5110522"/>
            <a:chOff x="1115616" y="1010906"/>
            <a:chExt cx="7165477" cy="532497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15616" y="1010906"/>
              <a:ext cx="7165477" cy="3623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4400" b="1" dirty="0" smtClean="0">
                <a:solidFill>
                  <a:srgbClr val="FF0000"/>
                </a:solidFill>
                <a:latin typeface="Comic Sans MS" pitchFamily="66" charset="0"/>
              </a:endParaRPr>
            </a:p>
            <a:p>
              <a:pPr algn="ctr"/>
              <a:r>
                <a:rPr lang="ru-RU" sz="4400" b="1" dirty="0" smtClean="0">
                  <a:solidFill>
                    <a:srgbClr val="FF0000"/>
                  </a:solidFill>
                  <a:latin typeface="Comic Sans MS" pitchFamily="66" charset="0"/>
                </a:rPr>
                <a:t>«</a:t>
              </a:r>
              <a:r>
                <a:rPr lang="ru-RU" sz="4400" b="1" dirty="0" smtClean="0">
                  <a:solidFill>
                    <a:srgbClr val="FF0000"/>
                  </a:solidFill>
                  <a:latin typeface="Comic Sans MS" pitchFamily="66" charset="0"/>
                </a:rPr>
                <a:t>Приобщение детей к истокам русской национальной культуры «Куколка тряпичная».</a:t>
              </a:r>
              <a:endParaRPr lang="ru-RU" sz="44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61672" y="5085182"/>
              <a:ext cx="5884837" cy="1250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Подготовили в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оспитатели </a:t>
              </a:r>
            </a:p>
            <a:p>
              <a:pPr algn="r">
                <a:defRPr/>
              </a:pP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подготовительной группы:</a:t>
              </a:r>
            </a:p>
            <a:p>
              <a:pPr algn="r">
                <a:defRPr/>
              </a:pP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Слав Марианна 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С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авельевна</a:t>
              </a:r>
            </a:p>
            <a:p>
              <a:pPr algn="r">
                <a:defRPr/>
              </a:pPr>
              <a:r>
                <a:rPr lang="ru-RU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Булахтина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Елена 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</a:t>
              </a:r>
              <a:r>
                <a:rPr lang="ru-RU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авловна</a:t>
              </a:r>
              <a:endParaRPr lang="ru-RU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5990" y="1052736"/>
            <a:ext cx="7637027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«Кто в куклы не играл,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тот счастья не видал»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(народная мудрость)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15616" y="476672"/>
            <a:ext cx="7571184" cy="56494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Актуальность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b="1" dirty="0" smtClean="0"/>
              <a:t>      </a:t>
            </a:r>
            <a:r>
              <a:rPr lang="ru-RU" dirty="0" smtClean="0"/>
              <a:t>Приобщение </a:t>
            </a:r>
            <a:r>
              <a:rPr lang="ru-RU" dirty="0" smtClean="0"/>
              <a:t>детей к русской народной культуре является сегодня актуальной темой. Детям обязательно нужно знать историю своего народа, его традиции, культуру, промыслы, чтобы чувствовать себя его частью, ощущать гордость за свою страну. Сохраняя и передавая следующим поколениям культурные и нравственные ценности русского народа, нужно возвращать в нашу жизнь и жизнь наших детей самодельную куклу. Бесценность работы с народной куклой понять не трудно. В играх с куклами дети учатся общаться, фантазировать, творить, проявлять милосердие, тренируют память.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Рукотворная тряпичная кукла -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часть народной традиции. Изготавливая ее, ребенок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276872"/>
            <a:ext cx="7427168" cy="384929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Узнает историю своего народа;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Учится  слышать, видеть, чувствовать, понимать и фантазировать;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Формирует усидчивость, целеустремленность, способность доводить начатое до конца;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Развивает  мелкую моторику;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/>
              <a:t>Цель</a:t>
            </a:r>
            <a:r>
              <a:rPr lang="ru-RU" sz="2200" b="1" dirty="0" smtClean="0"/>
              <a:t>:</a:t>
            </a:r>
            <a:r>
              <a:rPr lang="ru-RU" sz="2200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Приобщение </a:t>
            </a:r>
            <a:r>
              <a:rPr lang="ru-RU" sz="2200" dirty="0" smtClean="0"/>
              <a:t>к русской народной культуре и развитие  самостоятельности у детей через знакомство</a:t>
            </a:r>
            <a:r>
              <a:rPr lang="ru-RU" sz="3100" dirty="0" smtClean="0"/>
              <a:t> </a:t>
            </a:r>
            <a:r>
              <a:rPr lang="ru-RU" sz="2200" dirty="0" smtClean="0"/>
              <a:t>с народными традициями и промыслами.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- познакомить детей с историей возникновения тряпичных кукол;</a:t>
            </a:r>
          </a:p>
          <a:p>
            <a:r>
              <a:rPr lang="ru-RU" dirty="0" smtClean="0"/>
              <a:t>- дать детям понятие, что в зависимости от назначения тряпичные куклы делились на группы (игровые, обрядовые, </a:t>
            </a:r>
            <a:r>
              <a:rPr lang="ru-RU" dirty="0" err="1" smtClean="0"/>
              <a:t>обереговые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- изучить и применить на практике технологии изготовления различных видов тряпичных кукол (закрутка, скрутка);</a:t>
            </a:r>
          </a:p>
          <a:p>
            <a:r>
              <a:rPr lang="ru-RU" dirty="0" smtClean="0"/>
              <a:t>- содействовать развитию ребенка во взаимодействии с родителями;</a:t>
            </a:r>
          </a:p>
          <a:p>
            <a:r>
              <a:rPr lang="ru-RU" dirty="0" smtClean="0"/>
              <a:t>- формировать инициативного, активного, самостоятельного и  творческого ребенка;</a:t>
            </a:r>
          </a:p>
          <a:p>
            <a:r>
              <a:rPr lang="ru-RU" dirty="0" smtClean="0"/>
              <a:t>- развивать  умения самостоятельно подбирать цветовые решения и украшения для куклы;</a:t>
            </a:r>
          </a:p>
          <a:p>
            <a:r>
              <a:rPr lang="ru-RU" dirty="0" smtClean="0"/>
              <a:t>- обогащать словарный запас, знакомить с новыми словами и их значениями (кукла-закрутка, оберег, лоскут, безликая кукла, фартук, нянюшка, рукодельница);</a:t>
            </a:r>
          </a:p>
          <a:p>
            <a:r>
              <a:rPr lang="ru-RU" dirty="0" smtClean="0"/>
              <a:t>- стимулировать развитие коммуникативных навыков и дружелюбия.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Этапы </a:t>
            </a:r>
            <a:r>
              <a:rPr lang="ru-RU" sz="3200" b="1" dirty="0" smtClean="0"/>
              <a:t>организации образовательного события: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ru-RU" b="1" dirty="0" smtClean="0"/>
              <a:t>I этап – Определение тематики образовательного события.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II этап – Определение целей и задач, планирование этапов подготовки, определение дополнительных ресурсов, необходимых для проведения образовательного события.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предметно-развивающей среды</a:t>
            </a:r>
            <a:endParaRPr lang="ru-RU" dirty="0"/>
          </a:p>
        </p:txBody>
      </p:sp>
      <p:pic>
        <p:nvPicPr>
          <p:cNvPr id="4" name="Рисунок 3" descr="уголок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365104"/>
            <a:ext cx="2808312" cy="2106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угол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484784"/>
            <a:ext cx="1998222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уголок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355643" y="1892830"/>
            <a:ext cx="2688298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76672"/>
            <a:ext cx="735516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сюжетно-ролевые игры</a:t>
            </a:r>
            <a:r>
              <a:rPr lang="ru-RU" sz="1800" dirty="0" smtClean="0"/>
              <a:t> «Семья», «Мастерская кукол», «Детский сад</a:t>
            </a:r>
            <a:r>
              <a:rPr lang="ru-RU" sz="1800" dirty="0" smtClean="0"/>
              <a:t>»</a:t>
            </a:r>
          </a:p>
          <a:p>
            <a:r>
              <a:rPr lang="ru-RU" sz="1800" b="1" dirty="0" smtClean="0"/>
              <a:t>Дидактическая игры:</a:t>
            </a:r>
            <a:endParaRPr lang="ru-RU" sz="1800" dirty="0" smtClean="0"/>
          </a:p>
          <a:p>
            <a:pPr lvl="0">
              <a:buNone/>
            </a:pPr>
            <a:r>
              <a:rPr lang="ru-RU" sz="1800" b="1" dirty="0" smtClean="0"/>
              <a:t>«Узнай элемент узора» </a:t>
            </a:r>
            <a:r>
              <a:rPr lang="ru-RU" sz="1800" dirty="0" smtClean="0"/>
              <a:t>(научить узнавать и понимать знаки в </a:t>
            </a:r>
            <a:r>
              <a:rPr lang="ru-RU" sz="1800" dirty="0" err="1" smtClean="0"/>
              <a:t>обережных</a:t>
            </a:r>
            <a:r>
              <a:rPr lang="ru-RU" sz="1800" dirty="0" smtClean="0"/>
              <a:t> вышивках).</a:t>
            </a:r>
          </a:p>
          <a:p>
            <a:pPr lvl="0">
              <a:buNone/>
            </a:pPr>
            <a:r>
              <a:rPr lang="ru-RU" sz="1800" b="1" dirty="0" smtClean="0"/>
              <a:t>«Что из чего» </a:t>
            </a:r>
            <a:r>
              <a:rPr lang="ru-RU" sz="1800" dirty="0" smtClean="0"/>
              <a:t>( закрепление названий тканей,  умение подбирать одежду к разным сезонам,  понятия зимняя и летняя одежда).</a:t>
            </a:r>
          </a:p>
          <a:p>
            <a:r>
              <a:rPr lang="ru-RU" sz="1800" b="1" dirty="0" smtClean="0"/>
              <a:t>Пальчиковые игры</a:t>
            </a:r>
            <a:r>
              <a:rPr lang="ru-RU" sz="1800" dirty="0" smtClean="0"/>
              <a:t>:</a:t>
            </a:r>
          </a:p>
          <a:p>
            <a:pPr>
              <a:buNone/>
            </a:pPr>
            <a:r>
              <a:rPr lang="ru-RU" sz="1800" dirty="0" smtClean="0"/>
              <a:t> «Наперсток», «Не плачь, куколка моя», «Катины куклы</a:t>
            </a:r>
            <a:r>
              <a:rPr lang="ru-RU" sz="1800" dirty="0" smtClean="0"/>
              <a:t>».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b="1" dirty="0" smtClean="0"/>
              <a:t>Игры-инсценировки</a:t>
            </a:r>
            <a:r>
              <a:rPr lang="ru-RU" sz="1800" dirty="0" smtClean="0"/>
              <a:t> по стихотворениям о кукле (укладывание спать, кормление и т.д.)</a:t>
            </a:r>
          </a:p>
          <a:p>
            <a:r>
              <a:rPr lang="ru-RU" sz="1800" b="1" dirty="0" smtClean="0"/>
              <a:t>Игра-драматизация по сказке «</a:t>
            </a:r>
            <a:r>
              <a:rPr lang="ru-RU" sz="1800" b="1" dirty="0" err="1" smtClean="0"/>
              <a:t>Терешечка</a:t>
            </a:r>
            <a:r>
              <a:rPr lang="ru-RU" sz="1800" b="1" dirty="0" smtClean="0"/>
              <a:t>»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 descr="пальчик иг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509120"/>
            <a:ext cx="2339752" cy="17548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723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Слайд 1</vt:lpstr>
      <vt:lpstr>Слайд 2</vt:lpstr>
      <vt:lpstr>Слайд 3</vt:lpstr>
      <vt:lpstr>Слайд 4</vt:lpstr>
      <vt:lpstr>   Рукотворная тряпичная кукла -  часть народной традиции. Изготавливая ее, ребенок   </vt:lpstr>
      <vt:lpstr>     Цель:  Приобщение к русской народной культуре и развитие  самостоятельности у детей через знакомство с народными традициями и промыслами.   </vt:lpstr>
      <vt:lpstr> Этапы организации образовательного события: </vt:lpstr>
      <vt:lpstr>Организация предметно-развивающей среды</vt:lpstr>
      <vt:lpstr>Слайд 9</vt:lpstr>
      <vt:lpstr> III этап  - Подготовка к образовательному событию. </vt:lpstr>
      <vt:lpstr>Слайд 11</vt:lpstr>
      <vt:lpstr>Слайд 12</vt:lpstr>
      <vt:lpstr>Работа с родителями: </vt:lpstr>
      <vt:lpstr>Слайд 14</vt:lpstr>
      <vt:lpstr>Работа с педагогами: </vt:lpstr>
      <vt:lpstr> IV этап – проведение образовательного события.  </vt:lpstr>
      <vt:lpstr>V этап – Рефлексия. 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1173</cp:lastModifiedBy>
  <cp:revision>19</cp:revision>
  <dcterms:created xsi:type="dcterms:W3CDTF">2014-05-28T15:44:56Z</dcterms:created>
  <dcterms:modified xsi:type="dcterms:W3CDTF">2016-03-21T15:38:26Z</dcterms:modified>
</cp:coreProperties>
</file>