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9" r:id="rId6"/>
    <p:sldId id="259" r:id="rId7"/>
    <p:sldId id="271" r:id="rId8"/>
    <p:sldId id="270" r:id="rId9"/>
    <p:sldId id="265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A1C7F2-A400-4F07-929F-C2D8B2FCCD4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2B3F9-BFE4-4B61-8B85-FB6C8F3C25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Обобщающий урок по теме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dirty="0" smtClean="0">
                <a:solidFill>
                  <a:srgbClr val="FF0000"/>
                </a:solidFill>
                <a:latin typeface="Segoe UI Light" pitchFamily="34" charset="0"/>
                <a:ea typeface="SimSun" pitchFamily="2" charset="-122"/>
                <a:cs typeface="Simplified Arabic Fixed" pitchFamily="49" charset="-78"/>
              </a:rPr>
              <a:t>Лексика</a:t>
            </a:r>
            <a:r>
              <a:rPr lang="ru-RU" sz="4800" dirty="0" smtClean="0">
                <a:latin typeface="Segoe UI Light" pitchFamily="34" charset="0"/>
                <a:ea typeface="SimSun" pitchFamily="2" charset="-122"/>
                <a:cs typeface="Simplified Arabic Fixed" pitchFamily="49" charset="-78"/>
              </a:rPr>
              <a:t> и </a:t>
            </a:r>
            <a:r>
              <a:rPr lang="ru-RU" sz="4800" dirty="0" smtClean="0">
                <a:solidFill>
                  <a:srgbClr val="0070C0"/>
                </a:solidFill>
                <a:latin typeface="Segoe UI Light" pitchFamily="34" charset="0"/>
                <a:ea typeface="SimSun" pitchFamily="2" charset="-122"/>
                <a:cs typeface="Simplified Arabic Fixed" pitchFamily="49" charset="-78"/>
              </a:rPr>
              <a:t>фразеология</a:t>
            </a:r>
            <a:endParaRPr lang="ru-RU" sz="4800" dirty="0">
              <a:solidFill>
                <a:srgbClr val="0070C0"/>
              </a:solidFill>
              <a:latin typeface="Segoe UI Light" pitchFamily="34" charset="0"/>
              <a:ea typeface="SimSun" pitchFamily="2" charset="-122"/>
              <a:cs typeface="Simplified Arabic Fixed" pitchFamily="49" charset="-78"/>
            </a:endParaRPr>
          </a:p>
        </p:txBody>
      </p:sp>
      <p:pic>
        <p:nvPicPr>
          <p:cNvPr id="6" name="Рисунок 5" descr="книги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771800" y="3501008"/>
            <a:ext cx="273630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+mn-lt"/>
              </a:rPr>
              <a:t>                  Лексика</a:t>
            </a:r>
            <a:endParaRPr lang="ru-RU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Общеупотребительная         </a:t>
            </a:r>
            <a:r>
              <a:rPr lang="ru-RU" dirty="0" err="1" smtClean="0"/>
              <a:t>Необщеупотребительная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07704" y="1988840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36096" y="1988840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i="1" dirty="0" smtClean="0">
                <a:solidFill>
                  <a:srgbClr val="002060"/>
                </a:solidFill>
                <a:latin typeface="+mn-lt"/>
              </a:rPr>
              <a:t>Профессионализмы – это</a:t>
            </a:r>
            <a:endParaRPr lang="ru-RU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слова, связанные с особенностями работы людей той или иной специальности, профессии.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Рисунок 3" descr="кисть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88024" y="3429000"/>
            <a:ext cx="3810000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i="1" dirty="0" smtClean="0">
                <a:solidFill>
                  <a:srgbClr val="00B050"/>
                </a:solidFill>
                <a:latin typeface="+mn-lt"/>
              </a:rPr>
              <a:t>Диалектизмы - это</a:t>
            </a:r>
            <a:endParaRPr lang="ru-RU" i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слова, употребляемые жителями той или иной местности.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Рисунок 3" descr="7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14021" y="3068960"/>
            <a:ext cx="2716092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C000"/>
                </a:solidFill>
                <a:latin typeface="+mn-lt"/>
              </a:rPr>
              <a:t>      Жаргонизмы - это</a:t>
            </a:r>
            <a:endParaRPr lang="ru-RU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слова, ограниченные в своем употреблении определенной социальной или возрастной средой.</a:t>
            </a:r>
            <a:endParaRPr lang="ru-RU" sz="3200" dirty="0"/>
          </a:p>
        </p:txBody>
      </p:sp>
      <p:pic>
        <p:nvPicPr>
          <p:cNvPr id="4" name="Рисунок 3" descr="волк.jpe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372200" y="3056084"/>
            <a:ext cx="2014339" cy="3201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7030A0"/>
                </a:solidFill>
                <a:latin typeface="+mn-lt"/>
              </a:rPr>
              <a:t>  </a:t>
            </a:r>
            <a:r>
              <a:rPr lang="ru-RU" sz="4000" b="1" i="1" dirty="0" smtClean="0">
                <a:solidFill>
                  <a:srgbClr val="7030A0"/>
                </a:solidFill>
                <a:latin typeface="+mn-lt"/>
              </a:rPr>
              <a:t>Эмоционально окрашенные слова</a:t>
            </a:r>
            <a:endParaRPr lang="ru-RU" sz="4000" b="1" i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это слова, выражающие отношение к предметам, признакам, действиям и т.д.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2852936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8064" y="2780928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79512" y="3501008"/>
            <a:ext cx="3672408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3968" y="3501008"/>
            <a:ext cx="396044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611560" y="3778050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положительная                                        отрицательная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Устаревшие слова </a:t>
            </a:r>
            <a:r>
              <a:rPr lang="ru-RU" dirty="0" smtClean="0"/>
              <a:t>– это слова, </a:t>
            </a:r>
          </a:p>
          <a:p>
            <a:pPr>
              <a:buNone/>
            </a:pPr>
            <a:r>
              <a:rPr lang="ru-RU" dirty="0" smtClean="0"/>
              <a:t>вышедшие из активного </a:t>
            </a:r>
            <a:r>
              <a:rPr lang="ru-RU" dirty="0" err="1" smtClean="0"/>
              <a:t>употреб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ребления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                                       Неологизмы</a:t>
            </a:r>
            <a:r>
              <a:rPr lang="ru-RU" dirty="0" smtClean="0"/>
              <a:t> – это новые слова,</a:t>
            </a:r>
          </a:p>
          <a:p>
            <a:pPr>
              <a:buNone/>
            </a:pPr>
            <a:r>
              <a:rPr lang="ru-RU" dirty="0" smtClean="0"/>
              <a:t>                                     появляющиеся в языке.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ноут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43608" y="3717032"/>
            <a:ext cx="3021200" cy="2852936"/>
          </a:xfrm>
          <a:prstGeom prst="rect">
            <a:avLst/>
          </a:prstGeom>
        </p:spPr>
      </p:pic>
      <p:pic>
        <p:nvPicPr>
          <p:cNvPr id="8" name="Рисунок 7" descr="лапти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52120" y="1124744"/>
            <a:ext cx="2646040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+mn-lt"/>
              </a:rPr>
              <a:t>            </a:t>
            </a: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Фразеология</a:t>
            </a:r>
            <a:endParaRPr lang="ru-RU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это раздел науки о языке, в котором изучаются устойчивые словосочетания, цельные по своему значению.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Фразеологизмы - </a:t>
            </a:r>
            <a:r>
              <a:rPr lang="ru-RU" dirty="0" smtClean="0"/>
              <a:t>это устойчивые сочетания слов, равные по значению либо одному слову, либо целому предложению.</a:t>
            </a:r>
            <a:endParaRPr lang="ru-RU" b="1" i="1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           Фразеология</a:t>
            </a:r>
            <a:endParaRPr lang="ru-RU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Содержимое 3" descr="в облаках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71600" y="1844824"/>
            <a:ext cx="7128792" cy="41779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i="1" dirty="0" smtClean="0">
                <a:latin typeface="+mn-lt"/>
              </a:rPr>
              <a:t>Лексикология - это</a:t>
            </a:r>
            <a:endParaRPr lang="ru-RU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раздел науки о языке, в котором изучается слово, как основная единица языка и его словарный состав.</a:t>
            </a:r>
            <a:endParaRPr lang="ru-RU" sz="3600" dirty="0"/>
          </a:p>
        </p:txBody>
      </p:sp>
      <p:pic>
        <p:nvPicPr>
          <p:cNvPr id="4" name="Рисунок 3" descr="ученик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974510" y="3573016"/>
            <a:ext cx="2570927" cy="3032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+mn-lt"/>
              </a:rPr>
              <a:t>                 </a:t>
            </a:r>
            <a:endParaRPr lang="ru-RU" i="1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слова в языке образуют его словарный запас, или </a:t>
            </a:r>
            <a:r>
              <a:rPr lang="ru-RU" i="1" dirty="0" smtClean="0"/>
              <a:t>ЛЕКСИКУ.</a:t>
            </a:r>
            <a:endParaRPr lang="ru-RU" dirty="0" smtClean="0"/>
          </a:p>
          <a:p>
            <a:r>
              <a:rPr lang="ru-RU" dirty="0" smtClean="0"/>
              <a:t>Слова, имеющие одно лексическое значение, называются</a:t>
            </a:r>
            <a:r>
              <a:rPr lang="ru-RU" i="1" dirty="0" smtClean="0"/>
              <a:t> ОДНОЗНАЧНЫМИ.</a:t>
            </a:r>
            <a:endParaRPr lang="ru-RU" dirty="0" smtClean="0"/>
          </a:p>
          <a:p>
            <a:r>
              <a:rPr lang="ru-RU" dirty="0" smtClean="0"/>
              <a:t>Слова, имеющие несколько лексических значений, называются </a:t>
            </a:r>
            <a:r>
              <a:rPr lang="ru-RU" i="1" dirty="0" smtClean="0"/>
              <a:t>МНОГОЗНАЧНЫМИ.</a:t>
            </a:r>
          </a:p>
          <a:p>
            <a:r>
              <a:rPr lang="ru-RU" dirty="0" smtClean="0"/>
              <a:t>Слова, помимо </a:t>
            </a:r>
            <a:r>
              <a:rPr lang="ru-RU" i="1" dirty="0" smtClean="0"/>
              <a:t>ПРЯМОГО</a:t>
            </a:r>
            <a:r>
              <a:rPr lang="ru-RU" dirty="0" smtClean="0"/>
              <a:t> значения, могут иметь </a:t>
            </a:r>
            <a:r>
              <a:rPr lang="ru-RU" i="1" dirty="0" smtClean="0"/>
              <a:t>ПЕРЕНОСНОЕ ЗНАЧЕНИЕ.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+mn-lt"/>
              </a:rPr>
              <a:t> Вставьте пропущенную букву</a:t>
            </a:r>
            <a:endParaRPr lang="ru-RU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err="1" smtClean="0"/>
              <a:t>Сп__сать</a:t>
            </a:r>
            <a:r>
              <a:rPr lang="ru-RU" sz="3000" dirty="0" smtClean="0"/>
              <a:t> текст, не </a:t>
            </a:r>
            <a:r>
              <a:rPr lang="ru-RU" sz="3000" dirty="0" err="1" smtClean="0"/>
              <a:t>сп__шить</a:t>
            </a:r>
            <a:r>
              <a:rPr lang="ru-RU" sz="3000" dirty="0" smtClean="0"/>
              <a:t> при списывании, </a:t>
            </a:r>
            <a:r>
              <a:rPr lang="ru-RU" sz="3000" dirty="0" err="1" smtClean="0"/>
              <a:t>зап__вать</a:t>
            </a:r>
            <a:r>
              <a:rPr lang="ru-RU" sz="3000" dirty="0" smtClean="0"/>
              <a:t> песню, </a:t>
            </a:r>
            <a:r>
              <a:rPr lang="ru-RU" sz="3000" dirty="0" err="1" smtClean="0"/>
              <a:t>зап__вать</a:t>
            </a:r>
            <a:r>
              <a:rPr lang="ru-RU" sz="3000" dirty="0" smtClean="0"/>
              <a:t> водой, </a:t>
            </a:r>
            <a:r>
              <a:rPr lang="ru-RU" sz="3000" dirty="0" err="1" smtClean="0"/>
              <a:t>скр__пить</a:t>
            </a:r>
            <a:r>
              <a:rPr lang="ru-RU" sz="3000" dirty="0" smtClean="0"/>
              <a:t> листочки, </a:t>
            </a:r>
            <a:r>
              <a:rPr lang="ru-RU" sz="3000" dirty="0" err="1" smtClean="0"/>
              <a:t>скр__петь</a:t>
            </a:r>
            <a:r>
              <a:rPr lang="ru-RU" sz="3000" dirty="0" smtClean="0"/>
              <a:t> от ветра, </a:t>
            </a:r>
            <a:r>
              <a:rPr lang="ru-RU" sz="3000" dirty="0" err="1" smtClean="0"/>
              <a:t>пос__деть</a:t>
            </a:r>
            <a:r>
              <a:rPr lang="ru-RU" sz="3000" dirty="0" smtClean="0"/>
              <a:t> от старости, </a:t>
            </a:r>
            <a:r>
              <a:rPr lang="ru-RU" sz="3000" dirty="0" err="1" smtClean="0"/>
              <a:t>пос__деть</a:t>
            </a:r>
            <a:r>
              <a:rPr lang="ru-RU" sz="3000" dirty="0" smtClean="0"/>
              <a:t> на скамейке.</a:t>
            </a:r>
          </a:p>
          <a:p>
            <a:pPr>
              <a:buNone/>
            </a:pPr>
            <a:r>
              <a:rPr lang="ru-RU" i="1" dirty="0" smtClean="0"/>
              <a:t>   Что вы учитывали при выборе пропущенных орфограмм?</a:t>
            </a:r>
          </a:p>
          <a:p>
            <a:pPr>
              <a:buNone/>
            </a:pPr>
            <a:r>
              <a:rPr lang="ru-RU" i="1" dirty="0" smtClean="0"/>
              <a:t>(Лексическое значение)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C000"/>
                </a:solidFill>
                <a:latin typeface="+mn-lt"/>
              </a:rPr>
              <a:t>  Прямое и переносное значение</a:t>
            </a:r>
            <a:endParaRPr lang="ru-RU" sz="4400" i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5" name="Рисунок 4" descr="медь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427984" y="2420888"/>
            <a:ext cx="4511824" cy="3836293"/>
          </a:xfrm>
          <a:prstGeom prst="rect">
            <a:avLst/>
          </a:prstGeom>
        </p:spPr>
      </p:pic>
      <p:pic>
        <p:nvPicPr>
          <p:cNvPr id="7" name="Содержимое 6" descr="медь3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79512" y="2420888"/>
            <a:ext cx="4104456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Синонимы – </a:t>
            </a:r>
            <a:r>
              <a:rPr lang="ru-RU" dirty="0" smtClean="0"/>
              <a:t>это слова одной и той же части речи, которые обозначают одно и то же, но отличаются друг от друга оттенками лексического значения.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Антонимы - </a:t>
            </a:r>
            <a:r>
              <a:rPr lang="ru-RU" dirty="0" smtClean="0"/>
              <a:t>это слова одной и той же части речи с противоположным лексическим значением.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latin typeface="+mn-lt"/>
              </a:rPr>
              <a:t>             Синонимы</a:t>
            </a:r>
            <a:endParaRPr lang="ru-RU" b="1" i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4" name="Содержимое 3" descr="синонимы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827584" y="2276872"/>
            <a:ext cx="7344816" cy="3912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+mn-lt"/>
              </a:rPr>
              <a:t>            Антонимы</a:t>
            </a:r>
            <a:endParaRPr lang="ru-RU" b="1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Содержимое 3" descr="деньночь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60450" y="1935163"/>
            <a:ext cx="7255966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+mn-lt"/>
              </a:rPr>
              <a:t>          Омонимы - это</a:t>
            </a:r>
            <a:endParaRPr lang="ru-RU" i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слова одной и той же части речи, одинаковые по звучанию и написанию, но совершенно разные по лексическому значению.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киви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355976" y="3573016"/>
            <a:ext cx="3868851" cy="2520280"/>
          </a:xfrm>
          <a:prstGeom prst="rect">
            <a:avLst/>
          </a:prstGeom>
        </p:spPr>
      </p:pic>
      <p:pic>
        <p:nvPicPr>
          <p:cNvPr id="6" name="Рисунок 5" descr="киви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87624" y="3429000"/>
            <a:ext cx="2376264" cy="2495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359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      Обобщающий урок по теме </vt:lpstr>
      <vt:lpstr>        Лексикология - это</vt:lpstr>
      <vt:lpstr>                 </vt:lpstr>
      <vt:lpstr> Вставьте пропущенную букву</vt:lpstr>
      <vt:lpstr>  Прямое и переносное значение</vt:lpstr>
      <vt:lpstr>Слайд 6</vt:lpstr>
      <vt:lpstr>             Синонимы</vt:lpstr>
      <vt:lpstr>            Антонимы</vt:lpstr>
      <vt:lpstr>          Омонимы - это</vt:lpstr>
      <vt:lpstr>                  Лексика</vt:lpstr>
      <vt:lpstr>   Профессионализмы – это</vt:lpstr>
      <vt:lpstr>        Диалектизмы - это</vt:lpstr>
      <vt:lpstr>      Жаргонизмы - это</vt:lpstr>
      <vt:lpstr>  Эмоционально окрашенные слова</vt:lpstr>
      <vt:lpstr>   </vt:lpstr>
      <vt:lpstr>            Фразеология</vt:lpstr>
      <vt:lpstr>           Фразеология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</dc:title>
  <dc:creator>Александр</dc:creator>
  <cp:lastModifiedBy>Александр</cp:lastModifiedBy>
  <cp:revision>16</cp:revision>
  <dcterms:created xsi:type="dcterms:W3CDTF">2012-09-30T10:25:14Z</dcterms:created>
  <dcterms:modified xsi:type="dcterms:W3CDTF">2013-12-01T06:13:19Z</dcterms:modified>
</cp:coreProperties>
</file>