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57" r:id="rId3"/>
    <p:sldId id="259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C46640-7B3E-404E-BE47-5C8659B5E9DA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607B2A-20EA-427E-A21C-A1FB00B37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  15          г. Кропоткин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Группа «Одуванчик»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Игровая деятельность детей               во второй младшей группы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485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85728"/>
            <a:ext cx="5486400" cy="64294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игра «Времена года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D:\фото\мамины фото с работы\Новая папка\PA2505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00" y="928670"/>
            <a:ext cx="5486400" cy="76846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Цель: учить детей называть времени года по их признаками, находить соответствующие картинки; развивать зрительную память, </a:t>
            </a:r>
            <a:r>
              <a:rPr lang="ru-RU" dirty="0" smtClean="0">
                <a:solidFill>
                  <a:schemeClr val="bg1"/>
                </a:solidFill>
              </a:rPr>
              <a:t>внимание, речь, мелкую моторику рук.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344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Осень (В.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Авдиенко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 зиме (В. Фетисов)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Ходит </a:t>
            </a:r>
            <a:r>
              <a:rPr lang="ru-RU" dirty="0" smtClean="0">
                <a:solidFill>
                  <a:srgbClr val="FFFF00"/>
                </a:solidFill>
              </a:rPr>
              <a:t>осень по дорожке,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Промочила в лужах ножки.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Льют дожди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нет просвета.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Затерялось где-то лето.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Ходит осень,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Бродит осень.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Ветер с клёна листья 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Сбросил.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Под ногами коврик новый,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Жёлто-розовый –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Кленовый.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Снег </a:t>
            </a:r>
            <a:r>
              <a:rPr lang="ru-RU" sz="2000" dirty="0" smtClean="0">
                <a:solidFill>
                  <a:srgbClr val="00B0F0"/>
                </a:solidFill>
              </a:rPr>
              <a:t>пушистый, серебристый</a:t>
            </a:r>
            <a:endParaRPr lang="ru-RU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Легким стелется ковром,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И снежинки, как пушинки,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Вьются весело кругом.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3219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Весна идет             (А.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Барто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Утром было солнечно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И совсем тепло.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Озеро широкое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По двору текло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 полдень подморозило,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Вновь зима пришла,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Затянулось озеро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Корочкой стекла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Расколол я тонкое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Звонкое стекло,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Озеро широкое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Снова потекло</a:t>
            </a:r>
            <a:r>
              <a:rPr lang="ru-RU" sz="1800" dirty="0" smtClean="0">
                <a:solidFill>
                  <a:srgbClr val="00B050"/>
                </a:solidFill>
              </a:rPr>
              <a:t>.</a:t>
            </a: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Говорят прохожие: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- Вот весна идёт! -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А это я работаю,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Разбиваю лёд.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30637" y="1337469"/>
            <a:ext cx="46005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516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</a:rPr>
              <a:t>Что подарит лето? (В. Орлов)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P82903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Что ты мне подаришь, </a:t>
            </a:r>
            <a:r>
              <a:rPr lang="ru-RU" dirty="0" smtClean="0">
                <a:solidFill>
                  <a:srgbClr val="FF0000"/>
                </a:solidFill>
              </a:rPr>
              <a:t>лето?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Много солнечного света!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небе радугу-дугу!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ромашки на лугу!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Что ещё подаришь мне?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Ключ, звенящий в тишине,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Сосны, клёны и дубы,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землянику и грибы!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Подарю тебе кукушку,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Чтобы, выйдя на опушку,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Ты погромче крикнул ей: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"Погадай мне поскорей!"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она тебе в ответ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Нагадала много лет!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25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Фрукты и овощи»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A250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4554"/>
            <a:ext cx="4038600" cy="3286148"/>
          </a:xfrm>
        </p:spPr>
      </p:pic>
      <p:pic>
        <p:nvPicPr>
          <p:cNvPr id="6" name="Содержимое 5" descr="PA2505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14555"/>
            <a:ext cx="4038600" cy="3250356"/>
          </a:xfrm>
        </p:spPr>
      </p:pic>
    </p:spTree>
  </p:cSld>
  <p:clrMapOvr>
    <a:masterClrMapping/>
  </p:clrMapOvr>
  <p:transition advTm="3391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effectLst/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учить детей различать фрукты и овощи на ощупь, называть и группировать их; после прослушивания стихотворения перечислять овощи, о которых в нем рассказывается.</a:t>
            </a:r>
            <a:r>
              <a:rPr lang="ru-RU" sz="1200" dirty="0" smtClean="0">
                <a:solidFill>
                  <a:schemeClr val="bg1"/>
                </a:solidFill>
                <a:effectLst/>
              </a:rPr>
              <a:t> </a:t>
            </a:r>
            <a:br>
              <a:rPr lang="ru-RU" sz="1200" dirty="0" smtClean="0">
                <a:solidFill>
                  <a:schemeClr val="bg1"/>
                </a:solidFill>
                <a:effectLst/>
              </a:rPr>
            </a:br>
            <a:endParaRPr lang="ru-RU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ОВОЩИ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Хозяйка однажды с базара пришла,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Хозяйка </a:t>
            </a:r>
            <a:r>
              <a:rPr lang="ru-RU" sz="3600" dirty="0" smtClean="0">
                <a:solidFill>
                  <a:srgbClr val="C00000"/>
                </a:solidFill>
              </a:rPr>
              <a:t>с базара домой принесла: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Картошку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Капусту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Морковку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Горох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Петрушку </a:t>
            </a:r>
            <a:r>
              <a:rPr lang="ru-RU" sz="3600" dirty="0" smtClean="0">
                <a:solidFill>
                  <a:srgbClr val="C00000"/>
                </a:solidFill>
              </a:rPr>
              <a:t>и свёклу.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Ох</a:t>
            </a:r>
            <a:r>
              <a:rPr lang="ru-RU" sz="3600" dirty="0" smtClean="0">
                <a:solidFill>
                  <a:srgbClr val="C00000"/>
                </a:solidFill>
              </a:rPr>
              <a:t>!..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Вот овощи спор завели на столе -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Кто лучше</a:t>
            </a:r>
            <a:r>
              <a:rPr lang="ru-RU" sz="3600" dirty="0" smtClean="0">
                <a:solidFill>
                  <a:srgbClr val="C00000"/>
                </a:solidFill>
              </a:rPr>
              <a:t>, вкусней и нужней на земле: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Картошка</a:t>
            </a:r>
            <a:r>
              <a:rPr lang="ru-RU" sz="3600" dirty="0" smtClean="0">
                <a:solidFill>
                  <a:srgbClr val="C00000"/>
                </a:solidFill>
              </a:rPr>
              <a:t>?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Капуста</a:t>
            </a:r>
            <a:r>
              <a:rPr lang="ru-RU" sz="3600" dirty="0" smtClean="0">
                <a:solidFill>
                  <a:srgbClr val="C00000"/>
                </a:solidFill>
              </a:rPr>
              <a:t>?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Морковка</a:t>
            </a:r>
            <a:r>
              <a:rPr lang="ru-RU" sz="3600" dirty="0" smtClean="0">
                <a:solidFill>
                  <a:srgbClr val="C00000"/>
                </a:solidFill>
              </a:rPr>
              <a:t>?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Горох</a:t>
            </a:r>
            <a:r>
              <a:rPr lang="ru-RU" sz="3600" dirty="0" smtClean="0">
                <a:solidFill>
                  <a:srgbClr val="C00000"/>
                </a:solidFill>
              </a:rPr>
              <a:t>?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Петрушка </a:t>
            </a:r>
            <a:r>
              <a:rPr lang="ru-RU" sz="3600" dirty="0" smtClean="0">
                <a:solidFill>
                  <a:srgbClr val="C00000"/>
                </a:solidFill>
              </a:rPr>
              <a:t>иль свекла?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Ох</a:t>
            </a:r>
            <a:r>
              <a:rPr lang="ru-RU" sz="3600" dirty="0" smtClean="0">
                <a:solidFill>
                  <a:srgbClr val="C00000"/>
                </a:solidFill>
              </a:rPr>
              <a:t>!..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Хозяйка тем временем ножик взяла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И </a:t>
            </a:r>
            <a:r>
              <a:rPr lang="ru-RU" sz="3600" dirty="0" smtClean="0">
                <a:solidFill>
                  <a:srgbClr val="C00000"/>
                </a:solidFill>
              </a:rPr>
              <a:t>ножиком этим крошить начала: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Картошку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Капусту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Морковку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Горох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Петрушку </a:t>
            </a:r>
            <a:r>
              <a:rPr lang="ru-RU" sz="3600" dirty="0" smtClean="0">
                <a:solidFill>
                  <a:srgbClr val="C00000"/>
                </a:solidFill>
              </a:rPr>
              <a:t>и свеклу.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Ох</a:t>
            </a:r>
            <a:r>
              <a:rPr lang="ru-RU" sz="3600" dirty="0" smtClean="0">
                <a:solidFill>
                  <a:srgbClr val="C00000"/>
                </a:solidFill>
              </a:rPr>
              <a:t>!..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Накрытые крышкою, в душном горшке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Кипели</a:t>
            </a:r>
            <a:r>
              <a:rPr lang="ru-RU" sz="3600" dirty="0" smtClean="0">
                <a:solidFill>
                  <a:srgbClr val="C00000"/>
                </a:solidFill>
              </a:rPr>
              <a:t>, кипели в крутом кипятке: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Картошка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Капуста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Морковка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Горох</a:t>
            </a:r>
            <a:r>
              <a:rPr lang="ru-RU" sz="3600" dirty="0" smtClean="0">
                <a:solidFill>
                  <a:srgbClr val="C00000"/>
                </a:solidFill>
              </a:rPr>
              <a:t>,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Петрушка </a:t>
            </a:r>
            <a:r>
              <a:rPr lang="ru-RU" sz="3600" dirty="0" smtClean="0">
                <a:solidFill>
                  <a:srgbClr val="C00000"/>
                </a:solidFill>
              </a:rPr>
              <a:t>и свекла.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Ох!..</a:t>
            </a:r>
            <a:r>
              <a:rPr lang="ru-RU" sz="3600" dirty="0" smtClean="0">
                <a:solidFill>
                  <a:srgbClr val="C00000"/>
                </a:solidFill>
              </a:rPr>
              <a:t> И суп овощной оказался не плох! 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i="1" dirty="0" err="1" smtClean="0">
                <a:solidFill>
                  <a:srgbClr val="C00000"/>
                </a:solidFill>
              </a:rPr>
              <a:t>Ю.Тувим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(пер</a:t>
            </a:r>
            <a:r>
              <a:rPr lang="ru-RU" sz="3600" dirty="0" smtClean="0">
                <a:solidFill>
                  <a:srgbClr val="C00000"/>
                </a:solidFill>
              </a:rPr>
              <a:t>. с польского С.Михалкова)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«Сочное, румяное, </a:t>
            </a:r>
            <a:r>
              <a:rPr lang="ru-RU" sz="1800" dirty="0" smtClean="0">
                <a:solidFill>
                  <a:srgbClr val="660033"/>
                </a:solidFill>
              </a:rPr>
              <a:t>с красным </a:t>
            </a:r>
            <a:r>
              <a:rPr lang="ru-RU" sz="1800" dirty="0" smtClean="0">
                <a:solidFill>
                  <a:srgbClr val="660033"/>
                </a:solidFill>
              </a:rPr>
              <a:t>бочком. Что это?» — «Яблоко</a:t>
            </a:r>
            <a:r>
              <a:rPr lang="ru-RU" sz="1800" dirty="0" smtClean="0">
                <a:solidFill>
                  <a:srgbClr val="660033"/>
                </a:solidFill>
              </a:rPr>
              <a:t>»;</a:t>
            </a:r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</a:t>
            </a:r>
            <a:r>
              <a:rPr lang="ru-RU" sz="1800" dirty="0" smtClean="0">
                <a:solidFill>
                  <a:srgbClr val="660033"/>
                </a:solidFill>
              </a:rPr>
              <a:t>Сладкая, сочная, ароматная. Это...? — «Груша</a:t>
            </a:r>
            <a:r>
              <a:rPr lang="ru-RU" sz="1800" dirty="0" smtClean="0">
                <a:solidFill>
                  <a:srgbClr val="660033"/>
                </a:solidFill>
              </a:rPr>
              <a:t>»;</a:t>
            </a:r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</a:t>
            </a:r>
            <a:r>
              <a:rPr lang="ru-RU" sz="1800" dirty="0" smtClean="0">
                <a:solidFill>
                  <a:srgbClr val="660033"/>
                </a:solidFill>
              </a:rPr>
              <a:t>Зеленый, длинненький, пупырчатый?» — «Огурец</a:t>
            </a:r>
            <a:r>
              <a:rPr lang="ru-RU" sz="1800" dirty="0" smtClean="0">
                <a:solidFill>
                  <a:srgbClr val="660033"/>
                </a:solidFill>
              </a:rPr>
              <a:t>»;</a:t>
            </a:r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«Красная девица сидит в темнице, а коса на улице?» – «Морковь»;</a:t>
            </a:r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«Сидит </a:t>
            </a:r>
            <a:r>
              <a:rPr lang="ru-RU" sz="1800" dirty="0" smtClean="0">
                <a:solidFill>
                  <a:srgbClr val="660033"/>
                </a:solidFill>
              </a:rPr>
              <a:t>дед во сто шуб одет, </a:t>
            </a:r>
            <a:r>
              <a:rPr lang="ru-RU" sz="1800" dirty="0" smtClean="0">
                <a:solidFill>
                  <a:srgbClr val="660033"/>
                </a:solidFill>
              </a:rPr>
              <a:t>кто </a:t>
            </a:r>
            <a:r>
              <a:rPr lang="ru-RU" sz="1800" dirty="0" smtClean="0">
                <a:solidFill>
                  <a:srgbClr val="660033"/>
                </a:solidFill>
              </a:rPr>
              <a:t>его раздевает, </a:t>
            </a:r>
            <a:r>
              <a:rPr lang="ru-RU" sz="1800" dirty="0" smtClean="0">
                <a:solidFill>
                  <a:srgbClr val="660033"/>
                </a:solidFill>
              </a:rPr>
              <a:t>тот </a:t>
            </a:r>
            <a:r>
              <a:rPr lang="ru-RU" sz="1800" dirty="0" smtClean="0">
                <a:solidFill>
                  <a:srgbClr val="660033"/>
                </a:solidFill>
              </a:rPr>
              <a:t>слезы </a:t>
            </a:r>
            <a:r>
              <a:rPr lang="ru-RU" sz="1800" dirty="0" smtClean="0">
                <a:solidFill>
                  <a:srgbClr val="660033"/>
                </a:solidFill>
              </a:rPr>
              <a:t>проливает?» - «Лук»;</a:t>
            </a:r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«На </a:t>
            </a:r>
            <a:r>
              <a:rPr lang="ru-RU" sz="1800" dirty="0" smtClean="0">
                <a:solidFill>
                  <a:srgbClr val="660033"/>
                </a:solidFill>
              </a:rPr>
              <a:t>сучках висят шары, </a:t>
            </a:r>
            <a:r>
              <a:rPr lang="ru-RU" sz="1800" dirty="0" smtClean="0">
                <a:solidFill>
                  <a:srgbClr val="660033"/>
                </a:solidFill>
              </a:rPr>
              <a:t>посинели </a:t>
            </a:r>
            <a:r>
              <a:rPr lang="ru-RU" sz="1800" dirty="0" smtClean="0">
                <a:solidFill>
                  <a:srgbClr val="660033"/>
                </a:solidFill>
              </a:rPr>
              <a:t>от </a:t>
            </a:r>
            <a:r>
              <a:rPr lang="ru-RU" sz="1800" dirty="0" smtClean="0">
                <a:solidFill>
                  <a:srgbClr val="660033"/>
                </a:solidFill>
              </a:rPr>
              <a:t>жары?» - «Сливы»;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rgbClr val="660033"/>
                </a:solidFill>
              </a:rPr>
              <a:t>«</a:t>
            </a:r>
            <a:r>
              <a:rPr lang="ru-RU" sz="1800" dirty="0" err="1" smtClean="0">
                <a:solidFill>
                  <a:srgbClr val="660033"/>
                </a:solidFill>
              </a:rPr>
              <a:t>Длинноножка</a:t>
            </a:r>
            <a:r>
              <a:rPr lang="ru-RU" sz="1800" dirty="0" smtClean="0">
                <a:solidFill>
                  <a:srgbClr val="660033"/>
                </a:solidFill>
              </a:rPr>
              <a:t> </a:t>
            </a:r>
            <a:r>
              <a:rPr lang="ru-RU" sz="1800" dirty="0" smtClean="0">
                <a:solidFill>
                  <a:srgbClr val="660033"/>
                </a:solidFill>
              </a:rPr>
              <a:t>хвалится — Я ли </a:t>
            </a:r>
            <a:r>
              <a:rPr lang="ru-RU" sz="1800" dirty="0" smtClean="0">
                <a:solidFill>
                  <a:srgbClr val="660033"/>
                </a:solidFill>
              </a:rPr>
              <a:t>не красавица</a:t>
            </a:r>
            <a:r>
              <a:rPr lang="ru-RU" sz="1800" dirty="0" smtClean="0">
                <a:solidFill>
                  <a:srgbClr val="660033"/>
                </a:solidFill>
              </a:rPr>
              <a:t>, А сама-то — косточка Да красненькая </a:t>
            </a:r>
            <a:r>
              <a:rPr lang="ru-RU" sz="1800" dirty="0" smtClean="0">
                <a:solidFill>
                  <a:srgbClr val="660033"/>
                </a:solidFill>
              </a:rPr>
              <a:t>кофточка?» – «Вишня».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Tm="3453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258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Детский сад №  15          г. Кропоткин</vt:lpstr>
      <vt:lpstr>  Дидактическая игра «Времена года» </vt:lpstr>
      <vt:lpstr>Слайд 3</vt:lpstr>
      <vt:lpstr>Весна идет             (А. Барто)</vt:lpstr>
      <vt:lpstr>Что подарит лето? (В. Орлов)</vt:lpstr>
      <vt:lpstr>Дидактическая игра  «Фрукты и овощи»</vt:lpstr>
      <vt:lpstr>Цель: учить детей различать фрукты и овощи на ощупь, называть и группировать их; после прослушивания стихотворения перечислять овощи, о которых в нем рассказывается.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Кузя</dc:creator>
  <cp:lastModifiedBy>Кузя</cp:lastModifiedBy>
  <cp:revision>16</cp:revision>
  <dcterms:created xsi:type="dcterms:W3CDTF">2013-10-26T09:07:26Z</dcterms:created>
  <dcterms:modified xsi:type="dcterms:W3CDTF">2013-10-26T10:44:40Z</dcterms:modified>
</cp:coreProperties>
</file>