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8" r:id="rId3"/>
    <p:sldId id="263" r:id="rId4"/>
    <p:sldId id="264" r:id="rId5"/>
    <p:sldId id="258" r:id="rId6"/>
    <p:sldId id="259" r:id="rId7"/>
    <p:sldId id="260" r:id="rId8"/>
    <p:sldId id="290" r:id="rId9"/>
    <p:sldId id="280" r:id="rId10"/>
    <p:sldId id="265" r:id="rId11"/>
    <p:sldId id="269" r:id="rId12"/>
    <p:sldId id="272" r:id="rId13"/>
    <p:sldId id="273" r:id="rId14"/>
    <p:sldId id="302" r:id="rId15"/>
    <p:sldId id="300" r:id="rId16"/>
    <p:sldId id="301" r:id="rId17"/>
    <p:sldId id="291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AAA"/>
    <a:srgbClr val="0099CC"/>
    <a:srgbClr val="FF0066"/>
    <a:srgbClr val="FF6600"/>
    <a:srgbClr val="422C16"/>
    <a:srgbClr val="0C788E"/>
    <a:srgbClr val="006666"/>
    <a:srgbClr val="3366CC"/>
    <a:srgbClr val="6600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90265" autoAdjust="0"/>
  </p:normalViewPr>
  <p:slideViewPr>
    <p:cSldViewPr>
      <p:cViewPr>
        <p:scale>
          <a:sx n="90" d="100"/>
          <a:sy n="90" d="100"/>
        </p:scale>
        <p:origin x="-78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D1475-A280-4C9A-ACCA-286C17B3ABD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C1C090-9320-4874-9277-737C5E58153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i="1" dirty="0" smtClean="0">
              <a:latin typeface="Bookman Old Style" pitchFamily="18" charset="0"/>
            </a:rPr>
            <a:t>Работа с родителями</a:t>
          </a:r>
          <a:endParaRPr lang="ru-RU" i="1" dirty="0">
            <a:latin typeface="Bookman Old Style" pitchFamily="18" charset="0"/>
          </a:endParaRPr>
        </a:p>
      </dgm:t>
    </dgm:pt>
    <dgm:pt modelId="{231F9BE3-81D4-4C6C-9E16-E21B2F005886}" type="parTrans" cxnId="{B42B1B92-C1BD-4406-9B41-AEBA422E4F7C}">
      <dgm:prSet/>
      <dgm:spPr/>
      <dgm:t>
        <a:bodyPr/>
        <a:lstStyle/>
        <a:p>
          <a:endParaRPr lang="ru-RU"/>
        </a:p>
      </dgm:t>
    </dgm:pt>
    <dgm:pt modelId="{4440DE26-16EE-45B5-94EE-9EA2F2EB1484}" type="sibTrans" cxnId="{B42B1B92-C1BD-4406-9B41-AEBA422E4F7C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F9C24D2C-6299-476B-9CA7-7B4C9D783D82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i="1" dirty="0" smtClean="0">
              <a:latin typeface="Bookman Old Style" pitchFamily="18" charset="0"/>
            </a:rPr>
            <a:t>Создание предметно-развивающей среды с учетом гендерного подхода</a:t>
          </a:r>
          <a:endParaRPr lang="ru-RU" i="1" dirty="0">
            <a:latin typeface="Bookman Old Style" pitchFamily="18" charset="0"/>
          </a:endParaRPr>
        </a:p>
      </dgm:t>
    </dgm:pt>
    <dgm:pt modelId="{7B83E440-CB53-4C86-8A6F-876028B16C7F}" type="parTrans" cxnId="{FFCC22F3-4562-47E3-A3BB-8099CBD9D8DD}">
      <dgm:prSet/>
      <dgm:spPr/>
      <dgm:t>
        <a:bodyPr/>
        <a:lstStyle/>
        <a:p>
          <a:endParaRPr lang="ru-RU"/>
        </a:p>
      </dgm:t>
    </dgm:pt>
    <dgm:pt modelId="{4E6FC586-138B-4A02-B7B0-779D78B0FDE6}" type="sibTrans" cxnId="{FFCC22F3-4562-47E3-A3BB-8099CBD9D8DD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AE70595F-C73E-4EA2-B366-F8DF3DA4DE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i="1" dirty="0" smtClean="0">
              <a:latin typeface="Bookman Old Style" pitchFamily="18" charset="0"/>
            </a:rPr>
            <a:t>Работа с детьми</a:t>
          </a:r>
          <a:endParaRPr lang="ru-RU" i="1" dirty="0">
            <a:latin typeface="Bookman Old Style" pitchFamily="18" charset="0"/>
          </a:endParaRPr>
        </a:p>
      </dgm:t>
    </dgm:pt>
    <dgm:pt modelId="{208B8552-DC7C-49BC-B5C6-F71B9784C528}" type="parTrans" cxnId="{E756F360-3A3D-4CB8-BE47-BB53CB36541C}">
      <dgm:prSet/>
      <dgm:spPr/>
      <dgm:t>
        <a:bodyPr/>
        <a:lstStyle/>
        <a:p>
          <a:endParaRPr lang="ru-RU"/>
        </a:p>
      </dgm:t>
    </dgm:pt>
    <dgm:pt modelId="{35350E32-E44E-484B-B6B3-0A20AE793FF4}" type="sibTrans" cxnId="{E756F360-3A3D-4CB8-BE47-BB53CB36541C}">
      <dgm:prSet/>
      <dgm:spPr/>
      <dgm:t>
        <a:bodyPr/>
        <a:lstStyle/>
        <a:p>
          <a:endParaRPr lang="ru-RU"/>
        </a:p>
      </dgm:t>
    </dgm:pt>
    <dgm:pt modelId="{3E627AD0-5A02-4BEA-82A6-399803A81E77}" type="pres">
      <dgm:prSet presAssocID="{44ED1475-A280-4C9A-ACCA-286C17B3AB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6F6C9-4F9E-42D5-9F1B-BAE74303DE81}" type="pres">
      <dgm:prSet presAssocID="{44ED1475-A280-4C9A-ACCA-286C17B3ABDC}" presName="dummyMaxCanvas" presStyleCnt="0">
        <dgm:presLayoutVars/>
      </dgm:prSet>
      <dgm:spPr/>
    </dgm:pt>
    <dgm:pt modelId="{C3C96391-9EB4-4186-B960-A7C0DCD0455C}" type="pres">
      <dgm:prSet presAssocID="{44ED1475-A280-4C9A-ACCA-286C17B3ABD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FDE03-196C-41DD-82B1-D878161E0F5F}" type="pres">
      <dgm:prSet presAssocID="{44ED1475-A280-4C9A-ACCA-286C17B3ABD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69876-D128-40A6-890C-26F2898A6AB7}" type="pres">
      <dgm:prSet presAssocID="{44ED1475-A280-4C9A-ACCA-286C17B3ABD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FFC76-80CC-46A0-96FF-8FC4B292D78C}" type="pres">
      <dgm:prSet presAssocID="{44ED1475-A280-4C9A-ACCA-286C17B3ABD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926BD-267D-447D-9212-F2FF56966FA2}" type="pres">
      <dgm:prSet presAssocID="{44ED1475-A280-4C9A-ACCA-286C17B3ABD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85453-FCE0-4257-A2E7-502ECAF5AB56}" type="pres">
      <dgm:prSet presAssocID="{44ED1475-A280-4C9A-ACCA-286C17B3ABD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5B45D-10A0-4C10-AE4C-E1F88CEF9F77}" type="pres">
      <dgm:prSet presAssocID="{44ED1475-A280-4C9A-ACCA-286C17B3ABD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DC19F-3946-4910-9297-430851618F2C}" type="pres">
      <dgm:prSet presAssocID="{44ED1475-A280-4C9A-ACCA-286C17B3ABD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5A28E-7A11-42E1-80B0-504BD2501B3C}" type="presOf" srcId="{44ED1475-A280-4C9A-ACCA-286C17B3ABDC}" destId="{3E627AD0-5A02-4BEA-82A6-399803A81E77}" srcOrd="0" destOrd="0" presId="urn:microsoft.com/office/officeart/2005/8/layout/vProcess5"/>
    <dgm:cxn modelId="{CC584359-D54E-47DA-ABFB-3B4F53F2EF87}" type="presOf" srcId="{F9C24D2C-6299-476B-9CA7-7B4C9D783D82}" destId="{8815B45D-10A0-4C10-AE4C-E1F88CEF9F77}" srcOrd="1" destOrd="0" presId="urn:microsoft.com/office/officeart/2005/8/layout/vProcess5"/>
    <dgm:cxn modelId="{34CC9A1F-9B5C-4CD2-A42B-2773A65B76AA}" type="presOf" srcId="{AE70595F-C73E-4EA2-B366-F8DF3DA4DEE7}" destId="{0A1DC19F-3946-4910-9297-430851618F2C}" srcOrd="1" destOrd="0" presId="urn:microsoft.com/office/officeart/2005/8/layout/vProcess5"/>
    <dgm:cxn modelId="{FFCC22F3-4562-47E3-A3BB-8099CBD9D8DD}" srcId="{44ED1475-A280-4C9A-ACCA-286C17B3ABDC}" destId="{F9C24D2C-6299-476B-9CA7-7B4C9D783D82}" srcOrd="1" destOrd="0" parTransId="{7B83E440-CB53-4C86-8A6F-876028B16C7F}" sibTransId="{4E6FC586-138B-4A02-B7B0-779D78B0FDE6}"/>
    <dgm:cxn modelId="{CE2E6DBF-ED8F-4CCB-BD9A-F1B45AF1BD0F}" type="presOf" srcId="{01C1C090-9320-4874-9277-737C5E58153A}" destId="{C3C96391-9EB4-4186-B960-A7C0DCD0455C}" srcOrd="0" destOrd="0" presId="urn:microsoft.com/office/officeart/2005/8/layout/vProcess5"/>
    <dgm:cxn modelId="{B42B1B92-C1BD-4406-9B41-AEBA422E4F7C}" srcId="{44ED1475-A280-4C9A-ACCA-286C17B3ABDC}" destId="{01C1C090-9320-4874-9277-737C5E58153A}" srcOrd="0" destOrd="0" parTransId="{231F9BE3-81D4-4C6C-9E16-E21B2F005886}" sibTransId="{4440DE26-16EE-45B5-94EE-9EA2F2EB1484}"/>
    <dgm:cxn modelId="{3027A4CF-CC1C-4CD0-845E-CF35FD7CC8CA}" type="presOf" srcId="{AE70595F-C73E-4EA2-B366-F8DF3DA4DEE7}" destId="{22969876-D128-40A6-890C-26F2898A6AB7}" srcOrd="0" destOrd="0" presId="urn:microsoft.com/office/officeart/2005/8/layout/vProcess5"/>
    <dgm:cxn modelId="{86F502F4-5CAD-46CE-9259-ECB96CFA7DDE}" type="presOf" srcId="{4440DE26-16EE-45B5-94EE-9EA2F2EB1484}" destId="{210FFC76-80CC-46A0-96FF-8FC4B292D78C}" srcOrd="0" destOrd="0" presId="urn:microsoft.com/office/officeart/2005/8/layout/vProcess5"/>
    <dgm:cxn modelId="{9574CF4C-7F89-4FEE-A46E-E2522078C58A}" type="presOf" srcId="{F9C24D2C-6299-476B-9CA7-7B4C9D783D82}" destId="{AC2FDE03-196C-41DD-82B1-D878161E0F5F}" srcOrd="0" destOrd="0" presId="urn:microsoft.com/office/officeart/2005/8/layout/vProcess5"/>
    <dgm:cxn modelId="{BEEEE79E-CACD-4EC4-9AF3-326CD7EBC8A0}" type="presOf" srcId="{4E6FC586-138B-4A02-B7B0-779D78B0FDE6}" destId="{3A4926BD-267D-447D-9212-F2FF56966FA2}" srcOrd="0" destOrd="0" presId="urn:microsoft.com/office/officeart/2005/8/layout/vProcess5"/>
    <dgm:cxn modelId="{816B0013-903C-4B81-A3E2-2DD5705213AA}" type="presOf" srcId="{01C1C090-9320-4874-9277-737C5E58153A}" destId="{8F485453-FCE0-4257-A2E7-502ECAF5AB56}" srcOrd="1" destOrd="0" presId="urn:microsoft.com/office/officeart/2005/8/layout/vProcess5"/>
    <dgm:cxn modelId="{E756F360-3A3D-4CB8-BE47-BB53CB36541C}" srcId="{44ED1475-A280-4C9A-ACCA-286C17B3ABDC}" destId="{AE70595F-C73E-4EA2-B366-F8DF3DA4DEE7}" srcOrd="2" destOrd="0" parTransId="{208B8552-DC7C-49BC-B5C6-F71B9784C528}" sibTransId="{35350E32-E44E-484B-B6B3-0A20AE793FF4}"/>
    <dgm:cxn modelId="{62489FA6-55CC-446C-AC72-0345046C74CC}" type="presParOf" srcId="{3E627AD0-5A02-4BEA-82A6-399803A81E77}" destId="{1516F6C9-4F9E-42D5-9F1B-BAE74303DE81}" srcOrd="0" destOrd="0" presId="urn:microsoft.com/office/officeart/2005/8/layout/vProcess5"/>
    <dgm:cxn modelId="{AC41B00B-64BA-40BA-9AA1-710BE9DAFF6D}" type="presParOf" srcId="{3E627AD0-5A02-4BEA-82A6-399803A81E77}" destId="{C3C96391-9EB4-4186-B960-A7C0DCD0455C}" srcOrd="1" destOrd="0" presId="urn:microsoft.com/office/officeart/2005/8/layout/vProcess5"/>
    <dgm:cxn modelId="{2B72300E-C4F8-4D57-AD0F-6CD2DDC49F99}" type="presParOf" srcId="{3E627AD0-5A02-4BEA-82A6-399803A81E77}" destId="{AC2FDE03-196C-41DD-82B1-D878161E0F5F}" srcOrd="2" destOrd="0" presId="urn:microsoft.com/office/officeart/2005/8/layout/vProcess5"/>
    <dgm:cxn modelId="{12326BB1-C9A0-4F4A-A79D-D334F53D893E}" type="presParOf" srcId="{3E627AD0-5A02-4BEA-82A6-399803A81E77}" destId="{22969876-D128-40A6-890C-26F2898A6AB7}" srcOrd="3" destOrd="0" presId="urn:microsoft.com/office/officeart/2005/8/layout/vProcess5"/>
    <dgm:cxn modelId="{BE54489B-BA9A-4C9B-B34D-539C63516D2A}" type="presParOf" srcId="{3E627AD0-5A02-4BEA-82A6-399803A81E77}" destId="{210FFC76-80CC-46A0-96FF-8FC4B292D78C}" srcOrd="4" destOrd="0" presId="urn:microsoft.com/office/officeart/2005/8/layout/vProcess5"/>
    <dgm:cxn modelId="{78F1DF2F-7F9A-4230-AFBE-ECA7257425AE}" type="presParOf" srcId="{3E627AD0-5A02-4BEA-82A6-399803A81E77}" destId="{3A4926BD-267D-447D-9212-F2FF56966FA2}" srcOrd="5" destOrd="0" presId="urn:microsoft.com/office/officeart/2005/8/layout/vProcess5"/>
    <dgm:cxn modelId="{0351012F-EFC8-4BDC-9D69-422CE42F22E2}" type="presParOf" srcId="{3E627AD0-5A02-4BEA-82A6-399803A81E77}" destId="{8F485453-FCE0-4257-A2E7-502ECAF5AB56}" srcOrd="6" destOrd="0" presId="urn:microsoft.com/office/officeart/2005/8/layout/vProcess5"/>
    <dgm:cxn modelId="{07FF86FD-ACDE-44EE-8D85-70F23F6E49E8}" type="presParOf" srcId="{3E627AD0-5A02-4BEA-82A6-399803A81E77}" destId="{8815B45D-10A0-4C10-AE4C-E1F88CEF9F77}" srcOrd="7" destOrd="0" presId="urn:microsoft.com/office/officeart/2005/8/layout/vProcess5"/>
    <dgm:cxn modelId="{548160E2-92EB-4A2D-A292-FF644DBF1645}" type="presParOf" srcId="{3E627AD0-5A02-4BEA-82A6-399803A81E77}" destId="{0A1DC19F-3946-4910-9297-430851618F2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96391-9EB4-4186-B960-A7C0DCD0455C}">
      <dsp:nvSpPr>
        <dsp:cNvPr id="0" name=""/>
        <dsp:cNvSpPr/>
      </dsp:nvSpPr>
      <dsp:spPr>
        <a:xfrm>
          <a:off x="0" y="0"/>
          <a:ext cx="6995160" cy="90730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Bookman Old Style" pitchFamily="18" charset="0"/>
            </a:rPr>
            <a:t>Работа с родителями</a:t>
          </a:r>
          <a:endParaRPr lang="ru-RU" sz="2400" i="1" kern="1200" dirty="0">
            <a:latin typeface="Bookman Old Style" pitchFamily="18" charset="0"/>
          </a:endParaRPr>
        </a:p>
      </dsp:txBody>
      <dsp:txXfrm>
        <a:off x="26574" y="26574"/>
        <a:ext cx="6016111" cy="854153"/>
      </dsp:txXfrm>
    </dsp:sp>
    <dsp:sp modelId="{AC2FDE03-196C-41DD-82B1-D878161E0F5F}">
      <dsp:nvSpPr>
        <dsp:cNvPr id="0" name=""/>
        <dsp:cNvSpPr/>
      </dsp:nvSpPr>
      <dsp:spPr>
        <a:xfrm>
          <a:off x="617219" y="1058517"/>
          <a:ext cx="6995160" cy="90730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Bookman Old Style" pitchFamily="18" charset="0"/>
            </a:rPr>
            <a:t>Создание предметно-развивающей среды с учетом гендерного подхода</a:t>
          </a:r>
          <a:endParaRPr lang="ru-RU" sz="2400" i="1" kern="1200" dirty="0">
            <a:latin typeface="Bookman Old Style" pitchFamily="18" charset="0"/>
          </a:endParaRPr>
        </a:p>
      </dsp:txBody>
      <dsp:txXfrm>
        <a:off x="643793" y="1085091"/>
        <a:ext cx="5735046" cy="854153"/>
      </dsp:txXfrm>
    </dsp:sp>
    <dsp:sp modelId="{22969876-D128-40A6-890C-26F2898A6AB7}">
      <dsp:nvSpPr>
        <dsp:cNvPr id="0" name=""/>
        <dsp:cNvSpPr/>
      </dsp:nvSpPr>
      <dsp:spPr>
        <a:xfrm>
          <a:off x="1234439" y="2117035"/>
          <a:ext cx="6995160" cy="90730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Bookman Old Style" pitchFamily="18" charset="0"/>
            </a:rPr>
            <a:t>Работа с детьми</a:t>
          </a:r>
          <a:endParaRPr lang="ru-RU" sz="2400" i="1" kern="1200" dirty="0">
            <a:latin typeface="Bookman Old Style" pitchFamily="18" charset="0"/>
          </a:endParaRPr>
        </a:p>
      </dsp:txBody>
      <dsp:txXfrm>
        <a:off x="1261013" y="2143609"/>
        <a:ext cx="5735046" cy="854153"/>
      </dsp:txXfrm>
    </dsp:sp>
    <dsp:sp modelId="{210FFC76-80CC-46A0-96FF-8FC4B292D78C}">
      <dsp:nvSpPr>
        <dsp:cNvPr id="0" name=""/>
        <dsp:cNvSpPr/>
      </dsp:nvSpPr>
      <dsp:spPr>
        <a:xfrm>
          <a:off x="6405414" y="688036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538107" y="688036"/>
        <a:ext cx="324359" cy="443783"/>
      </dsp:txXfrm>
    </dsp:sp>
    <dsp:sp modelId="{3A4926BD-267D-447D-9212-F2FF56966FA2}">
      <dsp:nvSpPr>
        <dsp:cNvPr id="0" name=""/>
        <dsp:cNvSpPr/>
      </dsp:nvSpPr>
      <dsp:spPr>
        <a:xfrm>
          <a:off x="7022634" y="1740505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55327" y="1740505"/>
        <a:ext cx="324359" cy="44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0"/>
          <p:cNvSpPr txBox="1">
            <a:spLocks noChangeArrowheads="1"/>
          </p:cNvSpPr>
          <p:nvPr/>
        </p:nvSpPr>
        <p:spPr bwMode="auto">
          <a:xfrm>
            <a:off x="4211638" y="1268413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333501" y="311686"/>
            <a:ext cx="6983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Муниципальное бюджетное дошкольное образовательное учреждение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детский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сад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«Аленький цветочек»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960101" y="4346770"/>
            <a:ext cx="1669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г. Волгодонск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2014 г</a:t>
            </a:r>
            <a:r>
              <a:rPr lang="ru-RU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4342" name="Rectangle 24"/>
          <p:cNvSpPr>
            <a:spLocks noChangeArrowheads="1"/>
          </p:cNvSpPr>
          <p:nvPr/>
        </p:nvSpPr>
        <p:spPr bwMode="auto">
          <a:xfrm>
            <a:off x="6269076" y="3036988"/>
            <a:ext cx="2642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воспитатель:</a:t>
            </a:r>
          </a:p>
          <a:p>
            <a:pPr algn="r"/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 Меденцова О.В.</a:t>
            </a:r>
            <a:endParaRPr lang="ru-RU" sz="2000" b="1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35125"/>
            <a:ext cx="2892923" cy="217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8285" y="39872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006600"/>
                </a:solidFill>
                <a:latin typeface="Arial Black" pitchFamily="34" charset="0"/>
              </a:rPr>
              <a:t>Организация образовательной деятельности в ДОУ с учетом гендерного подхода в соответствии с ФГОС ДО</a:t>
            </a:r>
          </a:p>
        </p:txBody>
      </p:sp>
    </p:spTree>
    <p:extLst>
      <p:ext uri="{BB962C8B-B14F-4D97-AF65-F5344CB8AC3E}">
        <p14:creationId xmlns:p14="http://schemas.microsoft.com/office/powerpoint/2010/main" val="23128967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Игровые центры для девочек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04056"/>
          </a:xfrm>
        </p:spPr>
        <p:txBody>
          <a:bodyPr/>
          <a:lstStyle/>
          <a:p>
            <a:pPr algn="ct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«Салон красоты»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576063"/>
          </a:xfrm>
        </p:spPr>
        <p:txBody>
          <a:bodyPr/>
          <a:lstStyle/>
          <a:p>
            <a:pPr algn="ct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«Кухня»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\садик\к гендеру\DSC_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1584"/>
            <a:ext cx="2849104" cy="18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то\садик\к гендеру\DSC_0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1584"/>
            <a:ext cx="3063901" cy="18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Игровые центры для мальчиков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576064"/>
          </a:xfrm>
        </p:spPr>
        <p:txBody>
          <a:bodyPr/>
          <a:lstStyle/>
          <a:p>
            <a:pPr algn="ct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«Автосервис»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576064"/>
          </a:xfrm>
        </p:spPr>
        <p:txBody>
          <a:bodyPr/>
          <a:lstStyle/>
          <a:p>
            <a:pPr algn="ctr"/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«МЧС спешит на помощь»</a:t>
            </a:r>
            <a:endParaRPr lang="ru-RU" sz="2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Содержимое 7" descr="P1020054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5587335" y="1852047"/>
            <a:ext cx="2796467" cy="338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\садик\к гендеру\от 04.12.14\DSC_0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44699"/>
            <a:ext cx="2470220" cy="1800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Игровые центры для совместных игр мальчиков и девочек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04056"/>
          </a:xfrm>
        </p:spPr>
        <p:txBody>
          <a:bodyPr/>
          <a:lstStyle/>
          <a:p>
            <a:pPr algn="ct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«Медицинский центр»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04056"/>
          </a:xfrm>
        </p:spPr>
        <p:txBody>
          <a:bodyPr/>
          <a:lstStyle/>
          <a:p>
            <a:pPr algn="ctr"/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«Супермаркет»</a:t>
            </a:r>
            <a:endParaRPr lang="ru-RU" sz="2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D:\фото\садик\к гендеру\SDC14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3"/>
            <a:ext cx="3307145" cy="2135841"/>
          </a:xfrm>
          <a:prstGeom prst="rect">
            <a:avLst/>
          </a:prstGeom>
          <a:ln w="952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\садик\SDC14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3"/>
            <a:ext cx="3040279" cy="19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Центр ряженья для развития театрально-игровой деятельности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76064"/>
          </a:xfrm>
        </p:spPr>
        <p:txBody>
          <a:bodyPr/>
          <a:lstStyle/>
          <a:p>
            <a:pPr algn="ct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девочек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76064"/>
          </a:xfrm>
        </p:spPr>
        <p:txBody>
          <a:bodyPr/>
          <a:lstStyle/>
          <a:p>
            <a:pPr algn="ct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мальчиков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4" name="Picture 2" descr="D:\фото\садик\к гендеру\SDC14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0894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\садик\к гендеру\SDC14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30894"/>
            <a:ext cx="3088870" cy="23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Игрушки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571504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 Black" pitchFamily="34" charset="0"/>
              </a:rPr>
              <a:t>Мальчики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42918"/>
            <a:ext cx="4041775" cy="71438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600" u="sng" dirty="0" smtClean="0">
                <a:solidFill>
                  <a:srgbClr val="FF0000"/>
                </a:solidFill>
                <a:latin typeface="Arial Black" pitchFamily="34" charset="0"/>
              </a:rPr>
              <a:t>Девочки</a:t>
            </a:r>
          </a:p>
          <a:p>
            <a:endParaRPr lang="ru-RU" sz="2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908720"/>
            <a:ext cx="4608512" cy="4248472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Различная техника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Военизированные игрушки (солдатики, оружие)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Мячи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Фигурки животных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Герои мультфильмов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Лук</a:t>
            </a:r>
          </a:p>
          <a:p>
            <a:r>
              <a:rPr lang="ru-RU" sz="1100" b="1" dirty="0" err="1" smtClean="0">
                <a:solidFill>
                  <a:srgbClr val="0070C0"/>
                </a:solidFill>
                <a:latin typeface="Arial Black" pitchFamily="34" charset="0"/>
              </a:rPr>
              <a:t>Дартс</a:t>
            </a:r>
            <a:endParaRPr lang="ru-RU" sz="11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Подручные строительные материалы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Атрибуты для путешествий(компас, фонарик, бинокль, лупа, карта, фляжка, подручный строительный материал для построения средства путешествия)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Барабаны, бубны, </a:t>
            </a:r>
            <a:r>
              <a:rPr lang="ru-RU" sz="1100" b="1" dirty="0" err="1" smtClean="0">
                <a:solidFill>
                  <a:srgbClr val="0070C0"/>
                </a:solidFill>
                <a:latin typeface="Arial Black" pitchFamily="34" charset="0"/>
              </a:rPr>
              <a:t>шумелки</a:t>
            </a:r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, свистульки и другие музыкальные инструменты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Летающие предметы (бумеранги, тарелки, модели самолетов)</a:t>
            </a:r>
          </a:p>
          <a:p>
            <a:r>
              <a:rPr lang="ru-RU" sz="1100" b="1" dirty="0" err="1" smtClean="0">
                <a:solidFill>
                  <a:srgbClr val="0070C0"/>
                </a:solidFill>
                <a:latin typeface="Arial Black" pitchFamily="34" charset="0"/>
              </a:rPr>
              <a:t>Танграм</a:t>
            </a:r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 для выкладывания транспорта и животных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Бумага для изготовления поделок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 Black" pitchFamily="34" charset="0"/>
              </a:rPr>
              <a:t>Спортивный инвентарь (гири, гантели, тренажеры)</a:t>
            </a:r>
          </a:p>
          <a:p>
            <a:endParaRPr lang="ru-RU" sz="13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620688"/>
            <a:ext cx="4104456" cy="4536504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/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Куклы (мягкие тряпичные, куклы среднего размера, пупсы, куклы ручной работы)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Игрушечные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бытовые предметы (чтобы обустроить быт кукол)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Предметы для рукодельниц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Конструктор для построения дома кукле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Игрушки для подвижных игр (мяч, скакалка, </a:t>
            </a:r>
            <a:r>
              <a:rPr lang="ru-RU" sz="1400" dirty="0" err="1" smtClean="0">
                <a:solidFill>
                  <a:srgbClr val="FF0000"/>
                </a:solidFill>
                <a:latin typeface="Arial Black" pitchFamily="34" charset="0"/>
              </a:rPr>
              <a:t>резиночка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, роликовые коньки)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Мягкие игрушки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Мелкие вещицы (символы женственности: сумочки, кошелечки, заколки, брошки)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Канцелярские товары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Игрушки для игр с водой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Яркий бросовый материал (коробки, флаконы, баночки, обертки, фантики)</a:t>
            </a:r>
          </a:p>
          <a:p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4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E23AAA"/>
                </a:solidFill>
                <a:latin typeface="Arial Black" pitchFamily="34" charset="0"/>
              </a:rPr>
              <a:t>Как осуществить </a:t>
            </a:r>
            <a:r>
              <a:rPr lang="ru-RU" sz="3600" dirty="0" err="1" smtClean="0">
                <a:solidFill>
                  <a:srgbClr val="E23AAA"/>
                </a:solidFill>
                <a:latin typeface="Arial Black" pitchFamily="34" charset="0"/>
              </a:rPr>
              <a:t>гендерный</a:t>
            </a:r>
            <a:r>
              <a:rPr lang="ru-RU" sz="3600" dirty="0" smtClean="0">
                <a:solidFill>
                  <a:srgbClr val="E23AAA"/>
                </a:solidFill>
                <a:latin typeface="Arial Black" pitchFamily="34" charset="0"/>
              </a:rPr>
              <a:t> подход в образовательной деятельности?</a:t>
            </a:r>
            <a:endParaRPr lang="ru-RU" sz="3600" dirty="0">
              <a:solidFill>
                <a:srgbClr val="E23AAA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006600"/>
                </a:solidFill>
                <a:latin typeface="Arial Black" pitchFamily="34" charset="0"/>
              </a:rPr>
              <a:t>1.В маркировке?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Arial Black" pitchFamily="34" charset="0"/>
              </a:rPr>
              <a:t>2.При воспитании культурно – гигиенических навыков?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Arial Black" pitchFamily="34" charset="0"/>
              </a:rPr>
              <a:t>3.В непосредственно образовательной деятельности?</a:t>
            </a:r>
          </a:p>
          <a:p>
            <a:pPr marL="0" indent="0">
              <a:buNone/>
            </a:pP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489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При воспитании культурно – гигиенических навыков</a:t>
            </a:r>
            <a:endParaRPr lang="ru-RU" sz="2400" dirty="0"/>
          </a:p>
        </p:txBody>
      </p:sp>
      <p:pic>
        <p:nvPicPr>
          <p:cNvPr id="8" name="Picture 6" descr="D:\фото\садик\к гендеру\от 04.12.14\DSC_0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91" y="1628800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087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16832"/>
            <a:ext cx="8424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Работа с детьми</a:t>
            </a:r>
            <a:endParaRPr lang="ru-RU" sz="6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проведении непосредственно-образовательной деятельности с учетом дифференцированного подхода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5" descr="D:\РАБОТА\презентация\Слайд1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5" y="1723352"/>
            <a:ext cx="3139482" cy="23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\садик\к гендеру\от 04.12.14\DSC_0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14662"/>
            <a:ext cx="3528391" cy="23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фото\садик\SDC14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4662"/>
            <a:ext cx="3151067" cy="23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фото\садик\SDC142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14662"/>
            <a:ext cx="3528392" cy="23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совместной деятельности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фото\садик\к гендеру\от 04.12.14\DSC_0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11" y="1587738"/>
            <a:ext cx="3425021" cy="2580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фото\садик\к гендеру\от 04.12.14\DSC_0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48" y="1578535"/>
            <a:ext cx="2983420" cy="2405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dirty="0" smtClean="0"/>
              <a:t>Ребенок и его воспитание в семье</a:t>
            </a:r>
            <a:endParaRPr lang="ru-RU" sz="3600" dirty="0"/>
          </a:p>
        </p:txBody>
      </p:sp>
      <p:pic>
        <p:nvPicPr>
          <p:cNvPr id="3" name="Рисунок 2" descr="http://kotikit.ru/wp-content/uploads/2011/10/razvitie_montessor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95232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http://knigi-ariadna.ucoz.ru/ktZTZhMS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8596"/>
            <a:ext cx="2756852" cy="27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82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Осуществление гендерного подхода в режимных моментах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267" name="Picture 3" descr="D:\фото\садик\SDC14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024336" cy="20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фото\садик\SDC14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9"/>
            <a:ext cx="2767273" cy="20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Актуальность выбранной темы:</a:t>
            </a:r>
            <a:endParaRPr lang="ru-RU" sz="3600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«Наш век – век женственных мужчин и мужественных женщин»</a:t>
            </a:r>
          </a:p>
          <a:p>
            <a:pPr algn="just">
              <a:buNone/>
            </a:pPr>
            <a:r>
              <a:rPr lang="ru-RU" dirty="0" smtClean="0">
                <a:solidFill>
                  <a:srgbClr val="3333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1600" dirty="0" smtClean="0"/>
              <a:t>	</a:t>
            </a:r>
            <a:r>
              <a:rPr lang="ru-RU" sz="2400" i="1" dirty="0" smtClean="0">
                <a:latin typeface="Bookman Old Style" pitchFamily="18" charset="0"/>
              </a:rPr>
              <a:t>Проблема воспитания и обучения ребенка в соответствии с его полом является актуальной задачей педагогической работы с детьми дошкольного возраста, так как </a:t>
            </a: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настоящее время наблюдается маскулинизация девочек и феминизация мальчиков (другими словами, трудно разобрать, где сильный пол, а где  – слабый).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Участники гендерного развития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15616" y="1268760"/>
            <a:ext cx="6912768" cy="7191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Формирование гендерной идентичности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19672" y="2492896"/>
            <a:ext cx="2016224" cy="431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Родители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868144" y="2492896"/>
            <a:ext cx="2160240" cy="431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Воспитатели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23928" y="3212976"/>
            <a:ext cx="1656333" cy="57581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i="1" dirty="0">
                <a:latin typeface="Bookman Old Style" pitchFamily="18" charset="0"/>
              </a:rPr>
              <a:t>Ребёнок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51720" y="4221088"/>
            <a:ext cx="5040560" cy="7921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Окружение ребенка</a:t>
            </a:r>
            <a:endParaRPr lang="ru-RU" sz="2200" b="1" i="1" dirty="0">
              <a:latin typeface="Bookman Old Style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627784" y="198884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198884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923928" y="2492896"/>
            <a:ext cx="158417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355976" y="3861048"/>
            <a:ext cx="72008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верх 13"/>
          <p:cNvSpPr/>
          <p:nvPr/>
        </p:nvSpPr>
        <p:spPr>
          <a:xfrm>
            <a:off x="5796136" y="2996952"/>
            <a:ext cx="864096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верх 14"/>
          <p:cNvSpPr/>
          <p:nvPr/>
        </p:nvSpPr>
        <p:spPr>
          <a:xfrm flipH="1">
            <a:off x="2771800" y="2996952"/>
            <a:ext cx="1008112" cy="792088"/>
          </a:xfrm>
          <a:prstGeom prst="leftUpArrow">
            <a:avLst>
              <a:gd name="adj1" fmla="val 2849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308304" y="3356992"/>
            <a:ext cx="1512168" cy="431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Врач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79512" y="3347569"/>
            <a:ext cx="2160240" cy="4318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Психолог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339753" y="3383601"/>
            <a:ext cx="1440160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786532" y="3371872"/>
            <a:ext cx="1440160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allAtOnce" animBg="1"/>
      <p:bldP spid="6" grpId="0" build="allAtOnce" animBg="1"/>
      <p:bldP spid="7" grpId="0" build="p" animBg="1"/>
      <p:bldP spid="8" grpId="0" build="allAtOnce" animBg="1"/>
      <p:bldP spid="16" grpId="0" build="allAtOnce" animBg="1"/>
      <p:bldP spid="1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Цель: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i="1" baseline="-25000" dirty="0" smtClean="0"/>
              <a:t>повышение профессиональной</a:t>
            </a:r>
            <a:r>
              <a:rPr lang="ru-RU" sz="4800" b="1" i="1" dirty="0" smtClean="0"/>
              <a:t> </a:t>
            </a:r>
            <a:r>
              <a:rPr lang="ru-RU" sz="4800" b="1" i="1" baseline="-25000" dirty="0" smtClean="0"/>
              <a:t>компетенции </a:t>
            </a:r>
            <a:r>
              <a:rPr lang="ru-RU" sz="4800" b="1" i="1" baseline="-25000" dirty="0"/>
              <a:t>педагогов по формированию у детей гендерной принадлежности в условиях дошкольного учреждения</a:t>
            </a:r>
            <a:endParaRPr lang="ru-RU" sz="4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Задачи: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000" i="1" dirty="0" smtClean="0">
                <a:latin typeface="Bookman Old Style" pitchFamily="18" charset="0"/>
              </a:rPr>
              <a:t>использовать в воспитательно-образовательной деятельности с дошкольниками гендерный подход;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i="1" dirty="0" smtClean="0">
                <a:latin typeface="Bookman Old Style" pitchFamily="18" charset="0"/>
              </a:rPr>
              <a:t>пополнить предметно-развивающую среду группы играми по гендерному воспитанию дошкольников;</a:t>
            </a:r>
            <a:endParaRPr lang="ru-RU" sz="20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i="1" dirty="0" smtClean="0">
                <a:latin typeface="Bookman Old Style" pitchFamily="18" charset="0"/>
              </a:rPr>
              <a:t>спососбствовать расширению знаний родителей по вопросу гендерного воспитания детей в семье и привлечь их к участию в развлечениях, совместных досугах, направленных на гендерное воспитание дошкольников.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/>
          <a:lstStyle/>
          <a:p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Реализация гендерного подхода в условиях ДОУ осуществляется поэтапно и по нескольким направлениям: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772815"/>
          <a:ext cx="822960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3C96391-9EB4-4186-B960-A7C0DCD04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C3C96391-9EB4-4186-B960-A7C0DCD04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10FFC76-80CC-46A0-96FF-8FC4B292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210FFC76-80CC-46A0-96FF-8FC4B292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2FDE03-196C-41DD-82B1-D878161E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graphicEl>
                                              <a:dgm id="{AC2FDE03-196C-41DD-82B1-D878161E0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4926BD-267D-447D-9212-F2FF56966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graphicEl>
                                              <a:dgm id="{3A4926BD-267D-447D-9212-F2FF56966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969876-D128-40A6-890C-26F2898A6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graphicEl>
                                              <a:dgm id="{22969876-D128-40A6-890C-26F2898A6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«Уголке для родителей» постоянно обновляется наглядная информация: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32" name="Picture 8" descr="C:\Users\Камилла\Desktop\ДОКУМЕНТЫ САД\флэшка\передвижка гендерное воспитание\Воспитание девочек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772816"/>
            <a:ext cx="2306205" cy="2807554"/>
          </a:xfrm>
          <a:prstGeom prst="rect">
            <a:avLst/>
          </a:prstGeom>
          <a:noFill/>
        </p:spPr>
      </p:pic>
      <p:pic>
        <p:nvPicPr>
          <p:cNvPr id="1033" name="Picture 9" descr="C:\Users\Камилла\Desktop\ДОКУМЕНТЫ САД\флэшка\передвижка гендерное воспитание\Воспитание мальчиков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579048"/>
            <a:ext cx="2448272" cy="299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Проводятся родительские собрания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фото\садик\SDC14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3416678" cy="25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6576</TotalTime>
  <Words>442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Презентация PowerPoint</vt:lpstr>
      <vt:lpstr>Ребенок и его воспитание в семье</vt:lpstr>
      <vt:lpstr>Актуальность выбранной темы:</vt:lpstr>
      <vt:lpstr>Участники гендерного развития</vt:lpstr>
      <vt:lpstr>Цель:</vt:lpstr>
      <vt:lpstr>Задачи:</vt:lpstr>
      <vt:lpstr>Реализация гендерного подхода в условиях ДОУ осуществляется поэтапно и по нескольким направлениям:</vt:lpstr>
      <vt:lpstr>В «Уголке для родителей» постоянно обновляется наглядная информация:</vt:lpstr>
      <vt:lpstr>Проводятся родительские собрания</vt:lpstr>
      <vt:lpstr>Игровые центры для девочек</vt:lpstr>
      <vt:lpstr>Игровые центры для мальчиков</vt:lpstr>
      <vt:lpstr>Игровые центры для совместных игр мальчиков и девочек</vt:lpstr>
      <vt:lpstr>Центр ряженья для развития театрально-игровой деятельности</vt:lpstr>
      <vt:lpstr>Игрушки</vt:lpstr>
      <vt:lpstr>Как осуществить гендерный подход в образовательной деятельности?</vt:lpstr>
      <vt:lpstr>При воспитании культурно – гигиенических навыков</vt:lpstr>
      <vt:lpstr>Презентация PowerPoint</vt:lpstr>
      <vt:lpstr>В проведении непосредственно-образовательной деятельности с учетом дифференцированного подхода</vt:lpstr>
      <vt:lpstr>В совместной деятельности</vt:lpstr>
      <vt:lpstr>Осуществление гендерного подхода в режимных моментах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домашний</cp:lastModifiedBy>
  <cp:revision>878</cp:revision>
  <dcterms:created xsi:type="dcterms:W3CDTF">2010-05-23T14:28:12Z</dcterms:created>
  <dcterms:modified xsi:type="dcterms:W3CDTF">2016-03-22T21:56:10Z</dcterms:modified>
</cp:coreProperties>
</file>