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58" r:id="rId4"/>
    <p:sldId id="260" r:id="rId5"/>
    <p:sldId id="263" r:id="rId6"/>
    <p:sldId id="265" r:id="rId7"/>
    <p:sldId id="259" r:id="rId8"/>
    <p:sldId id="262" r:id="rId9"/>
    <p:sldId id="267" r:id="rId10"/>
    <p:sldId id="269" r:id="rId11"/>
    <p:sldId id="268" r:id="rId12"/>
    <p:sldId id="272" r:id="rId13"/>
    <p:sldId id="271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F87A7-0F90-46B2-9E0D-22B90BF7325B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DB2A3-B4EB-496E-9F12-E119A78CB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70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ячмень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1BFD3E-DF32-4E4A-9F1F-AEDC1CAFB6F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A908B-EB6D-4624-817A-D6FDC0164E84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F9630-3EEF-48D9-9187-CC7B298D7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8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cdn2-b.examiner.com/sites/default/files/37/b6/gluten_2.jpg" TargetMode="External"/><Relationship Id="rId7" Type="http://schemas.openxmlformats.org/officeDocument/2006/relationships/hyperlink" Target="http://www.albertabarley.com/policy/updates/images/BarleyCommission-stock2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astrologo.ru/imason/Pshenica.jpg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nypl.org/index.php?id=1621109&amp;t=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439862"/>
          </a:xfrm>
        </p:spPr>
        <p:txBody>
          <a:bodyPr/>
          <a:lstStyle/>
          <a:p>
            <a:r>
              <a:rPr lang="ru-RU" altLang="ru-RU" sz="1800" b="1" dirty="0" smtClean="0">
                <a:latin typeface="Arial" charset="0"/>
              </a:rPr>
              <a:t>Муниципальное бюджетное образовательное учреждение детский сад «Аленький цветочек»</a:t>
            </a:r>
            <a:endParaRPr lang="ru-RU" altLang="ru-RU" sz="1800" dirty="0" smtClean="0">
              <a:latin typeface="Arial" charset="0"/>
            </a:endParaRP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altLang="ru-RU" sz="3600" i="1" dirty="0" smtClean="0">
              <a:solidFill>
                <a:schemeClr val="accent2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ru-RU" altLang="ru-RU" b="1" dirty="0" smtClean="0">
                <a:solidFill>
                  <a:srgbClr val="FF3300"/>
                </a:solidFill>
                <a:latin typeface="Arial" charset="0"/>
              </a:rPr>
              <a:t>Нетрадиционное родительское собрание на тему: «Хлеб всему голова»</a:t>
            </a:r>
          </a:p>
          <a:p>
            <a:pPr algn="r">
              <a:buFont typeface="Arial" charset="0"/>
              <a:buNone/>
            </a:pPr>
            <a:endParaRPr lang="ru-RU" altLang="ru-RU" sz="4800" b="1" dirty="0" smtClean="0">
              <a:solidFill>
                <a:srgbClr val="FF3300"/>
              </a:solidFill>
              <a:latin typeface="Arial" charset="0"/>
            </a:endParaRPr>
          </a:p>
          <a:p>
            <a:pPr algn="r">
              <a:buFont typeface="Arial" charset="0"/>
              <a:buNone/>
            </a:pPr>
            <a:endParaRPr lang="ru-RU" altLang="ru-RU" sz="2400" b="1" i="1" dirty="0" smtClean="0">
              <a:solidFill>
                <a:schemeClr val="accent2"/>
              </a:solidFill>
              <a:latin typeface="Arial" charset="0"/>
            </a:endParaRPr>
          </a:p>
          <a:p>
            <a:pPr algn="r">
              <a:buFont typeface="Arial" charset="0"/>
              <a:buNone/>
            </a:pPr>
            <a:r>
              <a:rPr lang="ru-RU" altLang="ru-RU" sz="2400" b="1" i="1" dirty="0" smtClean="0">
                <a:solidFill>
                  <a:srgbClr val="FF0000"/>
                </a:solidFill>
                <a:latin typeface="Arial" charset="0"/>
              </a:rPr>
              <a:t>подготовили воспитатели:</a:t>
            </a:r>
          </a:p>
          <a:p>
            <a:pPr algn="r">
              <a:buFont typeface="Arial" charset="0"/>
              <a:buNone/>
            </a:pPr>
            <a:r>
              <a:rPr lang="ru-RU" altLang="ru-RU" sz="2400" b="1" i="1" dirty="0" smtClean="0">
                <a:solidFill>
                  <a:srgbClr val="FF0000"/>
                </a:solidFill>
                <a:latin typeface="Arial" charset="0"/>
              </a:rPr>
              <a:t>Меденцова О.В.</a:t>
            </a:r>
          </a:p>
        </p:txBody>
      </p:sp>
      <p:pic>
        <p:nvPicPr>
          <p:cNvPr id="7174" name="Рисунок 5" descr="J0299483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5" y="3933056"/>
            <a:ext cx="15001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21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i?id=180474658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84538"/>
            <a:ext cx="428466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i?id=82989789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4284663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2195513" y="2586038"/>
            <a:ext cx="540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Дети блокадного Ленинграда</a:t>
            </a:r>
          </a:p>
        </p:txBody>
      </p:sp>
      <p:pic>
        <p:nvPicPr>
          <p:cNvPr id="9221" name="Picture 8" descr="i?id=44530793-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213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i?id=88923426-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0"/>
            <a:ext cx="2916237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i?id=190303145-04"/>
          <p:cNvPicPr>
            <a:picLocks noGrp="1" noChangeAspect="1" noChangeArrowheads="1"/>
          </p:cNvPicPr>
          <p:nvPr>
            <p:ph type="title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152400"/>
            <a:ext cx="170815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5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79388" y="4437063"/>
            <a:ext cx="345598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0000"/>
                </a:solidFill>
              </a:rPr>
              <a:t> </a:t>
            </a:r>
            <a:r>
              <a:rPr lang="ru-RU" altLang="ru-RU" sz="1600" b="1"/>
              <a:t>С18 июля 1941 года  вводятся карточки.</a:t>
            </a:r>
          </a:p>
          <a:p>
            <a:pPr eaLnBrk="1" hangingPunct="1"/>
            <a:r>
              <a:rPr lang="ru-RU" altLang="ru-RU" sz="1600" b="1"/>
              <a:t>Первоначальная дневная норма хлеба -составляла 800 г.</a:t>
            </a:r>
          </a:p>
          <a:p>
            <a:pPr eaLnBrk="1" hangingPunct="1"/>
            <a:r>
              <a:rPr lang="ru-RU" altLang="ru-RU" sz="1600" b="1"/>
              <a:t>В ноябре 1941 года- норма хлеба 125 грамм</a:t>
            </a:r>
          </a:p>
          <a:p>
            <a:pPr eaLnBrk="1" hangingPunct="1"/>
            <a:endParaRPr lang="ru-RU" altLang="ru-RU" sz="1600" b="1"/>
          </a:p>
        </p:txBody>
      </p:sp>
      <p:pic>
        <p:nvPicPr>
          <p:cNvPr id="7171" name="Picture 5" descr=" (300x377, 35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34559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%D0%A4%D0%BE%D1%82%D0%BE+%D0%AE%D1%80%D0%B8%D1%8F+%D0%A0%D0%BE%D1%81%D1%82%D0%B0+230109+%D1%85%D0%BB%D0%B5%D0%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3473450"/>
            <a:ext cx="33115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i?id=86800866-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4813"/>
            <a:ext cx="273685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i?id=12788474-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149725"/>
            <a:ext cx="17287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1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000132"/>
          </a:xfrm>
        </p:spPr>
        <p:txBody>
          <a:bodyPr/>
          <a:lstStyle/>
          <a:p>
            <a:r>
              <a:rPr lang="ru-RU" dirty="0" smtClean="0"/>
              <a:t>Путь от зерна до буханки хлеба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72330" y="1857364"/>
            <a:ext cx="1785950" cy="1428760"/>
          </a:xfrm>
          <a:prstGeom prst="ellipse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4000504"/>
            <a:ext cx="1938412" cy="1453809"/>
          </a:xfrm>
          <a:prstGeom prst="ellipse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5214950"/>
            <a:ext cx="1750231" cy="1500198"/>
          </a:xfrm>
          <a:prstGeom prst="ellipse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2928934"/>
            <a:ext cx="1843897" cy="1705591"/>
          </a:xfrm>
          <a:prstGeom prst="ellips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200000">
            <a:off x="1459326" y="861122"/>
            <a:ext cx="1096619" cy="2199928"/>
          </a:xfrm>
          <a:prstGeom prst="ellipse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428728" y="2786058"/>
            <a:ext cx="1165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семя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43372" y="2214554"/>
            <a:ext cx="1527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росток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72396" y="3214686"/>
            <a:ext cx="1329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колос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72264" y="5500702"/>
            <a:ext cx="1362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зерно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14942" y="6211669"/>
            <a:ext cx="1177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мука</a:t>
            </a:r>
            <a:endParaRPr lang="ru-RU" sz="3600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28662" y="3786190"/>
            <a:ext cx="1706645" cy="1453809"/>
          </a:xfrm>
          <a:prstGeom prst="ellipse">
            <a:avLst/>
          </a:prstGeom>
          <a:noFill/>
          <a:ln w="57150">
            <a:solidFill>
              <a:srgbClr val="FFCCCC"/>
            </a:solidFill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214414" y="5429264"/>
            <a:ext cx="1211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тесто</a:t>
            </a:r>
            <a:endParaRPr lang="ru-RU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86116" y="4572008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хлеб</a:t>
            </a:r>
            <a:endParaRPr lang="ru-RU" sz="36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3357554" y="1785926"/>
            <a:ext cx="499128" cy="1053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143636" y="1857364"/>
            <a:ext cx="500066" cy="2518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6858014" y="3571878"/>
            <a:ext cx="642945" cy="71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5715008" y="5286388"/>
            <a:ext cx="500066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2571736" y="5214950"/>
            <a:ext cx="857256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928926" y="4000504"/>
            <a:ext cx="500066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00496" y="1000108"/>
            <a:ext cx="1809731" cy="1357298"/>
          </a:xfrm>
          <a:prstGeom prst="ellipse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5737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smtClean="0">
                <a:solidFill>
                  <a:srgbClr val="E46C0A"/>
                </a:solidFill>
                <a:latin typeface="Arial" charset="0"/>
              </a:rPr>
              <a:t>Правила обращения с хлебом</a:t>
            </a:r>
            <a:br>
              <a:rPr lang="ru-RU" altLang="ru-RU" sz="4000" b="1" smtClean="0">
                <a:solidFill>
                  <a:srgbClr val="E46C0A"/>
                </a:solidFill>
                <a:latin typeface="Arial" charset="0"/>
              </a:rPr>
            </a:br>
            <a:endParaRPr lang="ru-RU" altLang="ru-RU" sz="4000" b="1" smtClean="0">
              <a:solidFill>
                <a:srgbClr val="E46C0A"/>
              </a:solidFill>
              <a:latin typeface="Arial" charset="0"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5627688" cy="485775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953735"/>
                </a:solidFill>
                <a:latin typeface="Arial" charset="0"/>
              </a:rPr>
              <a:t>Бери хлеба только, сколько сможешь съесть.</a:t>
            </a:r>
          </a:p>
          <a:p>
            <a:pPr eaLnBrk="1" hangingPunct="1">
              <a:buFont typeface="Arial" charset="0"/>
              <a:buNone/>
            </a:pPr>
            <a:endParaRPr lang="ru-RU" altLang="ru-RU" sz="2800" b="1" smtClean="0">
              <a:solidFill>
                <a:srgbClr val="953735"/>
              </a:solidFill>
              <a:latin typeface="Arial" charset="0"/>
            </a:endParaRPr>
          </a:p>
          <a:p>
            <a:pPr eaLnBrk="1" hangingPunct="1"/>
            <a:r>
              <a:rPr lang="ru-RU" altLang="ru-RU" sz="2800" b="1" smtClean="0">
                <a:solidFill>
                  <a:srgbClr val="953735"/>
                </a:solidFill>
                <a:latin typeface="Arial" charset="0"/>
              </a:rPr>
              <a:t>Черствый хлеб не выбрасывай,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800" b="1" smtClean="0">
                <a:solidFill>
                  <a:srgbClr val="953735"/>
                </a:solidFill>
                <a:latin typeface="Arial" charset="0"/>
              </a:rPr>
              <a:t>	из него можно приготовить различные блюда.</a:t>
            </a:r>
          </a:p>
          <a:p>
            <a:pPr eaLnBrk="1" hangingPunct="1"/>
            <a:endParaRPr lang="ru-RU" altLang="ru-RU" sz="2800" smtClean="0"/>
          </a:p>
        </p:txBody>
      </p:sp>
      <p:pic>
        <p:nvPicPr>
          <p:cNvPr id="40964" name="Picture 16" descr="http://www.kursor.ru/Files/p226131039_id1314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1412875"/>
            <a:ext cx="1905000" cy="1571625"/>
          </a:xfrm>
          <a:noFill/>
        </p:spPr>
      </p:pic>
      <p:pic>
        <p:nvPicPr>
          <p:cNvPr id="40966" name="Picture 10" descr="http://tamadagsm.narod.ru/1karavay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4005263"/>
            <a:ext cx="2614612" cy="1955800"/>
          </a:xfrm>
          <a:noFill/>
        </p:spPr>
      </p:pic>
    </p:spTree>
    <p:extLst>
      <p:ext uri="{BB962C8B-B14F-4D97-AF65-F5344CB8AC3E}">
        <p14:creationId xmlns:p14="http://schemas.microsoft.com/office/powerpoint/2010/main" val="194492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28652"/>
            <a:ext cx="9144000" cy="27146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Хлебом-солью встречают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дорогих гостей</a:t>
            </a:r>
            <a: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59" y="2348880"/>
            <a:ext cx="460851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19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353425" cy="428625"/>
          </a:xfrm>
        </p:spPr>
        <p:txBody>
          <a:bodyPr>
            <a:normAutofit fontScale="90000"/>
          </a:bodyPr>
          <a:lstStyle/>
          <a:p>
            <a:pPr marL="360000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</a:rPr>
              <a:t>Хлеб - растения, из которых делают   хлеб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1554163"/>
            <a:ext cx="8229600" cy="46037"/>
          </a:xfrm>
        </p:spPr>
        <p:txBody>
          <a:bodyPr>
            <a:normAutofit fontScale="25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mtClean="0"/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2071688" y="31432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рожь</a:t>
            </a:r>
          </a:p>
        </p:txBody>
      </p:sp>
      <p:pic>
        <p:nvPicPr>
          <p:cNvPr id="9221" name="Picture 4" descr="Картинка 35 из 9607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643313"/>
            <a:ext cx="2894013" cy="200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а 3 из 9469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857625"/>
            <a:ext cx="2571750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8" descr="Картинка 19 из 8267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000250"/>
            <a:ext cx="3000375" cy="20272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Прямоугольник 8"/>
          <p:cNvSpPr>
            <a:spLocks noChangeArrowheads="1"/>
          </p:cNvSpPr>
          <p:nvPr/>
        </p:nvSpPr>
        <p:spPr bwMode="auto">
          <a:xfrm>
            <a:off x="6715125" y="3357563"/>
            <a:ext cx="192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пшеница</a:t>
            </a:r>
          </a:p>
        </p:txBody>
      </p:sp>
      <p:sp>
        <p:nvSpPr>
          <p:cNvPr id="9225" name="Прямоугольник 9"/>
          <p:cNvSpPr>
            <a:spLocks noChangeArrowheads="1"/>
          </p:cNvSpPr>
          <p:nvPr/>
        </p:nvSpPr>
        <p:spPr bwMode="auto">
          <a:xfrm>
            <a:off x="4429125" y="1500188"/>
            <a:ext cx="1285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ячмень</a:t>
            </a:r>
          </a:p>
        </p:txBody>
      </p:sp>
    </p:spTree>
    <p:extLst>
      <p:ext uri="{BB962C8B-B14F-4D97-AF65-F5344CB8AC3E}">
        <p14:creationId xmlns:p14="http://schemas.microsoft.com/office/powerpoint/2010/main" val="9626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636"/>
            <a:ext cx="8610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  «Жернова»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8219646" cy="639762"/>
          </a:xfrm>
        </p:spPr>
        <p:txBody>
          <a:bodyPr>
            <a:noAutofit/>
          </a:bodyPr>
          <a:lstStyle/>
          <a:p>
            <a:r>
              <a:rPr lang="ru-RU" sz="3600" dirty="0" smtClean="0"/>
              <a:t>История возникновения хлеба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Документы_\Пользователь\Desktop\Хлеб проект\0_6598d_4b12d66a_XL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00174"/>
            <a:ext cx="4289425" cy="3217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Документы_\Пользователь\Desktop\Хлеб проект\ris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3"/>
            <a:ext cx="3929090" cy="3226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25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19075" y="500063"/>
            <a:ext cx="8705850" cy="928687"/>
          </a:xfrm>
        </p:spPr>
        <p:txBody>
          <a:bodyPr>
            <a:normAutofit fontScale="90000"/>
          </a:bodyPr>
          <a:lstStyle/>
          <a:p>
            <a:pPr marL="360000"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</a:rPr>
              <a:t>Слово «хлеб» напоминает название     горшочков «</a:t>
            </a:r>
            <a:r>
              <a:rPr lang="ru-RU" sz="4000" dirty="0" err="1" smtClean="0">
                <a:solidFill>
                  <a:schemeClr val="tx2">
                    <a:lumMod val="90000"/>
                  </a:schemeClr>
                </a:solidFill>
              </a:rPr>
              <a:t>клибанос</a:t>
            </a:r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</a:rPr>
              <a:t>», в которых древние греки выпекали свой хлеб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5738"/>
          </a:xfrm>
        </p:spPr>
        <p:txBody>
          <a:bodyPr>
            <a:normAutofit fontScale="25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mtClean="0"/>
          </a:p>
        </p:txBody>
      </p:sp>
      <p:pic>
        <p:nvPicPr>
          <p:cNvPr id="12293" name="Picture 2" descr="Картинка 31 из 23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4071937" cy="3344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7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5508104" y="1484784"/>
            <a:ext cx="242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b="1" i="1" dirty="0">
                <a:latin typeface="Times New Roman" pitchFamily="18" charset="0"/>
                <a:cs typeface="Times New Roman" pitchFamily="18" charset="0"/>
              </a:rPr>
              <a:t>Рожь</a:t>
            </a:r>
          </a:p>
        </p:txBody>
      </p:sp>
      <p:pic>
        <p:nvPicPr>
          <p:cNvPr id="7173" name="Рисунок 4" descr="img981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7710"/>
            <a:ext cx="3373078" cy="252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salsabil-shop.geniden.ru/upload/salsabil-shop.ru/19375/pbajijf8l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943" y="4221088"/>
            <a:ext cx="3229062" cy="20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0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Рисунок 6" descr="prnimввв.ph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404664"/>
            <a:ext cx="4089598" cy="30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Прямоугольник 1"/>
          <p:cNvSpPr>
            <a:spLocks noChangeArrowheads="1"/>
          </p:cNvSpPr>
          <p:nvPr/>
        </p:nvSpPr>
        <p:spPr bwMode="auto">
          <a:xfrm>
            <a:off x="731490" y="1320799"/>
            <a:ext cx="2784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 i="1" dirty="0">
                <a:latin typeface="Times New Roman" pitchFamily="18" charset="0"/>
                <a:cs typeface="Times New Roman" pitchFamily="18" charset="0"/>
              </a:rPr>
              <a:t>Пшеница</a:t>
            </a:r>
          </a:p>
        </p:txBody>
      </p:sp>
      <p:pic>
        <p:nvPicPr>
          <p:cNvPr id="7170" name="Picture 2" descr="http://www.chinese-food-and-natural-health.com/images/318754-130R50T307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3744416" cy="281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34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763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smtClean="0"/>
              <a:t>Сравним колоски </a:t>
            </a:r>
            <a:br>
              <a:rPr lang="ru-RU" altLang="ru-RU" sz="3200" b="1" smtClean="0"/>
            </a:br>
            <a:r>
              <a:rPr lang="ru-RU" altLang="ru-RU" sz="3200" b="1" smtClean="0"/>
              <a:t>  пшеницы и ржи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46482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   Зерна созревшей пшеницы продолговатые, желтовато-золотистого цвета, окружены плотной оболочкой, защищающей их от высыхания.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   У ржи высокий плотный и жесткий стебель, на котором после отцветания появляется колос, полный твердых желтоватых зерен.</a:t>
            </a:r>
          </a:p>
        </p:txBody>
      </p:sp>
      <p:pic>
        <p:nvPicPr>
          <p:cNvPr id="16388" name="Picture 4" descr="Lil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2400"/>
            <a:ext cx="28257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pr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44958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29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0" name="Picture 20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15240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1524000"/>
            <a:ext cx="40386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53181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1371600" y="44196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Пшеничный хлеб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6019800" y="44196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Ржаной хлеб</a:t>
            </a:r>
          </a:p>
        </p:txBody>
      </p:sp>
      <p:pic>
        <p:nvPicPr>
          <p:cNvPr id="40977" name="Picture 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00200" y="4800600"/>
            <a:ext cx="16764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8" name="Picture 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3600" y="4953000"/>
            <a:ext cx="1752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3505200" y="6096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yrillicOld" pitchFamily="2" charset="0"/>
              </a:rPr>
              <a:t>ОТЛИЧИЕ</a:t>
            </a:r>
          </a:p>
        </p:txBody>
      </p:sp>
    </p:spTree>
    <p:extLst>
      <p:ext uri="{BB962C8B-B14F-4D97-AF65-F5344CB8AC3E}">
        <p14:creationId xmlns:p14="http://schemas.microsoft.com/office/powerpoint/2010/main" val="10083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?id=82561164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341438"/>
            <a:ext cx="309721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250825" y="3436938"/>
            <a:ext cx="410527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0000"/>
                </a:solidFill>
              </a:rPr>
              <a:t> </a:t>
            </a:r>
            <a:r>
              <a:rPr lang="ru-RU" altLang="ru-RU" b="1" u="sng">
                <a:solidFill>
                  <a:srgbClr val="000000"/>
                </a:solidFill>
              </a:rPr>
              <a:t>Рецепт блокадного хлеба:</a:t>
            </a:r>
          </a:p>
          <a:p>
            <a:pPr algn="ctr" eaLnBrk="1" hangingPunct="1"/>
            <a:r>
              <a:rPr lang="ru-RU" altLang="ru-RU" b="1" u="sng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ru-RU" altLang="ru-RU" b="1">
                <a:solidFill>
                  <a:srgbClr val="000000"/>
                </a:solidFill>
              </a:rPr>
              <a:t>мука ржаная дефектная  45%, </a:t>
            </a:r>
          </a:p>
          <a:p>
            <a:pPr eaLnBrk="1" hangingPunct="1">
              <a:buFontTx/>
              <a:buChar char="-"/>
            </a:pPr>
            <a:r>
              <a:rPr lang="ru-RU" altLang="ru-RU" b="1">
                <a:solidFill>
                  <a:srgbClr val="000000"/>
                </a:solidFill>
              </a:rPr>
              <a:t>жмых 10%, </a:t>
            </a:r>
          </a:p>
          <a:p>
            <a:pPr eaLnBrk="1" hangingPunct="1">
              <a:buFontTx/>
              <a:buChar char="-"/>
            </a:pPr>
            <a:r>
              <a:rPr lang="ru-RU" altLang="ru-RU" b="1">
                <a:solidFill>
                  <a:srgbClr val="000000"/>
                </a:solidFill>
              </a:rPr>
              <a:t>соевая мука 5%, </a:t>
            </a:r>
          </a:p>
          <a:p>
            <a:pPr eaLnBrk="1" hangingPunct="1">
              <a:buFontTx/>
              <a:buChar char="-"/>
            </a:pPr>
            <a:r>
              <a:rPr lang="ru-RU" altLang="ru-RU" b="1">
                <a:solidFill>
                  <a:srgbClr val="000000"/>
                </a:solidFill>
              </a:rPr>
              <a:t>отруби 10%, </a:t>
            </a:r>
          </a:p>
          <a:p>
            <a:pPr eaLnBrk="1" hangingPunct="1">
              <a:buFontTx/>
              <a:buChar char="-"/>
            </a:pPr>
            <a:r>
              <a:rPr lang="ru-RU" altLang="ru-RU" b="1">
                <a:solidFill>
                  <a:srgbClr val="000000"/>
                </a:solidFill>
              </a:rPr>
              <a:t>целлюлоза  15%, </a:t>
            </a:r>
          </a:p>
          <a:p>
            <a:pPr eaLnBrk="1" hangingPunct="1">
              <a:buFontTx/>
              <a:buChar char="-"/>
            </a:pPr>
            <a:r>
              <a:rPr lang="ru-RU" altLang="ru-RU" b="1">
                <a:solidFill>
                  <a:srgbClr val="000000"/>
                </a:solidFill>
              </a:rPr>
              <a:t>обойная пыль 5%,</a:t>
            </a:r>
          </a:p>
          <a:p>
            <a:pPr eaLnBrk="1" hangingPunct="1">
              <a:buFontTx/>
              <a:buChar char="-"/>
            </a:pPr>
            <a:r>
              <a:rPr lang="ru-RU" altLang="ru-RU" b="1">
                <a:solidFill>
                  <a:srgbClr val="000000"/>
                </a:solidFill>
              </a:rPr>
              <a:t> солод 10%. </a:t>
            </a:r>
          </a:p>
          <a:p>
            <a:pPr eaLnBrk="1" hangingPunct="1">
              <a:buFontTx/>
              <a:buChar char="-"/>
            </a:pPr>
            <a:endParaRPr lang="ru-RU" altLang="ru-RU" b="1">
              <a:solidFill>
                <a:srgbClr val="000000"/>
              </a:solidFill>
            </a:endParaRPr>
          </a:p>
        </p:txBody>
      </p:sp>
      <p:pic>
        <p:nvPicPr>
          <p:cNvPr id="11268" name="Picture 8" descr="i?id=87030605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3240087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 (366x283, 14Kb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868863"/>
            <a:ext cx="1871663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4211638" y="425450"/>
            <a:ext cx="36147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800" b="1"/>
              <a:t>Блокадный хлеб</a:t>
            </a:r>
          </a:p>
        </p:txBody>
      </p:sp>
    </p:spTree>
    <p:extLst>
      <p:ext uri="{BB962C8B-B14F-4D97-AF65-F5344CB8AC3E}">
        <p14:creationId xmlns:p14="http://schemas.microsoft.com/office/powerpoint/2010/main" val="3153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160</Words>
  <Application>Microsoft Office PowerPoint</Application>
  <PresentationFormat>Экран (4:3)</PresentationFormat>
  <Paragraphs>53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бюджетное образовательное учреждение детский сад «Аленький цветочек»</vt:lpstr>
      <vt:lpstr>  Хлеб - растения, из которых делают   хлеб</vt:lpstr>
      <vt:lpstr>                                              «Жернова»</vt:lpstr>
      <vt:lpstr>   Слово «хлеб» напоминает название     горшочков «клибанос», в которых древние греки выпекали свой хлеб</vt:lpstr>
      <vt:lpstr>Презентация PowerPoint</vt:lpstr>
      <vt:lpstr>Презентация PowerPoint</vt:lpstr>
      <vt:lpstr>Сравним колоски    пшеницы и ржи</vt:lpstr>
      <vt:lpstr>Презентация PowerPoint</vt:lpstr>
      <vt:lpstr>Презентация PowerPoint</vt:lpstr>
      <vt:lpstr>Презентация PowerPoint</vt:lpstr>
      <vt:lpstr>Презентация PowerPoint</vt:lpstr>
      <vt:lpstr>Путь от зерна до буханки хлеба</vt:lpstr>
      <vt:lpstr>Правила обращения с хлебом </vt:lpstr>
      <vt:lpstr>Хлебом-солью встречают дорогих гостей.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детский сад «Аленький цветочек»</dc:title>
  <dc:creator>домашний</dc:creator>
  <cp:lastModifiedBy>домашний</cp:lastModifiedBy>
  <cp:revision>17</cp:revision>
  <dcterms:created xsi:type="dcterms:W3CDTF">2016-02-14T15:48:18Z</dcterms:created>
  <dcterms:modified xsi:type="dcterms:W3CDTF">2016-03-22T20:22:48Z</dcterms:modified>
</cp:coreProperties>
</file>