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2" r:id="rId4"/>
    <p:sldId id="258" r:id="rId5"/>
    <p:sldId id="260" r:id="rId6"/>
    <p:sldId id="264" r:id="rId7"/>
    <p:sldId id="268" r:id="rId8"/>
    <p:sldId id="265" r:id="rId9"/>
    <p:sldId id="271" r:id="rId10"/>
    <p:sldId id="261" r:id="rId11"/>
    <p:sldId id="263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CC00CC"/>
    <a:srgbClr val="0000CC"/>
    <a:srgbClr val="3333CC"/>
    <a:srgbClr val="F57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42452B-E7D2-478E-8C94-4AAFDEF3B62F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3140D5-F0E8-4A52-AEBE-A43342982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140D5-F0E8-4A52-AEBE-A433429822D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52FF8D-B98F-45F8-8EE2-B7617F1E7230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907C-926D-4BD4-ABBE-C7FC5DF2E86D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799A-C7B4-4A1C-A36E-4D646B8A3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5DDC-3A13-43BB-BC7E-759DA0146E8B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72AD-107C-4154-A548-FE3808353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00A1-01F9-4F29-BFB3-98C63F19817F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ADB6-F2CE-41AC-8026-798EE20ED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E61A-A90D-458D-A578-C837177EEB4A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211E-CE90-47E9-A2EC-86CF2C49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DC16-4240-4900-99CB-B815FB862A86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ABAB-F34C-47BB-A226-533E74715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C176-90ED-4F74-828D-0E62D0D0515E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65EF-F122-4F81-9DFF-ABC017CD0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20DE-2ADA-448C-9184-1C28A6819F42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1AAD-719B-4FFB-AE10-FDCFCDB56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27CE-4346-4879-B464-16E04DA161C0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B646-DBD9-464A-B5F1-A07564AD3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A52-81FB-4140-9298-70124645938D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024B-B9C9-4C9C-9FDD-5BA730E1A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B490-17F4-44AB-83A7-1BE16C01A540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432C-68EC-495B-87FB-7CFDD50C8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D817-619E-403D-A2FC-79ED2B031158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D260-F674-4BA2-BCD9-4EE7248EB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55739-FFAB-4B95-978F-B65FAA2EC5D2}" type="datetime1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D3DA4B-40C4-4992-A0B2-F553A17D6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25" y="4429125"/>
            <a:ext cx="6429375" cy="1714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charset="0"/>
                <a:cs typeface="Arial" charset="0"/>
              </a:rPr>
              <a:t>Русский язык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428750"/>
            <a:ext cx="2028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38" y="0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4095224" cy="3892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Вдруг из чёрной тёмноты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небе выросли кусты,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на них-то голубые,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Пунцовые, золотые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Распускаются цветы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Небывалой красоты…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im1-tub-ru.yandex.net/i?id=61f3824412a5e54153e7d38d2cbf978f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im1-tub-ru.yandex.net/i?id=61f3824412a5e54153e7d38d2cbf978f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://efestivezone.com/wp-content/uploads/2015/10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214554"/>
            <a:ext cx="5214974" cy="42862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3714752"/>
            <a:ext cx="428628" cy="2857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071810"/>
            <a:ext cx="428628" cy="2857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3714752"/>
            <a:ext cx="428628" cy="2857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14546" y="278605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И. п.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34290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И. п.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34290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И. п.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214290"/>
            <a:ext cx="2431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C00CC"/>
                </a:solidFill>
              </a:rPr>
              <a:t>Салют</a:t>
            </a:r>
            <a:endParaRPr lang="ru-RU" sz="5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00364" y="142852"/>
            <a:ext cx="2135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C00CC"/>
                </a:solidFill>
              </a:rPr>
              <a:t>9 Мая</a:t>
            </a:r>
            <a:endParaRPr lang="ru-RU" sz="5400" b="1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279961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праздник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714884"/>
            <a:ext cx="191590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герой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1643050"/>
            <a:ext cx="56423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праздничные дни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4786322"/>
            <a:ext cx="695318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героические поступки</a:t>
            </a:r>
            <a:endParaRPr lang="ru-RU" sz="4800" b="1" dirty="0"/>
          </a:p>
        </p:txBody>
      </p:sp>
      <p:pic>
        <p:nvPicPr>
          <p:cNvPr id="16" name="Picture 10" descr="http://efestivezone.com/wp-content/uploads/2015/10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1" y="-1"/>
            <a:ext cx="3143240" cy="34498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42910" y="3286124"/>
            <a:ext cx="213590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солдат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3286124"/>
            <a:ext cx="5445530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солдатские сапоги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785926"/>
          <a:ext cx="8429684" cy="3431870"/>
        </p:xfrm>
        <a:graphic>
          <a:graphicData uri="http://schemas.openxmlformats.org/drawingml/2006/table">
            <a:tbl>
              <a:tblPr/>
              <a:tblGrid>
                <a:gridCol w="357190"/>
                <a:gridCol w="2357454"/>
                <a:gridCol w="3214710"/>
                <a:gridCol w="2500330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60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8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60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2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6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1785926"/>
            <a:ext cx="1895712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праздничные  дни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857496"/>
            <a:ext cx="2071702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праздничным  дням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429000"/>
            <a:ext cx="1895712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праздничные  дни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929066"/>
            <a:ext cx="2357454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праздничными  днями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58112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 праздничных  днях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357430"/>
            <a:ext cx="2000264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праздничных  дней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1785926"/>
            <a:ext cx="1895712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солдатские  сапоги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2357430"/>
            <a:ext cx="1895712" cy="50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солдатских  сапог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2928934"/>
            <a:ext cx="2000264" cy="50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солдатским  сапогам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3500438"/>
            <a:ext cx="1895712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солдатские  сапоги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4005064"/>
            <a:ext cx="2214578" cy="50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солдатскими  сапогами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458112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о солдатских  сапогах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6512" y="1785926"/>
            <a:ext cx="2428860" cy="50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героические  поступки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5074" y="3929066"/>
            <a:ext cx="2571736" cy="50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героическими  поступками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4500570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о героических  поступках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5074" y="2357430"/>
            <a:ext cx="2428860" cy="50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героических  поступков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3636" y="2928934"/>
            <a:ext cx="2428860" cy="50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героическим  поступкам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3429000"/>
            <a:ext cx="2428860" cy="50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героические  поступки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2060848"/>
            <a:ext cx="285752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3068960"/>
            <a:ext cx="360040" cy="286322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47664" y="2564904"/>
            <a:ext cx="357190" cy="285752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4869160"/>
            <a:ext cx="357190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19672" y="3717032"/>
            <a:ext cx="357190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475656" y="4221088"/>
            <a:ext cx="432048" cy="21602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427984" y="1988840"/>
            <a:ext cx="286892" cy="297152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2636912"/>
            <a:ext cx="285182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11960" y="3717032"/>
            <a:ext cx="217164" cy="283472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869160"/>
            <a:ext cx="357190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43768" y="2643182"/>
            <a:ext cx="285752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215206" y="2071678"/>
            <a:ext cx="285752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43768" y="3714752"/>
            <a:ext cx="285752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72330" y="3214686"/>
            <a:ext cx="357190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286644" y="4786322"/>
            <a:ext cx="357190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4143380"/>
            <a:ext cx="428628" cy="285752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139952" y="4293096"/>
            <a:ext cx="360040" cy="21431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3968" y="3212976"/>
            <a:ext cx="288032" cy="216024"/>
          </a:xfrm>
          <a:prstGeom prst="rect">
            <a:avLst/>
          </a:prstGeom>
          <a:noFill/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7938392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ru-RU" sz="16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Узнать окончания имён 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прилагательных множественного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 числа</a:t>
            </a:r>
          </a:p>
          <a:p>
            <a:pPr algn="ctr"/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88640"/>
            <a:ext cx="4095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C00CC"/>
                </a:solidFill>
              </a:rPr>
              <a:t>Цель урока</a:t>
            </a:r>
            <a:endParaRPr lang="ru-RU" sz="5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1143000"/>
          </a:xfrm>
        </p:spPr>
        <p:txBody>
          <a:bodyPr/>
          <a:lstStyle/>
          <a:p>
            <a:pPr algn="l"/>
            <a:r>
              <a:rPr lang="ru-RU" sz="6000" b="1" dirty="0" smtClean="0">
                <a:solidFill>
                  <a:srgbClr val="CC00CC"/>
                </a:solidFill>
              </a:rPr>
              <a:t>Мне (не) удалось…</a:t>
            </a:r>
            <a:endParaRPr lang="ru-RU" sz="6000" b="1" dirty="0">
              <a:solidFill>
                <a:srgbClr val="CC00CC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8E40"/>
            </a:solidFill>
          </a:ln>
        </p:spPr>
        <p:txBody>
          <a:bodyPr/>
          <a:lstStyle/>
          <a:p>
            <a:r>
              <a:rPr lang="ru-RU" sz="3600" dirty="0" smtClean="0"/>
              <a:t>Я знаю…</a:t>
            </a:r>
          </a:p>
          <a:p>
            <a:r>
              <a:rPr lang="ru-RU" sz="3600" dirty="0" smtClean="0"/>
              <a:t>Я научился…</a:t>
            </a:r>
          </a:p>
          <a:p>
            <a:r>
              <a:rPr lang="ru-RU" sz="3600" dirty="0" smtClean="0"/>
              <a:t>Я смог…</a:t>
            </a:r>
          </a:p>
          <a:p>
            <a:r>
              <a:rPr lang="ru-RU" sz="3600" dirty="0" smtClean="0"/>
              <a:t>Урок помог мне…</a:t>
            </a:r>
          </a:p>
          <a:p>
            <a:r>
              <a:rPr lang="ru-RU" sz="3600" dirty="0" smtClean="0"/>
              <a:t>Для меня было сложным…</a:t>
            </a:r>
          </a:p>
          <a:p>
            <a:r>
              <a:rPr lang="ru-RU" sz="3600" dirty="0" smtClean="0"/>
              <a:t>Мне понравилось задание…</a:t>
            </a:r>
            <a:endParaRPr lang="ru-RU" sz="3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1122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C00CC"/>
                </a:solidFill>
              </a:rPr>
              <a:t>Домашнее задание</a:t>
            </a:r>
            <a:endParaRPr lang="ru-RU" sz="6000" b="1" dirty="0">
              <a:solidFill>
                <a:srgbClr val="CC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971808"/>
          </a:xfrm>
          <a:solidFill>
            <a:schemeClr val="bg1"/>
          </a:solidFill>
          <a:ln w="28575">
            <a:solidFill>
              <a:srgbClr val="008E40"/>
            </a:solidFill>
          </a:ln>
        </p:spPr>
        <p:txBody>
          <a:bodyPr/>
          <a:lstStyle/>
          <a:p>
            <a:r>
              <a:rPr lang="ru-RU" sz="4400" dirty="0" smtClean="0"/>
              <a:t>1. Учебник с. 38 №81</a:t>
            </a:r>
          </a:p>
          <a:p>
            <a:r>
              <a:rPr lang="ru-RU" sz="4400" dirty="0" smtClean="0"/>
              <a:t>2. Т.с. 26 № 58</a:t>
            </a:r>
          </a:p>
          <a:p>
            <a:r>
              <a:rPr lang="ru-RU" sz="4400" dirty="0" smtClean="0"/>
              <a:t>3. С.38 №81, Т.с.26 № 58</a:t>
            </a:r>
            <a:endParaRPr lang="ru-RU" sz="44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E61A-A90D-458D-A578-C837177EEB4A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6211E-CE90-47E9-A2EC-86CF2C491F1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1357298"/>
            <a:ext cx="7249805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0000CC"/>
                </a:solidFill>
              </a:rPr>
              <a:t>Двадцать восьмое января.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0000CC"/>
                </a:solidFill>
              </a:rPr>
              <a:t>Классная работа.</a:t>
            </a:r>
            <a:endParaRPr lang="ru-RU" sz="40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4572000" cy="44558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Я – часть речи интересная,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Широко в миру известная,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Опишу любой предмет –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 этом равных со мной нет.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Речь со мною выразительна,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И точна, и удивительна.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Чтоб красиво говорить,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Мною нужно дорожить.</a:t>
            </a:r>
            <a:endParaRPr lang="ru-RU" sz="2400" dirty="0"/>
          </a:p>
        </p:txBody>
      </p:sp>
      <p:pic>
        <p:nvPicPr>
          <p:cNvPr id="19458" name="Picture 2" descr="http://fs00.infourok.ru/images/doc/222/14197/2/hello_html_631a685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00306"/>
            <a:ext cx="4953000" cy="3286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14290"/>
            <a:ext cx="7374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C00CC"/>
                </a:solidFill>
              </a:rPr>
              <a:t>Имя прилагательное</a:t>
            </a:r>
            <a:endParaRPr lang="ru-RU" sz="5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471874"/>
          </a:xfrm>
          <a:solidFill>
            <a:schemeClr val="bg1"/>
          </a:solidFill>
          <a:ln>
            <a:solidFill>
              <a:srgbClr val="008E40"/>
            </a:solidFill>
          </a:ln>
        </p:spPr>
        <p:txBody>
          <a:bodyPr/>
          <a:lstStyle/>
          <a:p>
            <a:r>
              <a:rPr lang="ru-RU" sz="4400" b="1" dirty="0" smtClean="0">
                <a:solidFill>
                  <a:srgbClr val="0000CC"/>
                </a:solidFill>
              </a:rPr>
              <a:t>Настроение у нас … .  </a:t>
            </a:r>
          </a:p>
          <a:p>
            <a:r>
              <a:rPr lang="ru-RU" sz="4400" b="1" dirty="0" smtClean="0">
                <a:solidFill>
                  <a:srgbClr val="0000CC"/>
                </a:solidFill>
              </a:rPr>
              <a:t>Ждут задания вас … .    </a:t>
            </a:r>
          </a:p>
          <a:p>
            <a:r>
              <a:rPr lang="ru-RU" sz="4400" b="1" dirty="0" smtClean="0">
                <a:solidFill>
                  <a:srgbClr val="0000CC"/>
                </a:solidFill>
              </a:rPr>
              <a:t>На уроке всегда будь … . </a:t>
            </a:r>
          </a:p>
          <a:p>
            <a:r>
              <a:rPr lang="ru-RU" sz="4400" b="1" dirty="0" smtClean="0">
                <a:solidFill>
                  <a:srgbClr val="0000CC"/>
                </a:solidFill>
              </a:rPr>
              <a:t>И урок выйдет … </a:t>
            </a:r>
            <a:r>
              <a:rPr lang="ru-RU" sz="3600" b="1" dirty="0" smtClean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E61A-A90D-458D-A578-C837177EEB4A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6211E-CE90-47E9-A2EC-86CF2C491F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28" y="-142900"/>
            <a:ext cx="69784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CC"/>
                </a:solidFill>
              </a:rPr>
              <a:t>Дополни высказывание</a:t>
            </a:r>
          </a:p>
          <a:p>
            <a:r>
              <a:rPr lang="ru-RU" sz="4400" b="1" dirty="0" smtClean="0">
                <a:solidFill>
                  <a:srgbClr val="CC00CC"/>
                </a:solidFill>
              </a:rPr>
              <a:t>    прилагательным</a:t>
            </a:r>
            <a:endParaRPr lang="ru-RU" sz="4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3768980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Красненькие щёчки,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Пёстрые платочки.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Хлопают в ладошки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Весёлые матрёшки.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chegdomyn.narod.ru/meny/deti/images/pic/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41496"/>
            <a:ext cx="4857752" cy="36011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157161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E40"/>
                </a:solidFill>
              </a:rPr>
              <a:t>мн. ч.</a:t>
            </a:r>
            <a:endParaRPr lang="ru-RU" b="1" dirty="0">
              <a:solidFill>
                <a:srgbClr val="008E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28599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E40"/>
                </a:solidFill>
              </a:rPr>
              <a:t>мн. ч.</a:t>
            </a:r>
            <a:endParaRPr lang="ru-RU" b="1" dirty="0">
              <a:solidFill>
                <a:srgbClr val="008E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71475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E40"/>
                </a:solidFill>
              </a:rPr>
              <a:t>мн. ч.</a:t>
            </a:r>
            <a:endParaRPr lang="ru-RU" b="1" dirty="0">
              <a:solidFill>
                <a:srgbClr val="008E4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1857364"/>
            <a:ext cx="500066" cy="2857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4071942"/>
            <a:ext cx="500066" cy="2857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571744"/>
            <a:ext cx="500066" cy="28575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E61A-A90D-458D-A578-C837177EEB4A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6211E-CE90-47E9-A2EC-86CF2C491F1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482" name="Picture 2" descr="http://fs00.infourok.ru/images/doc/227/43198/2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7938392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8E4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Узнать окончания имён 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прилагательных множественного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 числа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42852"/>
            <a:ext cx="4095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C00CC"/>
                </a:solidFill>
              </a:rPr>
              <a:t>Цель урока</a:t>
            </a:r>
            <a:endParaRPr lang="ru-RU" sz="5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3623" y="6215064"/>
            <a:ext cx="8716754" cy="496887"/>
            <a:chOff x="214282" y="6215082"/>
            <a:chExt cx="8715436" cy="496216"/>
          </a:xfrm>
        </p:grpSpPr>
        <p:pic>
          <p:nvPicPr>
            <p:cNvPr id="3" name="Picture 2" descr="F:\музыка+изображение\клипарты\лена голд\38b90ea0e36b[1]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10000"/>
            </a:blip>
            <a:srcRect/>
            <a:stretch>
              <a:fillRect/>
            </a:stretch>
          </p:blipFill>
          <p:spPr bwMode="auto">
            <a:xfrm flipH="1">
              <a:off x="214282" y="6215082"/>
              <a:ext cx="2857520" cy="496216"/>
            </a:xfrm>
            <a:prstGeom prst="rect">
              <a:avLst/>
            </a:prstGeom>
            <a:noFill/>
          </p:spPr>
        </p:pic>
        <p:pic>
          <p:nvPicPr>
            <p:cNvPr id="4" name="Picture 2" descr="F:\музыка+изображение\клипарты\лена голд\38b90ea0e36b[1]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10000"/>
            </a:blip>
            <a:srcRect/>
            <a:stretch>
              <a:fillRect/>
            </a:stretch>
          </p:blipFill>
          <p:spPr bwMode="auto">
            <a:xfrm flipH="1">
              <a:off x="3143240" y="6215082"/>
              <a:ext cx="2857520" cy="496216"/>
            </a:xfrm>
            <a:prstGeom prst="rect">
              <a:avLst/>
            </a:prstGeom>
            <a:noFill/>
          </p:spPr>
        </p:pic>
        <p:pic>
          <p:nvPicPr>
            <p:cNvPr id="5" name="Picture 2" descr="F:\музыка+изображение\клипарты\лена голд\38b90ea0e36b[1]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10000"/>
            </a:blip>
            <a:srcRect/>
            <a:stretch>
              <a:fillRect/>
            </a:stretch>
          </p:blipFill>
          <p:spPr bwMode="auto">
            <a:xfrm flipH="1">
              <a:off x="6072198" y="6215082"/>
              <a:ext cx="2857520" cy="496216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428596" y="142852"/>
            <a:ext cx="840185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/>
            </a:scene3d>
            <a:sp3d extrusionH="57150" prstMaterial="powder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ОКОНЧАНИЯ </a:t>
            </a:r>
            <a:r>
              <a:rPr lang="ru-RU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ИМЕН ПРИЛАГАТЕЛЬНЫХ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МНОЖЕСТВЕННОМ ЧИСЛЕ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57298"/>
          <a:ext cx="8451734" cy="5249545"/>
        </p:xfrm>
        <a:graphic>
          <a:graphicData uri="http://schemas.openxmlformats.org/drawingml/2006/table">
            <a:tbl>
              <a:tblPr/>
              <a:tblGrid>
                <a:gridCol w="1426290"/>
                <a:gridCol w="4094160"/>
                <a:gridCol w="2931284"/>
              </a:tblGrid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ПАДЕЖИ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6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ВОПРОСЫ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6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ОКОНЧАНИЯ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96C4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ие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-ые, -ие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их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-ых, -их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им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-ым, -им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91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ие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их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ые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-</a:t>
                      </a: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ие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-ых, -их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ими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-ыми, -ими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(о) как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их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-ых, -их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F8A52-81FB-4140-9298-70124645938D}" type="datetime1">
              <a:rPr lang="ru-RU" smtClean="0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024B-B9C9-4C9C-9FDD-5BA730E1AF2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3108" y="1643050"/>
            <a:ext cx="4095224" cy="38928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Вдруг из чёрной тёмноты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небе выросли кусты,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на них-то голубые,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Пунцовые, золотые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Распускаются цветы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Небывалой красоты…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im1-tub-ru.yandex.net/i?id=61f3824412a5e54153e7d38d2cbf978f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im1-tub-ru.yandex.net/i?id=61f3824412a5e54153e7d38d2cbf978f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43174" y="214290"/>
            <a:ext cx="2431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C00CC"/>
                </a:solidFill>
              </a:rPr>
              <a:t>Салют</a:t>
            </a:r>
            <a:endParaRPr lang="ru-RU" sz="5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1254</TotalTime>
  <Words>413</Words>
  <Application>Microsoft Office PowerPoint</Application>
  <PresentationFormat>Экран (4:3)</PresentationFormat>
  <Paragraphs>163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нач.школа 16. русский язык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Мне (не) удалось…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Галочка</dc:creator>
  <dc:description>http://aida.ucoz.ru</dc:description>
  <cp:lastModifiedBy>Галина Николаевна</cp:lastModifiedBy>
  <cp:revision>108</cp:revision>
  <dcterms:created xsi:type="dcterms:W3CDTF">2016-01-23T16:38:44Z</dcterms:created>
  <dcterms:modified xsi:type="dcterms:W3CDTF">2016-01-28T04:23:52Z</dcterms:modified>
</cp:coreProperties>
</file>