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60" r:id="rId6"/>
    <p:sldId id="261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80" r:id="rId15"/>
    <p:sldId id="28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CF"/>
    <a:srgbClr val="33CCFF"/>
    <a:srgbClr val="FF6600"/>
    <a:srgbClr val="333333"/>
    <a:srgbClr val="FFFF00"/>
    <a:srgbClr val="00FF00"/>
    <a:srgbClr val="9900FF"/>
    <a:srgbClr val="FF00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C2F1-791F-4DD5-8857-2F16800A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D383-0C62-4526-A470-C4A7F364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038A-100A-41FE-9F2D-B7788CE31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7197-1FF9-440C-90AB-7441B664C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F845-2E76-4D39-8F74-5E7FC07D5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AEA6-DABB-40F9-AF74-9ADFBF066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D646-F6A2-48A8-B13D-583E122D6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BBDA-EE72-4D01-A3FD-C9BFD1464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A2D8-A31B-4ED5-B55E-1630FAA25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2E38-A9F5-4DAC-BF06-A849ADCF6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A6DF-0647-4C4D-B768-AFF838D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4D175CE-209C-494D-90B8-B0AAB8B7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6600FF"/>
                </a:solidFill>
                <a:latin typeface="Comic Sans MS" pitchFamily="66" charset="0"/>
              </a:rPr>
              <a:t>Что такое </a:t>
            </a:r>
            <a:r>
              <a:rPr lang="ru-RU" sz="4000" u="sng" smtClean="0">
                <a:solidFill>
                  <a:srgbClr val="FF0000"/>
                </a:solidFill>
                <a:latin typeface="Comic Sans MS" pitchFamily="66" charset="0"/>
              </a:rPr>
              <a:t>культура поведения</a:t>
            </a:r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40350"/>
            <a:ext cx="8229600" cy="118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Культура поведения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–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это вежливые поступки.</a:t>
            </a:r>
          </a:p>
        </p:txBody>
      </p:sp>
      <p:pic>
        <p:nvPicPr>
          <p:cNvPr id="33796" name="Picture 4" descr="обрый веч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84313"/>
            <a:ext cx="5638800" cy="3690937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33797" name="Picture 5" descr="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33375"/>
            <a:ext cx="34432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  <a:latin typeface="Comic Sans MS" pitchFamily="66" charset="0"/>
              </a:rPr>
              <a:t>Кто поступает правильно?</a:t>
            </a:r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395288" y="1196975"/>
            <a:ext cx="8151812" cy="5214938"/>
            <a:chOff x="249" y="754"/>
            <a:chExt cx="5135" cy="3285"/>
          </a:xfrm>
        </p:grpSpPr>
        <p:pic>
          <p:nvPicPr>
            <p:cNvPr id="17424" name="Picture 4" descr="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754"/>
              <a:ext cx="281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5" descr="5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2" y="2069"/>
              <a:ext cx="2822" cy="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395288" y="1196975"/>
            <a:ext cx="8135937" cy="5213350"/>
            <a:chOff x="249" y="754"/>
            <a:chExt cx="5125" cy="3284"/>
          </a:xfrm>
        </p:grpSpPr>
        <p:pic>
          <p:nvPicPr>
            <p:cNvPr id="17422" name="Picture 8" descr="4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" y="754"/>
              <a:ext cx="2812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7" descr="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2115"/>
              <a:ext cx="281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395288" y="1196975"/>
            <a:ext cx="8137525" cy="5216525"/>
            <a:chOff x="249" y="754"/>
            <a:chExt cx="5126" cy="3286"/>
          </a:xfrm>
        </p:grpSpPr>
        <p:pic>
          <p:nvPicPr>
            <p:cNvPr id="17420" name="Picture 11" descr="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" y="754"/>
              <a:ext cx="2812" cy="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0" descr="3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62" y="2115"/>
              <a:ext cx="2813" cy="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395288" y="1196975"/>
            <a:ext cx="8183562" cy="5327650"/>
            <a:chOff x="249" y="709"/>
            <a:chExt cx="5155" cy="3356"/>
          </a:xfrm>
        </p:grpSpPr>
        <p:pic>
          <p:nvPicPr>
            <p:cNvPr id="17418" name="Picture 14" descr="5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" y="709"/>
              <a:ext cx="2826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5" descr="лмил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62" y="2114"/>
              <a:ext cx="2842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323850" y="1250950"/>
            <a:ext cx="8272463" cy="5273675"/>
            <a:chOff x="204" y="709"/>
            <a:chExt cx="5211" cy="3322"/>
          </a:xfrm>
        </p:grpSpPr>
        <p:pic>
          <p:nvPicPr>
            <p:cNvPr id="17416" name="Picture 17" descr="4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08" y="2115"/>
              <a:ext cx="2807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8" descr="0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04" y="709"/>
              <a:ext cx="2849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5072066" y="142873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51435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6600FF"/>
                </a:solidFill>
                <a:latin typeface="Comic Sans MS" pitchFamily="66" charset="0"/>
              </a:rPr>
              <a:t>ПРОВЕРКА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2 1 2 1 2</a:t>
            </a:r>
          </a:p>
          <a:p>
            <a:pPr marL="609600" indent="-609600" algn="ctr" eaLnBrk="1" hangingPunct="1">
              <a:lnSpc>
                <a:spcPct val="8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  А  В  Б</a:t>
            </a:r>
          </a:p>
          <a:p>
            <a:pPr marL="609600" indent="-609600" algn="ctr" eaLnBrk="1" hangingPunct="1">
              <a:lnSpc>
                <a:spcPct val="8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1.БУДЬ ВЕЖЛИВ СО СВОИМИ ТОВАРИЩАМИ, НЕ ДАВАЙ ИМ ПРОЗВИЩ И КЛИЧЕК.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2. НЕ СПОРЬ С ТОВАРИЩАМИ ПО ПУСТЯКАМ,  РАБОТАЙ И ИГРАЙ ДРУЖНО.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3. БУДЬ ВНИМАТЕЛЬНЫМ К ОКРУЖАЮЩИМ, НЕ ПРИЧИНЯЙ ИМ НЕПРИЯТНОСТЕЙ.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857232"/>
            <a:ext cx="8229600" cy="52403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dirty="0" smtClean="0"/>
          </a:p>
          <a:p>
            <a:pPr marL="914400" indent="-914400" algn="r" eaLnBrk="1" hangingPunct="1">
              <a:lnSpc>
                <a:spcPct val="90000"/>
              </a:lnSpc>
              <a:buNone/>
            </a:pPr>
            <a:r>
              <a:rPr lang="ru-RU" sz="4800" b="1" dirty="0" smtClean="0">
                <a:solidFill>
                  <a:srgbClr val="7373CF"/>
                </a:solidFill>
                <a:latin typeface="Comic Sans MS" pitchFamily="66" charset="0"/>
                <a:cs typeface="Consolas" pitchFamily="49" charset="0"/>
              </a:rPr>
              <a:t>Д.З.:   -</a:t>
            </a:r>
            <a:r>
              <a:rPr lang="ru-RU" sz="2400" b="1" dirty="0" smtClean="0">
                <a:solidFill>
                  <a:srgbClr val="7373CF"/>
                </a:solidFill>
                <a:latin typeface="Comic Sans MS" pitchFamily="66" charset="0"/>
                <a:cs typeface="Consolas" pitchFamily="49" charset="0"/>
              </a:rPr>
              <a:t>ПРОЧИТАТЬ О ВЕЖЛИВЫХ     ПОСТУПКАХ В УЧЕБНИКЕ С. 54</a:t>
            </a:r>
          </a:p>
          <a:p>
            <a:pPr algn="r"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7373CF"/>
                </a:solidFill>
                <a:latin typeface="Comic Sans MS" pitchFamily="66" charset="0"/>
                <a:cs typeface="Consolas" pitchFamily="49" charset="0"/>
              </a:rPr>
              <a:t>                    </a:t>
            </a:r>
            <a:r>
              <a:rPr lang="ru-RU" b="1" dirty="0" smtClean="0">
                <a:solidFill>
                  <a:srgbClr val="7373CF"/>
                </a:solidFill>
                <a:latin typeface="Comic Sans MS" pitchFamily="66" charset="0"/>
                <a:cs typeface="Consolas" pitchFamily="49" charset="0"/>
              </a:rPr>
              <a:t>-</a:t>
            </a:r>
            <a:r>
              <a:rPr lang="ru-RU" sz="2400" b="1" dirty="0" smtClean="0">
                <a:solidFill>
                  <a:srgbClr val="7373CF"/>
                </a:solidFill>
                <a:latin typeface="Comic Sans MS" pitchFamily="66" charset="0"/>
                <a:cs typeface="Consolas" pitchFamily="49" charset="0"/>
              </a:rPr>
              <a:t> ПО РИСУНКАМ РАССКАЗАТЬ О ПОВЕДЕНИИ МАЛЬЧИКОВ С.55  </a:t>
            </a:r>
            <a:endParaRPr lang="ru-RU" sz="2000" b="1" dirty="0" smtClean="0">
              <a:solidFill>
                <a:srgbClr val="7373CF"/>
              </a:solidFill>
              <a:latin typeface="Comic Sans MS" pitchFamily="66" charset="0"/>
              <a:cs typeface="Consolas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4800" b="1" dirty="0" smtClean="0">
              <a:solidFill>
                <a:srgbClr val="7373CF"/>
              </a:solidFill>
              <a:latin typeface="Comic Sans MS" pitchFamily="66" charset="0"/>
              <a:cs typeface="Consolas" pitchFamily="49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4800" b="1" dirty="0" smtClean="0">
                <a:solidFill>
                  <a:srgbClr val="7373CF"/>
                </a:solidFill>
                <a:latin typeface="Comic Sans MS" pitchFamily="66" charset="0"/>
                <a:cs typeface="Consolas" pitchFamily="49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VIP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ПРОБЛЕМА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b="1" dirty="0" smtClean="0"/>
              <a:t>НЕ СОБЛЮДЕНИЕ ПРАВИЛ ВЕЖЛИВОСТИ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ПОВТОРИТЬ ВЕЖЛИВЫЕ СЛОВА</a:t>
            </a:r>
          </a:p>
          <a:p>
            <a:pPr marL="342900" indent="-342900"/>
            <a:r>
              <a:rPr lang="ru-RU" sz="2400" b="1" dirty="0" smtClean="0"/>
              <a:t>2. ВОСПИТЫВАТЬ ВЕЖЛИВОЕ И УВАЖИТЕЛЬНОЕ ОТНОШЕНИЕ К ЛЮДЯМ</a:t>
            </a:r>
          </a:p>
          <a:p>
            <a:pPr marL="342900" indent="-342900"/>
            <a:r>
              <a:rPr lang="ru-RU" sz="3200" b="1" dirty="0" smtClean="0">
                <a:solidFill>
                  <a:srgbClr val="FF0000"/>
                </a:solidFill>
              </a:rPr>
              <a:t>ПЛАН:</a:t>
            </a:r>
          </a:p>
          <a:p>
            <a:pPr marL="342900" indent="-342900"/>
            <a:r>
              <a:rPr lang="ru-RU" sz="2400" b="1" dirty="0" smtClean="0"/>
              <a:t>1. УЗНАТЬ, ЧТО ТАКОЕ ВЕЖЛИВЫЕ СЛОВА</a:t>
            </a:r>
          </a:p>
          <a:p>
            <a:pPr marL="342900" indent="-342900"/>
            <a:r>
              <a:rPr lang="ru-RU" sz="2400" b="1" dirty="0" smtClean="0"/>
              <a:t>2. ЗНАЧЕНИЕ ВЕЖЛИВЫХ СЛОВ В ЖИЗНИ ЧЕЛОВЕКА</a:t>
            </a:r>
          </a:p>
          <a:p>
            <a:pPr marL="342900" indent="-342900"/>
            <a:r>
              <a:rPr lang="ru-RU" sz="2400" b="1" dirty="0" smtClean="0"/>
              <a:t>3.ИСПОЛЬЗОВАНИЕ ВЕЖЛИВЫХ СЛОВ В РАЗЛИЧНЫХ СИТУАЦИЯХ</a:t>
            </a:r>
          </a:p>
          <a:p>
            <a:pPr marL="342900" indent="-342900"/>
            <a:r>
              <a:rPr lang="ru-RU" sz="2400" b="1" dirty="0" smtClean="0"/>
              <a:t>4. ИТОГ УРОКА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8335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3333"/>
                </a:solidFill>
                <a:latin typeface="Comic Sans MS" pitchFamily="66" charset="0"/>
              </a:rPr>
              <a:t>Какие правила нужно соблюдать при разговоре по телефону, чтобы он получился вежливым?</a:t>
            </a:r>
          </a:p>
        </p:txBody>
      </p:sp>
      <p:pic>
        <p:nvPicPr>
          <p:cNvPr id="23560" name="Picture 8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65175"/>
            <a:ext cx="6451600" cy="3833813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98563"/>
            <a:ext cx="40544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  <a:latin typeface="Comic Sans MS" pitchFamily="66" charset="0"/>
              </a:rPr>
              <a:t>Волшебные слова.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45125"/>
            <a:ext cx="8229600" cy="147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333333"/>
                </a:solidFill>
                <a:latin typeface="Comic Sans MS" pitchFamily="66" charset="0"/>
              </a:rPr>
              <a:t>Как ты думаешь, какие слова называют волшебными? Почему?</a:t>
            </a:r>
          </a:p>
        </p:txBody>
      </p: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323850" y="981075"/>
            <a:ext cx="8496300" cy="4084638"/>
            <a:chOff x="204" y="618"/>
            <a:chExt cx="5352" cy="2573"/>
          </a:xfrm>
        </p:grpSpPr>
        <p:grpSp>
          <p:nvGrpSpPr>
            <p:cNvPr id="2055" name="Group 34"/>
            <p:cNvGrpSpPr>
              <a:grpSpLocks/>
            </p:cNvGrpSpPr>
            <p:nvPr/>
          </p:nvGrpSpPr>
          <p:grpSpPr bwMode="auto">
            <a:xfrm>
              <a:off x="386" y="754"/>
              <a:ext cx="1043" cy="578"/>
              <a:chOff x="340" y="890"/>
              <a:chExt cx="1043" cy="578"/>
            </a:xfrm>
          </p:grpSpPr>
          <p:sp>
            <p:nvSpPr>
              <p:cNvPr id="2081" name="Text Box 7"/>
              <p:cNvSpPr txBox="1">
                <a:spLocks noChangeArrowheads="1"/>
              </p:cNvSpPr>
              <p:nvPr/>
            </p:nvSpPr>
            <p:spPr bwMode="auto">
              <a:xfrm rot="-1138866">
                <a:off x="340" y="1117"/>
                <a:ext cx="1043" cy="351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9933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>
                    <a:latin typeface="Comic Sans MS" pitchFamily="66" charset="0"/>
                  </a:rPr>
                  <a:t>Спасибо</a:t>
                </a:r>
              </a:p>
            </p:txBody>
          </p:sp>
          <p:sp>
            <p:nvSpPr>
              <p:cNvPr id="2082" name="Line 8"/>
              <p:cNvSpPr>
                <a:spLocks noChangeShapeType="1"/>
              </p:cNvSpPr>
              <p:nvPr/>
            </p:nvSpPr>
            <p:spPr bwMode="auto">
              <a:xfrm>
                <a:off x="703" y="935"/>
                <a:ext cx="363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Line 9"/>
              <p:cNvSpPr>
                <a:spLocks noChangeShapeType="1"/>
              </p:cNvSpPr>
              <p:nvPr/>
            </p:nvSpPr>
            <p:spPr bwMode="auto">
              <a:xfrm flipH="1">
                <a:off x="567" y="890"/>
                <a:ext cx="136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Oval 11"/>
              <p:cNvSpPr>
                <a:spLocks noChangeArrowheads="1"/>
              </p:cNvSpPr>
              <p:nvPr/>
            </p:nvSpPr>
            <p:spPr bwMode="auto">
              <a:xfrm>
                <a:off x="657" y="890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6" name="Group 35"/>
            <p:cNvGrpSpPr>
              <a:grpSpLocks/>
            </p:cNvGrpSpPr>
            <p:nvPr/>
          </p:nvGrpSpPr>
          <p:grpSpPr bwMode="auto">
            <a:xfrm>
              <a:off x="431" y="1570"/>
              <a:ext cx="1179" cy="680"/>
              <a:chOff x="295" y="1661"/>
              <a:chExt cx="1179" cy="680"/>
            </a:xfrm>
          </p:grpSpPr>
          <p:sp>
            <p:nvSpPr>
              <p:cNvPr id="2077" name="Text Box 13"/>
              <p:cNvSpPr txBox="1">
                <a:spLocks noChangeArrowheads="1"/>
              </p:cNvSpPr>
              <p:nvPr/>
            </p:nvSpPr>
            <p:spPr bwMode="auto">
              <a:xfrm>
                <a:off x="295" y="1990"/>
                <a:ext cx="1179" cy="351"/>
              </a:xfrm>
              <a:prstGeom prst="rect">
                <a:avLst/>
              </a:prstGeom>
              <a:solidFill>
                <a:srgbClr val="FF99FF"/>
              </a:solidFill>
              <a:ln w="38100">
                <a:solidFill>
                  <a:srgbClr val="CC00CC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sz="2800">
                    <a:latin typeface="Comic Sans MS" pitchFamily="66" charset="0"/>
                  </a:rPr>
                  <a:t>Извините</a:t>
                </a:r>
              </a:p>
            </p:txBody>
          </p:sp>
          <p:sp>
            <p:nvSpPr>
              <p:cNvPr id="2078" name="Oval 14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Line 15"/>
              <p:cNvSpPr>
                <a:spLocks noChangeShapeType="1"/>
              </p:cNvSpPr>
              <p:nvPr/>
            </p:nvSpPr>
            <p:spPr bwMode="auto">
              <a:xfrm>
                <a:off x="839" y="1706"/>
                <a:ext cx="317" cy="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Line 16"/>
              <p:cNvSpPr>
                <a:spLocks noChangeShapeType="1"/>
              </p:cNvSpPr>
              <p:nvPr/>
            </p:nvSpPr>
            <p:spPr bwMode="auto">
              <a:xfrm flipH="1">
                <a:off x="567" y="1706"/>
                <a:ext cx="272" cy="2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7" name="Group 37"/>
            <p:cNvGrpSpPr>
              <a:grpSpLocks/>
            </p:cNvGrpSpPr>
            <p:nvPr/>
          </p:nvGrpSpPr>
          <p:grpSpPr bwMode="auto">
            <a:xfrm rot="299071">
              <a:off x="4072" y="618"/>
              <a:ext cx="1484" cy="725"/>
              <a:chOff x="3969" y="709"/>
              <a:chExt cx="1484" cy="725"/>
            </a:xfrm>
          </p:grpSpPr>
          <p:sp>
            <p:nvSpPr>
              <p:cNvPr id="2073" name="Text Box 17"/>
              <p:cNvSpPr txBox="1">
                <a:spLocks noChangeArrowheads="1"/>
              </p:cNvSpPr>
              <p:nvPr/>
            </p:nvSpPr>
            <p:spPr bwMode="auto">
              <a:xfrm rot="745181">
                <a:off x="3969" y="1083"/>
                <a:ext cx="1484" cy="351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>
                    <a:latin typeface="Comic Sans MS" pitchFamily="66" charset="0"/>
                  </a:rPr>
                  <a:t>Пожалуйста</a:t>
                </a:r>
              </a:p>
            </p:txBody>
          </p:sp>
          <p:sp>
            <p:nvSpPr>
              <p:cNvPr id="2074" name="Oval 18"/>
              <p:cNvSpPr>
                <a:spLocks noChangeArrowheads="1"/>
              </p:cNvSpPr>
              <p:nvPr/>
            </p:nvSpPr>
            <p:spPr bwMode="auto">
              <a:xfrm>
                <a:off x="4785" y="709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Line 19"/>
              <p:cNvSpPr>
                <a:spLocks noChangeShapeType="1"/>
              </p:cNvSpPr>
              <p:nvPr/>
            </p:nvSpPr>
            <p:spPr bwMode="auto">
              <a:xfrm>
                <a:off x="4830" y="754"/>
                <a:ext cx="182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Line 20"/>
              <p:cNvSpPr>
                <a:spLocks noChangeShapeType="1"/>
              </p:cNvSpPr>
              <p:nvPr/>
            </p:nvSpPr>
            <p:spPr bwMode="auto">
              <a:xfrm flipH="1">
                <a:off x="4422" y="754"/>
                <a:ext cx="408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8" name="Group 38"/>
            <p:cNvGrpSpPr>
              <a:grpSpLocks/>
            </p:cNvGrpSpPr>
            <p:nvPr/>
          </p:nvGrpSpPr>
          <p:grpSpPr bwMode="auto">
            <a:xfrm>
              <a:off x="4195" y="1616"/>
              <a:ext cx="1270" cy="726"/>
              <a:chOff x="4241" y="1661"/>
              <a:chExt cx="1270" cy="726"/>
            </a:xfrm>
          </p:grpSpPr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4241" y="2036"/>
                <a:ext cx="1270" cy="351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rgbClr val="0066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sz="2800">
                    <a:latin typeface="Comic Sans MS" pitchFamily="66" charset="0"/>
                  </a:rPr>
                  <a:t>Простите</a:t>
                </a:r>
              </a:p>
            </p:txBody>
          </p:sp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4785" y="1661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4830" y="1707"/>
                <a:ext cx="273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 flipH="1">
                <a:off x="4558" y="1707"/>
                <a:ext cx="272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9" name="Group 39"/>
            <p:cNvGrpSpPr>
              <a:grpSpLocks/>
            </p:cNvGrpSpPr>
            <p:nvPr/>
          </p:nvGrpSpPr>
          <p:grpSpPr bwMode="auto">
            <a:xfrm>
              <a:off x="4206" y="2523"/>
              <a:ext cx="1350" cy="668"/>
              <a:chOff x="4206" y="2523"/>
              <a:chExt cx="1350" cy="668"/>
            </a:xfrm>
          </p:grpSpPr>
          <p:sp>
            <p:nvSpPr>
              <p:cNvPr id="2065" name="Text Box 26"/>
              <p:cNvSpPr txBox="1">
                <a:spLocks noChangeArrowheads="1"/>
              </p:cNvSpPr>
              <p:nvPr/>
            </p:nvSpPr>
            <p:spPr bwMode="auto">
              <a:xfrm rot="-1194489">
                <a:off x="4206" y="2840"/>
                <a:ext cx="1350" cy="351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>
                    <a:latin typeface="Comic Sans MS" pitchFamily="66" charset="0"/>
                  </a:rPr>
                  <a:t>Здравствуй</a:t>
                </a:r>
              </a:p>
            </p:txBody>
          </p:sp>
          <p:sp>
            <p:nvSpPr>
              <p:cNvPr id="2066" name="Oval 27"/>
              <p:cNvSpPr>
                <a:spLocks noChangeArrowheads="1"/>
              </p:cNvSpPr>
              <p:nvPr/>
            </p:nvSpPr>
            <p:spPr bwMode="auto">
              <a:xfrm>
                <a:off x="4603" y="2523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Line 28"/>
              <p:cNvSpPr>
                <a:spLocks noChangeShapeType="1"/>
              </p:cNvSpPr>
              <p:nvPr/>
            </p:nvSpPr>
            <p:spPr bwMode="auto">
              <a:xfrm>
                <a:off x="4650" y="2567"/>
                <a:ext cx="453" cy="1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8" name="Line 29"/>
              <p:cNvSpPr>
                <a:spLocks noChangeShapeType="1"/>
              </p:cNvSpPr>
              <p:nvPr/>
            </p:nvSpPr>
            <p:spPr bwMode="auto">
              <a:xfrm flipH="1">
                <a:off x="4513" y="2568"/>
                <a:ext cx="136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/>
          </p:nvGrpSpPr>
          <p:grpSpPr bwMode="auto">
            <a:xfrm>
              <a:off x="204" y="2432"/>
              <a:ext cx="1401" cy="722"/>
              <a:chOff x="155" y="2568"/>
              <a:chExt cx="1401" cy="722"/>
            </a:xfrm>
          </p:grpSpPr>
          <p:sp>
            <p:nvSpPr>
              <p:cNvPr id="2061" name="Text Box 30"/>
              <p:cNvSpPr txBox="1">
                <a:spLocks noChangeArrowheads="1"/>
              </p:cNvSpPr>
              <p:nvPr/>
            </p:nvSpPr>
            <p:spPr bwMode="auto">
              <a:xfrm rot="1028009">
                <a:off x="155" y="2939"/>
                <a:ext cx="1401" cy="351"/>
              </a:xfrm>
              <a:prstGeom prst="rect">
                <a:avLst/>
              </a:prstGeom>
              <a:solidFill>
                <a:srgbClr val="93BFFF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sz="2800">
                    <a:latin typeface="Comic Sans MS" pitchFamily="66" charset="0"/>
                  </a:rPr>
                  <a:t>Благодарю</a:t>
                </a:r>
              </a:p>
            </p:txBody>
          </p:sp>
          <p:sp>
            <p:nvSpPr>
              <p:cNvPr id="2062" name="Oval 31"/>
              <p:cNvSpPr>
                <a:spLocks noChangeArrowheads="1"/>
              </p:cNvSpPr>
              <p:nvPr/>
            </p:nvSpPr>
            <p:spPr bwMode="auto">
              <a:xfrm>
                <a:off x="975" y="2568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Line 32"/>
              <p:cNvSpPr>
                <a:spLocks noChangeShapeType="1"/>
              </p:cNvSpPr>
              <p:nvPr/>
            </p:nvSpPr>
            <p:spPr bwMode="auto">
              <a:xfrm>
                <a:off x="1020" y="2614"/>
                <a:ext cx="136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Line 33"/>
              <p:cNvSpPr>
                <a:spLocks noChangeShapeType="1"/>
              </p:cNvSpPr>
              <p:nvPr/>
            </p:nvSpPr>
            <p:spPr bwMode="auto">
              <a:xfrm flipH="1">
                <a:off x="703" y="2614"/>
                <a:ext cx="317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68313" y="5445125"/>
            <a:ext cx="7870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Эти слова делают нашу речь приятнее,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более тёплой, доброжелательной.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6600FF"/>
                </a:solidFill>
                <a:latin typeface="Comic Sans MS" pitchFamily="66" charset="0"/>
              </a:rPr>
              <a:t>В каких случаях </a:t>
            </a:r>
            <a:br>
              <a:rPr lang="ru-RU" sz="400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rgbClr val="6600FF"/>
                </a:solidFill>
                <a:latin typeface="Comic Sans MS" pitchFamily="66" charset="0"/>
              </a:rPr>
              <a:t>мы используем эти слова?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916238" y="5734050"/>
            <a:ext cx="3168650" cy="576263"/>
          </a:xfrm>
          <a:prstGeom prst="flowChartAlternateProcess">
            <a:avLst/>
          </a:prstGeom>
          <a:solidFill>
            <a:srgbClr val="00FFFF"/>
          </a:solidFill>
          <a:ln w="381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Благодарность</a:t>
            </a:r>
          </a:p>
        </p:txBody>
      </p: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1619250" y="1628775"/>
            <a:ext cx="5761038" cy="4105275"/>
            <a:chOff x="1020" y="1026"/>
            <a:chExt cx="3629" cy="2586"/>
          </a:xfrm>
        </p:grpSpPr>
        <p:pic>
          <p:nvPicPr>
            <p:cNvPr id="3081" name="Picture 4" descr="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1026"/>
              <a:ext cx="208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Line 17"/>
            <p:cNvSpPr>
              <a:spLocks noChangeShapeType="1"/>
            </p:cNvSpPr>
            <p:nvPr/>
          </p:nvSpPr>
          <p:spPr bwMode="auto">
            <a:xfrm flipV="1">
              <a:off x="3878" y="1434"/>
              <a:ext cx="726" cy="4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8"/>
            <p:cNvSpPr>
              <a:spLocks noChangeShapeType="1"/>
            </p:cNvSpPr>
            <p:nvPr/>
          </p:nvSpPr>
          <p:spPr bwMode="auto">
            <a:xfrm flipH="1" flipV="1">
              <a:off x="1020" y="1434"/>
              <a:ext cx="817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9"/>
            <p:cNvSpPr>
              <a:spLocks noChangeShapeType="1"/>
            </p:cNvSpPr>
            <p:nvPr/>
          </p:nvSpPr>
          <p:spPr bwMode="auto">
            <a:xfrm>
              <a:off x="3833" y="2387"/>
              <a:ext cx="816" cy="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Line 20"/>
            <p:cNvSpPr>
              <a:spLocks noChangeShapeType="1"/>
            </p:cNvSpPr>
            <p:nvPr/>
          </p:nvSpPr>
          <p:spPr bwMode="auto">
            <a:xfrm flipH="1">
              <a:off x="1066" y="2387"/>
              <a:ext cx="816" cy="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Line 21"/>
            <p:cNvSpPr>
              <a:spLocks noChangeShapeType="1"/>
            </p:cNvSpPr>
            <p:nvPr/>
          </p:nvSpPr>
          <p:spPr bwMode="auto">
            <a:xfrm>
              <a:off x="2835" y="2840"/>
              <a:ext cx="0" cy="7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6011863" y="1700213"/>
            <a:ext cx="2736850" cy="576262"/>
          </a:xfrm>
          <a:prstGeom prst="flowChartAlternateProcess">
            <a:avLst/>
          </a:prstGeom>
          <a:solidFill>
            <a:srgbClr val="66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Прощание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6011863" y="4365625"/>
            <a:ext cx="2736850" cy="576263"/>
          </a:xfrm>
          <a:prstGeom prst="flowChartAlternateProcess">
            <a:avLst/>
          </a:prstGeom>
          <a:solidFill>
            <a:srgbClr val="FF66FF"/>
          </a:solidFill>
          <a:ln w="3810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Просьба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95288" y="4365625"/>
            <a:ext cx="2736850" cy="576263"/>
          </a:xfrm>
          <a:prstGeom prst="flowChartAlternateProcess">
            <a:avLst/>
          </a:prstGeom>
          <a:solidFill>
            <a:srgbClr val="00FF00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Извинение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95288" y="1700213"/>
            <a:ext cx="2736850" cy="576262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>
                <a:latin typeface="Comic Sans MS" pitchFamily="66" charset="0"/>
              </a:rPr>
              <a:t>Приветствие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2" grpId="0" animBg="1"/>
      <p:bldP spid="7184" grpId="0" animBg="1"/>
      <p:bldP spid="7181" grpId="0" animBg="1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изв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76250"/>
            <a:ext cx="30416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о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924175"/>
            <a:ext cx="333533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73688"/>
            <a:ext cx="8229600" cy="11128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Вежливых слов не одно и не два,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Помни и знай эти чудо-слова!</a:t>
            </a:r>
            <a:r>
              <a:rPr lang="ru-RU" smtClean="0">
                <a:latin typeface="Comic Sans MS" pitchFamily="66" charset="0"/>
              </a:rPr>
              <a:t> </a:t>
            </a:r>
          </a:p>
        </p:txBody>
      </p:sp>
      <p:pic>
        <p:nvPicPr>
          <p:cNvPr id="5125" name="Picture 5" descr="обро пожалов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76250"/>
            <a:ext cx="309562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9750" y="4005263"/>
            <a:ext cx="8154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Вежливые слова  нужно не только знать,</a:t>
            </a:r>
          </a:p>
          <a:p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но и использовать в своей речи, чтобы </a:t>
            </a:r>
          </a:p>
          <a:p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не прослыть невежливым человеком и</a:t>
            </a:r>
          </a:p>
          <a:p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и быть понятным своим собеседникам.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  <a:latin typeface="Comic Sans MS" pitchFamily="66" charset="0"/>
              </a:rPr>
              <a:t>Работа в паре.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508500"/>
            <a:ext cx="8569325" cy="21605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333333"/>
                </a:solidFill>
                <a:latin typeface="Comic Sans MS" pitchFamily="66" charset="0"/>
              </a:rPr>
              <a:t>	Рассмотрите рисунки на стр. 54 учебника. Придумайте и разыграйте разговор между героями, используя вежливые слова.</a:t>
            </a:r>
            <a:endParaRPr lang="ru-RU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20" name="Picture 4" descr="j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341438"/>
            <a:ext cx="504031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  <a:latin typeface="Comic Sans MS" pitchFamily="66" charset="0"/>
              </a:rPr>
              <a:t>Проверка.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888"/>
            <a:ext cx="8229600" cy="1184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,kb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25538"/>
            <a:ext cx="7056438" cy="5284787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4775" y="1450975"/>
            <a:ext cx="4978400" cy="48577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latin typeface="Comic Sans MS" pitchFamily="66" charset="0"/>
              </a:rPr>
              <a:t>Разговаривать по телефону нужно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вежливым тоном.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latin typeface="Comic Sans MS" pitchFamily="66" charset="0"/>
              </a:rPr>
              <a:t>Использовать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слова приветствия, благо-дарности, извинения, прощания.</a:t>
            </a:r>
          </a:p>
          <a:p>
            <a:pPr marL="609600" indent="-609600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4.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Не</a:t>
            </a:r>
            <a:r>
              <a:rPr lang="ru-RU" smtClean="0">
                <a:latin typeface="Comic Sans MS" pitchFamily="66" charset="0"/>
              </a:rPr>
              <a:t> следует говорить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слишком долго.</a:t>
            </a:r>
          </a:p>
        </p:txBody>
      </p:sp>
      <p:pic>
        <p:nvPicPr>
          <p:cNvPr id="25605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41438"/>
            <a:ext cx="35814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6600FF"/>
                </a:solidFill>
                <a:latin typeface="Comic Sans MS" pitchFamily="66" charset="0"/>
              </a:rPr>
              <a:t>Работа в группах.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4941888"/>
            <a:ext cx="8229600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33333"/>
                </a:solidFill>
                <a:latin typeface="Comic Sans MS" pitchFamily="66" charset="0"/>
              </a:rPr>
              <a:t>Придумайте и разыграйте телефонный разговор, который был бы вежливым и понятным.</a:t>
            </a: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684213" y="1412875"/>
            <a:ext cx="5259387" cy="4608513"/>
            <a:chOff x="431" y="890"/>
            <a:chExt cx="3313" cy="2903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431" y="890"/>
              <a:ext cx="1270" cy="351"/>
            </a:xfrm>
            <a:prstGeom prst="rect">
              <a:avLst/>
            </a:prstGeom>
            <a:solidFill>
              <a:srgbClr val="FF9FFF"/>
            </a:solidFill>
            <a:ln w="38100">
              <a:solidFill>
                <a:srgbClr val="CC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1. «Алло».</a:t>
              </a: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431" y="1434"/>
              <a:ext cx="1864" cy="351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2. Приветствие.</a:t>
              </a: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431" y="2024"/>
              <a:ext cx="3313" cy="6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3. Объяснение цели звонка – </a:t>
              </a:r>
            </a:p>
            <a:p>
              <a:r>
                <a:rPr lang="ru-RU" sz="2800">
                  <a:latin typeface="Comic Sans MS" pitchFamily="66" charset="0"/>
                </a:rPr>
                <a:t>    собственно разговор.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473" y="2886"/>
              <a:ext cx="2044" cy="351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4. Благодарность.</a:t>
              </a:r>
            </a:p>
          </p:txBody>
        </p:sp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476" y="3442"/>
              <a:ext cx="1595" cy="351"/>
            </a:xfrm>
            <a:prstGeom prst="rect">
              <a:avLst/>
            </a:prstGeom>
            <a:solidFill>
              <a:srgbClr val="FF9966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5. Прощание.</a:t>
              </a:r>
            </a:p>
          </p:txBody>
        </p:sp>
      </p:grpSp>
      <p:pic>
        <p:nvPicPr>
          <p:cNvPr id="27658" name="Picture 10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04813"/>
            <a:ext cx="18780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860800"/>
            <a:ext cx="2346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C:\Users\VIP\Desktop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285860"/>
            <a:ext cx="3834393" cy="346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6600FF"/>
                </a:solidFill>
                <a:latin typeface="Comic Sans MS" pitchFamily="66" charset="0"/>
              </a:rPr>
              <a:t>Работа в тетрадях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3600" b="1" dirty="0" smtClean="0">
                <a:latin typeface="Comic Sans MS" pitchFamily="66" charset="0"/>
              </a:rPr>
              <a:t>Стр. 34 № 3</a:t>
            </a:r>
          </a:p>
        </p:txBody>
      </p:sp>
      <p:pic>
        <p:nvPicPr>
          <p:cNvPr id="15365" name="Picture 5" descr="C:\Users\VIP\Desktop\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69607">
            <a:off x="1440194" y="2124130"/>
            <a:ext cx="2694268" cy="378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cd12430f97764a9986579fb55f41b5ebbe15d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285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Волшебные слова.</vt:lpstr>
      <vt:lpstr>В каких случаях  мы используем эти слова?</vt:lpstr>
      <vt:lpstr>Слайд 4</vt:lpstr>
      <vt:lpstr>Работа в паре.</vt:lpstr>
      <vt:lpstr>Проверка.</vt:lpstr>
      <vt:lpstr>Помни!</vt:lpstr>
      <vt:lpstr>Работа в группах.</vt:lpstr>
      <vt:lpstr>Работа в тетрадях</vt:lpstr>
      <vt:lpstr>Что такое культура поведения?</vt:lpstr>
      <vt:lpstr>Кто поступает правильно?</vt:lpstr>
      <vt:lpstr>ПРОВЕРКА</vt:lpstr>
      <vt:lpstr>Слайд 13</vt:lpstr>
      <vt:lpstr>Слайд 14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VIP</cp:lastModifiedBy>
  <cp:revision>33</cp:revision>
  <dcterms:created xsi:type="dcterms:W3CDTF">2011-01-17T14:39:20Z</dcterms:created>
  <dcterms:modified xsi:type="dcterms:W3CDTF">2016-02-26T02:57:23Z</dcterms:modified>
</cp:coreProperties>
</file>