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66" r:id="rId3"/>
    <p:sldId id="270" r:id="rId4"/>
    <p:sldId id="271" r:id="rId5"/>
    <p:sldId id="267" r:id="rId6"/>
    <p:sldId id="268" r:id="rId7"/>
    <p:sldId id="258" r:id="rId8"/>
    <p:sldId id="259" r:id="rId9"/>
    <p:sldId id="260" r:id="rId10"/>
    <p:sldId id="278" r:id="rId11"/>
    <p:sldId id="279" r:id="rId12"/>
    <p:sldId id="261" r:id="rId13"/>
    <p:sldId id="257" r:id="rId14"/>
    <p:sldId id="262" r:id="rId15"/>
    <p:sldId id="280" r:id="rId16"/>
    <p:sldId id="272" r:id="rId17"/>
    <p:sldId id="273" r:id="rId18"/>
    <p:sldId id="274" r:id="rId19"/>
    <p:sldId id="275" r:id="rId20"/>
    <p:sldId id="276" r:id="rId21"/>
    <p:sldId id="281" r:id="rId22"/>
    <p:sldId id="277" r:id="rId23"/>
    <p:sldId id="264" r:id="rId24"/>
    <p:sldId id="265" r:id="rId25"/>
    <p:sldId id="28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CC66"/>
    <a:srgbClr val="FF00FF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755F-463C-47EA-A10A-E11BF55DCD09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37FB-C74F-4DA2-A82F-61CEFEE70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755F-463C-47EA-A10A-E11BF55DCD09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37FB-C74F-4DA2-A82F-61CEFEE70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755F-463C-47EA-A10A-E11BF55DCD09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37FB-C74F-4DA2-A82F-61CEFEE70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755F-463C-47EA-A10A-E11BF55DCD09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37FB-C74F-4DA2-A82F-61CEFEE70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755F-463C-47EA-A10A-E11BF55DCD09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37FB-C74F-4DA2-A82F-61CEFEE70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755F-463C-47EA-A10A-E11BF55DCD09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37FB-C74F-4DA2-A82F-61CEFEE70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755F-463C-47EA-A10A-E11BF55DCD09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37FB-C74F-4DA2-A82F-61CEFEE70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755F-463C-47EA-A10A-E11BF55DCD09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37FB-C74F-4DA2-A82F-61CEFEE70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755F-463C-47EA-A10A-E11BF55DCD09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37FB-C74F-4DA2-A82F-61CEFEE70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755F-463C-47EA-A10A-E11BF55DCD09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37FB-C74F-4DA2-A82F-61CEFEE70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755F-463C-47EA-A10A-E11BF55DCD09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37FB-C74F-4DA2-A82F-61CEFEE70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B755F-463C-47EA-A10A-E11BF55DCD09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37FB-C74F-4DA2-A82F-61CEFEE70E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mg-smi.gomel-region.by/isimages/000325_892288.jpg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727071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МОУ </a:t>
            </a:r>
            <a:r>
              <a:rPr lang="ru-RU" sz="2000" b="1" dirty="0" err="1" smtClean="0"/>
              <a:t>Шэръягская</a:t>
            </a:r>
            <a:r>
              <a:rPr lang="ru-RU" sz="2000" b="1" dirty="0" smtClean="0"/>
              <a:t> ООШ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357298"/>
            <a:ext cx="728667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«Растениеводство»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рок для 3 класса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о УМК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«Школа России»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86050" y="5715016"/>
            <a:ext cx="3271838" cy="638164"/>
          </a:xfrm>
        </p:spPr>
        <p:txBody>
          <a:bodyPr/>
          <a:lstStyle/>
          <a:p>
            <a:r>
              <a:rPr lang="ru-RU" dirty="0" smtClean="0"/>
              <a:t>п</a:t>
            </a:r>
            <a:r>
              <a:rPr lang="ru-RU" dirty="0" smtClean="0"/>
              <a:t>. </a:t>
            </a:r>
            <a:r>
              <a:rPr lang="ru-RU" dirty="0" err="1" smtClean="0"/>
              <a:t>Шэръяг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00760" y="4500570"/>
            <a:ext cx="2643206" cy="1138230"/>
          </a:xfrm>
        </p:spPr>
        <p:txBody>
          <a:bodyPr>
            <a:normAutofit fontScale="77500" lnSpcReduction="20000"/>
          </a:bodyPr>
          <a:lstStyle/>
          <a:p>
            <a:pPr algn="r"/>
            <a:endParaRPr lang="ru-RU" sz="1800" dirty="0" smtClean="0"/>
          </a:p>
          <a:p>
            <a:pPr algn="r"/>
            <a:endParaRPr lang="ru-RU" sz="1800" dirty="0"/>
          </a:p>
          <a:p>
            <a:pPr algn="r"/>
            <a:r>
              <a:rPr lang="ru-RU" sz="1800" dirty="0" smtClean="0">
                <a:solidFill>
                  <a:srgbClr val="0070C0"/>
                </a:solidFill>
              </a:rPr>
              <a:t>Составила</a:t>
            </a:r>
          </a:p>
          <a:p>
            <a:pPr algn="r"/>
            <a:r>
              <a:rPr lang="ru-RU" sz="1800" dirty="0" smtClean="0">
                <a:solidFill>
                  <a:srgbClr val="0070C0"/>
                </a:solidFill>
              </a:rPr>
              <a:t> учитель начальных классов </a:t>
            </a:r>
          </a:p>
          <a:p>
            <a:pPr algn="r"/>
            <a:r>
              <a:rPr lang="ru-RU" sz="1800" dirty="0" smtClean="0">
                <a:solidFill>
                  <a:srgbClr val="0070C0"/>
                </a:solidFill>
              </a:rPr>
              <a:t>Пахомова З.А.</a:t>
            </a:r>
            <a:endParaRPr lang="ru-RU" sz="18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785926"/>
            <a:ext cx="785818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/>
                <a:solidFill>
                  <a:srgbClr val="FF0000"/>
                </a:solidFill>
                <a:effectLst/>
              </a:rPr>
              <a:t>Растениеводство</a:t>
            </a:r>
            <a:endParaRPr lang="ru-RU" sz="66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285728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МОУ Шэръягская основная общеобразовательная школа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Левая круглая скобка 4"/>
          <p:cNvSpPr/>
          <p:nvPr/>
        </p:nvSpPr>
        <p:spPr>
          <a:xfrm rot="5400000">
            <a:off x="5179222" y="1250142"/>
            <a:ext cx="571505" cy="1500197"/>
          </a:xfrm>
          <a:prstGeom prst="lef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Левая круглая скобка 6"/>
          <p:cNvSpPr/>
          <p:nvPr/>
        </p:nvSpPr>
        <p:spPr>
          <a:xfrm rot="5400000">
            <a:off x="1500165" y="1000108"/>
            <a:ext cx="500065" cy="1928826"/>
          </a:xfrm>
          <a:prstGeom prst="leftBracket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Значение слова по словарю Ожегова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Растениеводство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Культурные 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43050"/>
            <a:ext cx="1714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C00000"/>
                </a:solidFill>
              </a:rPr>
              <a:t>Зерновые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14942" y="164305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Кормовые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000892" y="164305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Прядильные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44" y="2071678"/>
            <a:ext cx="12858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Рожь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Ячмень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Пшеница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Гречиха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Рис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9256" y="2143116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Тимофеевка</a:t>
            </a: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Клевер</a:t>
            </a: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Люцерна</a:t>
            </a:r>
          </a:p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Свёкла 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15206" y="2143116"/>
            <a:ext cx="1714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Лён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Хлопчатник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5918" y="164305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Овощные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143240" y="164305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Плодово-ягодные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14480" y="2143116"/>
            <a:ext cx="15001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FF"/>
                </a:solidFill>
              </a:rPr>
              <a:t>Свёкла</a:t>
            </a:r>
          </a:p>
          <a:p>
            <a:r>
              <a:rPr lang="ru-RU" b="1" dirty="0" smtClean="0">
                <a:solidFill>
                  <a:srgbClr val="FF00FF"/>
                </a:solidFill>
              </a:rPr>
              <a:t>Морковь</a:t>
            </a:r>
          </a:p>
          <a:p>
            <a:r>
              <a:rPr lang="ru-RU" b="1" dirty="0" smtClean="0">
                <a:solidFill>
                  <a:srgbClr val="FF00FF"/>
                </a:solidFill>
              </a:rPr>
              <a:t>Лук</a:t>
            </a:r>
          </a:p>
          <a:p>
            <a:r>
              <a:rPr lang="ru-RU" b="1" dirty="0" smtClean="0">
                <a:solidFill>
                  <a:srgbClr val="FF00FF"/>
                </a:solidFill>
              </a:rPr>
              <a:t>Огурцы</a:t>
            </a:r>
          </a:p>
          <a:p>
            <a:r>
              <a:rPr lang="ru-RU" b="1" dirty="0" smtClean="0">
                <a:solidFill>
                  <a:srgbClr val="FF00FF"/>
                </a:solidFill>
              </a:rPr>
              <a:t>Томаты </a:t>
            </a:r>
            <a:endParaRPr lang="ru-RU" b="1" dirty="0">
              <a:solidFill>
                <a:srgbClr val="FF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86116" y="2214554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5050"/>
                </a:solidFill>
              </a:rPr>
              <a:t>Яблоня</a:t>
            </a:r>
          </a:p>
          <a:p>
            <a:r>
              <a:rPr lang="ru-RU" b="1" dirty="0" smtClean="0">
                <a:solidFill>
                  <a:srgbClr val="FF5050"/>
                </a:solidFill>
              </a:rPr>
              <a:t>Абрикос</a:t>
            </a:r>
          </a:p>
          <a:p>
            <a:r>
              <a:rPr lang="ru-RU" b="1" dirty="0" smtClean="0">
                <a:solidFill>
                  <a:srgbClr val="FF5050"/>
                </a:solidFill>
              </a:rPr>
              <a:t>Груша </a:t>
            </a:r>
            <a:endParaRPr lang="ru-RU" b="1" dirty="0">
              <a:solidFill>
                <a:srgbClr val="FF5050"/>
              </a:solidFill>
            </a:endParaRPr>
          </a:p>
        </p:txBody>
      </p:sp>
      <p:cxnSp>
        <p:nvCxnSpPr>
          <p:cNvPr id="15" name="Прямая соединительная линия 14"/>
          <p:cNvCxnSpPr>
            <a:endCxn id="4" idx="0"/>
          </p:cNvCxnSpPr>
          <p:nvPr/>
        </p:nvCxnSpPr>
        <p:spPr>
          <a:xfrm rot="10800000" flipV="1">
            <a:off x="857240" y="928670"/>
            <a:ext cx="2786066" cy="71438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10" idx="0"/>
          </p:cNvCxnSpPr>
          <p:nvPr/>
        </p:nvCxnSpPr>
        <p:spPr>
          <a:xfrm rot="10800000" flipV="1">
            <a:off x="2464580" y="928670"/>
            <a:ext cx="1607355" cy="71438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3857620" y="1285860"/>
            <a:ext cx="714380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429124" y="928670"/>
            <a:ext cx="3714776" cy="6429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5" idx="0"/>
          </p:cNvCxnSpPr>
          <p:nvPr/>
        </p:nvCxnSpPr>
        <p:spPr>
          <a:xfrm>
            <a:off x="4286248" y="928670"/>
            <a:ext cx="1857388" cy="71438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Физминутка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Мы работали отлично.</a:t>
            </a:r>
          </a:p>
          <a:p>
            <a:pPr>
              <a:buNone/>
            </a:pPr>
            <a:r>
              <a:rPr lang="ru-RU" dirty="0" smtClean="0"/>
              <a:t>Отдохнуть не прочь сейчас,</a:t>
            </a:r>
          </a:p>
          <a:p>
            <a:pPr>
              <a:buNone/>
            </a:pPr>
            <a:r>
              <a:rPr lang="ru-RU" dirty="0" smtClean="0"/>
              <a:t>И зарядка к нам привычно</a:t>
            </a:r>
          </a:p>
          <a:p>
            <a:pPr>
              <a:buNone/>
            </a:pPr>
            <a:r>
              <a:rPr lang="ru-RU" dirty="0" smtClean="0"/>
              <a:t>На урок приходит в класс.</a:t>
            </a:r>
          </a:p>
          <a:p>
            <a:pPr>
              <a:buNone/>
            </a:pPr>
            <a:r>
              <a:rPr lang="ru-RU" dirty="0" smtClean="0"/>
              <a:t>Выше руки, выше пятки,</a:t>
            </a:r>
          </a:p>
          <a:p>
            <a:pPr>
              <a:buNone/>
            </a:pPr>
            <a:r>
              <a:rPr lang="ru-RU" dirty="0" smtClean="0"/>
              <a:t>Улыбнись веселей!</a:t>
            </a:r>
          </a:p>
          <a:p>
            <a:pPr>
              <a:buNone/>
            </a:pPr>
            <a:r>
              <a:rPr lang="ru-RU" dirty="0" smtClean="0"/>
              <a:t>Мы попрыгаем как зайки,</a:t>
            </a:r>
          </a:p>
          <a:p>
            <a:pPr>
              <a:buNone/>
            </a:pPr>
            <a:r>
              <a:rPr lang="ru-RU" dirty="0" smtClean="0"/>
              <a:t>Сразу станем всех бодрей!</a:t>
            </a:r>
          </a:p>
          <a:p>
            <a:pPr>
              <a:buNone/>
            </a:pPr>
            <a:r>
              <a:rPr lang="ru-RU" dirty="0" smtClean="0"/>
              <a:t>Потянулись и вздохнули.</a:t>
            </a:r>
          </a:p>
          <a:p>
            <a:pPr>
              <a:buNone/>
            </a:pPr>
            <a:r>
              <a:rPr lang="ru-RU" dirty="0" smtClean="0"/>
              <a:t>Отдохнули?</a:t>
            </a:r>
          </a:p>
          <a:p>
            <a:pPr>
              <a:buNone/>
            </a:pPr>
            <a:r>
              <a:rPr lang="ru-RU" dirty="0" smtClean="0"/>
              <a:t>Отдохнули!</a:t>
            </a:r>
            <a:endParaRPr lang="ru-RU" dirty="0"/>
          </a:p>
        </p:txBody>
      </p:sp>
      <p:pic>
        <p:nvPicPr>
          <p:cNvPr id="1026" name="Picture 2" descr="I:\Материал с ноутбука\новый\смешарики\924ac3b6768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4214818"/>
            <a:ext cx="2290755" cy="23371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FF"/>
                </a:solidFill>
              </a:rPr>
              <a:t>Рассмотрим гербарий</a:t>
            </a:r>
            <a:endParaRPr lang="ru-RU" b="1" dirty="0">
              <a:solidFill>
                <a:srgbClr val="FF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Название растения.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К какой группе относится?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Где выращивают?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Какие части ты видишь у астения? Как они выглядят?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Как человек использует это растение</a:t>
            </a:r>
            <a:r>
              <a:rPr lang="ru-RU" dirty="0" smtClean="0"/>
              <a:t>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</a:rPr>
              <a:t>Практическая работа</a:t>
            </a:r>
            <a:endParaRPr lang="ru-RU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472519" cy="4357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5378"/>
                <a:gridCol w="1470934"/>
                <a:gridCol w="1323840"/>
                <a:gridCol w="1763342"/>
                <a:gridCol w="1528802"/>
                <a:gridCol w="1900223"/>
              </a:tblGrid>
              <a:tr h="64433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№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Название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растения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Группа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Где выращивают?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Части растения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Использование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259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259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59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59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59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59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59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59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59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0007-012-Ljutik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2463213" cy="2024558"/>
          </a:xfrm>
        </p:spPr>
      </p:pic>
      <p:pic>
        <p:nvPicPr>
          <p:cNvPr id="10" name="Содержимое 9" descr="0008-014-CHertopolokh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3563888" y="332656"/>
            <a:ext cx="1944216" cy="2265482"/>
          </a:xfrm>
        </p:spPr>
      </p:pic>
      <p:pic>
        <p:nvPicPr>
          <p:cNvPr id="11" name="Рисунок 10" descr="0009-013-CHerez-nekotoroe-vremja-koloski-pshenitsy-vygljadjat-ta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188640"/>
            <a:ext cx="1800200" cy="2514985"/>
          </a:xfrm>
          <a:prstGeom prst="rect">
            <a:avLst/>
          </a:prstGeom>
        </p:spPr>
      </p:pic>
      <p:pic>
        <p:nvPicPr>
          <p:cNvPr id="12" name="Рисунок 11" descr="0012-022-Klev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2780928"/>
            <a:ext cx="2217846" cy="1584176"/>
          </a:xfrm>
          <a:prstGeom prst="rect">
            <a:avLst/>
          </a:prstGeom>
        </p:spPr>
      </p:pic>
      <p:pic>
        <p:nvPicPr>
          <p:cNvPr id="21" name="Рисунок 20" descr="0018-035-Zveroboj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71799" y="2852936"/>
            <a:ext cx="2434222" cy="1584176"/>
          </a:xfrm>
          <a:prstGeom prst="rect">
            <a:avLst/>
          </a:prstGeom>
        </p:spPr>
      </p:pic>
      <p:pic>
        <p:nvPicPr>
          <p:cNvPr id="22" name="Рисунок 21" descr="0029-059-Podorozhnik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51520" y="4581128"/>
            <a:ext cx="2387634" cy="1800200"/>
          </a:xfrm>
          <a:prstGeom prst="rect">
            <a:avLst/>
          </a:prstGeom>
        </p:spPr>
      </p:pic>
      <p:pic>
        <p:nvPicPr>
          <p:cNvPr id="23" name="Рисунок 22" descr="0030-060-Krapiva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915816" y="4653136"/>
            <a:ext cx="2520280" cy="1900211"/>
          </a:xfrm>
          <a:prstGeom prst="rect">
            <a:avLst/>
          </a:prstGeom>
        </p:spPr>
      </p:pic>
      <p:pic>
        <p:nvPicPr>
          <p:cNvPr id="26" name="Рисунок 25" descr="100px-Potatoes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012159" y="2852936"/>
            <a:ext cx="2129797" cy="1426964"/>
          </a:xfrm>
          <a:prstGeom prst="rect">
            <a:avLst/>
          </a:prstGeom>
        </p:spPr>
      </p:pic>
      <p:pic>
        <p:nvPicPr>
          <p:cNvPr id="27" name="Рисунок 26" descr="168px-CottonPlant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24128" y="4581128"/>
            <a:ext cx="2621091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4"/>
                </a:solidFill>
              </a:rPr>
              <a:t>Профессии в растениеводстве</a:t>
            </a:r>
            <a:endParaRPr lang="ru-RU" b="1" i="1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rgbClr val="CC3300"/>
                </a:solidFill>
              </a:rPr>
              <a:t>Хлеборобы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rgbClr val="CC3300"/>
                </a:solidFill>
              </a:rPr>
              <a:t>Сталевары 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rgbClr val="CC3300"/>
                </a:solidFill>
              </a:rPr>
              <a:t>Овощеводы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rgbClr val="CC3300"/>
                </a:solidFill>
              </a:rPr>
              <a:t>Садоводы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rgbClr val="CC3300"/>
                </a:solidFill>
              </a:rPr>
              <a:t>Шахтёры 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endParaRPr lang="ru-RU" b="1" dirty="0">
              <a:solidFill>
                <a:srgbClr val="CC3300"/>
              </a:solidFill>
            </a:endParaRP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rgbClr val="CC3300"/>
                </a:solidFill>
              </a:rPr>
              <a:t>Хлопкоробы 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rgbClr val="CC3300"/>
                </a:solidFill>
              </a:rPr>
              <a:t>Агрономы 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rgbClr val="CC3300"/>
                </a:solidFill>
              </a:rPr>
              <a:t>Комбайнёры 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rgbClr val="CC3300"/>
                </a:solidFill>
              </a:rPr>
              <a:t>Художники 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rgbClr val="CC3300"/>
                </a:solidFill>
              </a:rPr>
              <a:t>Программисты </a:t>
            </a:r>
          </a:p>
          <a:p>
            <a:pPr marL="514350" indent="-514350">
              <a:buFont typeface="+mj-lt"/>
              <a:buAutoNum type="arabicPeriod"/>
            </a:pPr>
            <a:endParaRPr lang="ru-RU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63" name="Group 23"/>
          <p:cNvGraphicFramePr>
            <a:graphicFrameLocks noGrp="1"/>
          </p:cNvGraphicFramePr>
          <p:nvPr/>
        </p:nvGraphicFramePr>
        <p:xfrm>
          <a:off x="755650" y="2133600"/>
          <a:ext cx="7632700" cy="3286697"/>
        </p:xfrm>
        <a:graphic>
          <a:graphicData uri="http://schemas.openxmlformats.org/drawingml/2006/table">
            <a:tbl>
              <a:tblPr/>
              <a:tblGrid>
                <a:gridCol w="3817938"/>
                <a:gridCol w="3814762"/>
              </a:tblGrid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</a:rPr>
                        <a:t>изображение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</a:rPr>
                        <a:t>содержание труда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13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Планирование, организация и проведение с/х работ, изучение растений в лабораторных и полевых условиях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</a:rPr>
                        <a:t>профессиональные качества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7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Любовь к природе; логическое мышление; наблюдательность; внимательность; аккуратность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5" name="WordArt 19"/>
          <p:cNvSpPr>
            <a:spLocks noChangeArrowheads="1" noChangeShapeType="1" noTextEdit="1"/>
          </p:cNvSpPr>
          <p:nvPr/>
        </p:nvSpPr>
        <p:spPr bwMode="auto">
          <a:xfrm>
            <a:off x="2771775" y="836613"/>
            <a:ext cx="3097213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Агроном</a:t>
            </a:r>
          </a:p>
        </p:txBody>
      </p:sp>
      <p:pic>
        <p:nvPicPr>
          <p:cNvPr id="12306" name="Picture 24" descr="аграно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2708275"/>
            <a:ext cx="360045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4"/>
          <p:cNvSpPr>
            <a:spLocks noChangeArrowheads="1" noChangeShapeType="1" noTextEdit="1"/>
          </p:cNvSpPr>
          <p:nvPr/>
        </p:nvSpPr>
        <p:spPr bwMode="auto">
          <a:xfrm>
            <a:off x="2051050" y="765175"/>
            <a:ext cx="4818063" cy="836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Селекционер</a:t>
            </a:r>
          </a:p>
        </p:txBody>
      </p:sp>
      <p:graphicFrame>
        <p:nvGraphicFramePr>
          <p:cNvPr id="36885" name="Group 21"/>
          <p:cNvGraphicFramePr>
            <a:graphicFrameLocks noGrp="1"/>
          </p:cNvGraphicFramePr>
          <p:nvPr/>
        </p:nvGraphicFramePr>
        <p:xfrm>
          <a:off x="755650" y="2133600"/>
          <a:ext cx="7632700" cy="3286697"/>
        </p:xfrm>
        <a:graphic>
          <a:graphicData uri="http://schemas.openxmlformats.org/drawingml/2006/table">
            <a:tbl>
              <a:tblPr/>
              <a:tblGrid>
                <a:gridCol w="3817938"/>
                <a:gridCol w="3814762"/>
              </a:tblGrid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</a:rPr>
                        <a:t>изображение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</a:rPr>
                        <a:t>содержание труда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13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Выведение новых сортов растений и животных; закрепление важных сортовых качеств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</a:rPr>
                        <a:t>профессиональные качества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7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Аналитический ум; критичность мышления; наблюдательность; хороша развитая память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330" name="Picture 22" descr="селекционе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636838"/>
            <a:ext cx="3521075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429684" cy="564360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Прозвенел звонок весёлый.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Начинается урок.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Усердно будем мы 									трудиться,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accent4">
                    <a:lumMod val="50000"/>
                  </a:schemeClr>
                </a:solidFill>
              </a:rPr>
              <a:t>Чтоб чему-то научиться</a:t>
            </a:r>
            <a:endParaRPr lang="ru-RU" sz="4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4"/>
          <p:cNvSpPr>
            <a:spLocks noChangeArrowheads="1" noChangeShapeType="1" noTextEdit="1"/>
          </p:cNvSpPr>
          <p:nvPr/>
        </p:nvSpPr>
        <p:spPr bwMode="auto">
          <a:xfrm>
            <a:off x="1331913" y="836613"/>
            <a:ext cx="6600825" cy="765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Тракторист-машинист</a:t>
            </a:r>
          </a:p>
        </p:txBody>
      </p:sp>
      <p:graphicFrame>
        <p:nvGraphicFramePr>
          <p:cNvPr id="39959" name="Group 23"/>
          <p:cNvGraphicFramePr>
            <a:graphicFrameLocks noGrp="1"/>
          </p:cNvGraphicFramePr>
          <p:nvPr/>
        </p:nvGraphicFramePr>
        <p:xfrm>
          <a:off x="755650" y="2133600"/>
          <a:ext cx="7632700" cy="3184907"/>
        </p:xfrm>
        <a:graphic>
          <a:graphicData uri="http://schemas.openxmlformats.org/drawingml/2006/table">
            <a:tbl>
              <a:tblPr/>
              <a:tblGrid>
                <a:gridCol w="3817938"/>
                <a:gridCol w="3814762"/>
              </a:tblGrid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</a:rPr>
                        <a:t>изображение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</a:rPr>
                        <a:t>содержание труда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313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Управление различными видами тракторов, комбайнеров, грузовых машин; контроль их неисправности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</a:rPr>
                        <a:t>профессиональные качества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1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Физическая сила и выносливость; острота слуха; интерес к работе с техникой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402" name="Picture 25" descr="Картинка 83 из 35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2708275"/>
            <a:ext cx="3313112" cy="248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Мне было интересно …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Я на уроке научился …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Мне было сложно …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Я для себя открыл новое …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На уроке мне помогали …</a:t>
            </a:r>
          </a:p>
          <a:p>
            <a:pPr>
              <a:buNone/>
            </a:pP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</a:rPr>
              <a:t>Мне захотелось узнать …</a:t>
            </a:r>
            <a:endParaRPr lang="ru-RU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1604" y="428604"/>
            <a:ext cx="50720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Рефлексия 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1.Дополнить таблицу растений сведениями из дополнительной литературы;</a:t>
            </a:r>
          </a:p>
          <a:p>
            <a:pPr marL="514350" indent="-51435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2. Приготовься рассказать об одно из профессий отрасли растениеводства.</a:t>
            </a:r>
          </a:p>
          <a:p>
            <a:pPr marL="514350" indent="-51435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3. Прочитать с. 51-53, ответить на вопросы и выполнить задания.</a:t>
            </a:r>
          </a:p>
          <a:p>
            <a:pPr marL="514350" indent="-514350" algn="just"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214290"/>
            <a:ext cx="66531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7290" y="857232"/>
            <a:ext cx="606871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cap="none" spc="50" dirty="0" smtClean="0">
                <a:ln w="11430"/>
                <a:solidFill>
                  <a:srgbClr val="FF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</a:t>
            </a:r>
            <a:endParaRPr lang="ru-RU" sz="9600" b="1" cap="none" spc="50" dirty="0">
              <a:ln w="11430"/>
              <a:solidFill>
                <a:srgbClr val="FF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I:\Материал с ноутбука\новый\смешарики\eeaafe33745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5083" y="2670174"/>
            <a:ext cx="4379243" cy="333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357298"/>
            <a:ext cx="78581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</a:t>
            </a:r>
          </a:p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 работу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Используемые ресурсы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5756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А.А.Плешаков «Окружающий мир» Москва, Просвещение, 2011 г.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А.А.Плешаков атлас-определитель «От Земли до неба», Москва, Просвещение,2009 г.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С. И. Ожегов «Толковый словарь русского языка»Москва, 2001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https://</a:t>
            </a:r>
            <a:r>
              <a:rPr lang="en-US" dirty="0" smtClean="0"/>
              <a:t>yandex.ru/images/search</a:t>
            </a:r>
            <a:r>
              <a:rPr lang="ru-RU" dirty="0" smtClean="0"/>
              <a:t>, растения, профессии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Гербарии </a:t>
            </a:r>
            <a:r>
              <a:rPr lang="ru-RU" dirty="0" smtClean="0"/>
              <a:t>для начальных классов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929190" y="5286388"/>
            <a:ext cx="38576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Презентацию приготовила 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Пахомова Зинаида Аипаловна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учитель начальных классов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692696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Блиц-опрос. </a:t>
            </a:r>
            <a:br>
              <a:rPr lang="ru-RU" sz="2800" dirty="0" smtClean="0"/>
            </a:br>
            <a:r>
              <a:rPr lang="ru-RU" sz="2800" dirty="0" smtClean="0"/>
              <a:t>1. Ископаемые называют полезными, потому что…</a:t>
            </a:r>
            <a:br>
              <a:rPr lang="ru-RU" sz="2800" dirty="0" smtClean="0"/>
            </a:br>
            <a:r>
              <a:rPr lang="ru-RU" sz="2800" dirty="0" smtClean="0"/>
              <a:t>2. Скопление полезных ископаемых в земле называют…</a:t>
            </a:r>
            <a:br>
              <a:rPr lang="ru-RU" sz="2800" dirty="0" smtClean="0"/>
            </a:br>
            <a:r>
              <a:rPr lang="ru-RU" sz="2800" dirty="0" smtClean="0"/>
              <a:t>3. Если добыча полезных ископаемых ведется, открыто — на воздухе, то такой способ добычи называют…</a:t>
            </a:r>
            <a:br>
              <a:rPr lang="ru-RU" sz="2800" dirty="0" smtClean="0"/>
            </a:br>
            <a:r>
              <a:rPr lang="ru-RU" sz="2800" dirty="0" smtClean="0"/>
              <a:t>4. Роют шахты при добычи полезных ископаемых при … способе добычи.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>
                <a:solidFill>
                  <a:srgbClr val="FF0000"/>
                </a:solidFill>
              </a:rPr>
              <a:t>Проверка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4400">
                <a:solidFill>
                  <a:srgbClr val="FF0066"/>
                </a:solidFill>
              </a:rPr>
              <a:t>1. …они приносят пользу</a:t>
            </a:r>
          </a:p>
          <a:p>
            <a:pPr>
              <a:buFontTx/>
              <a:buNone/>
            </a:pPr>
            <a:r>
              <a:rPr lang="ru-RU" sz="4400">
                <a:solidFill>
                  <a:srgbClr val="FF0066"/>
                </a:solidFill>
              </a:rPr>
              <a:t>2. …месторождением</a:t>
            </a:r>
          </a:p>
          <a:p>
            <a:pPr>
              <a:buFontTx/>
              <a:buNone/>
            </a:pPr>
            <a:r>
              <a:rPr lang="ru-RU" sz="4400">
                <a:solidFill>
                  <a:srgbClr val="FF0066"/>
                </a:solidFill>
              </a:rPr>
              <a:t>3. …открытый или карьерный</a:t>
            </a:r>
          </a:p>
          <a:p>
            <a:pPr>
              <a:buFontTx/>
              <a:buNone/>
            </a:pPr>
            <a:r>
              <a:rPr lang="ru-RU" sz="4400">
                <a:solidFill>
                  <a:srgbClr val="FF0066"/>
                </a:solidFill>
              </a:rPr>
              <a:t>4. … закрытый или шахтный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214974"/>
          </a:xfrm>
        </p:spPr>
        <p:txBody>
          <a:bodyPr numCol="2">
            <a:normAutofit/>
          </a:bodyPr>
          <a:lstStyle/>
          <a:p>
            <a:pPr marL="514350" indent="-514350">
              <a:buNone/>
            </a:pPr>
            <a:r>
              <a:rPr lang="ru-RU" sz="1800" b="1" i="1" dirty="0" smtClean="0">
                <a:solidFill>
                  <a:srgbClr val="FF0000"/>
                </a:solidFill>
              </a:rPr>
              <a:t>1.Он очень прочен и упруг,</a:t>
            </a: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rgbClr val="FF0000"/>
                </a:solidFill>
              </a:rPr>
              <a:t>Строителям – надёжный друг:</a:t>
            </a: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rgbClr val="FF0000"/>
                </a:solidFill>
              </a:rPr>
              <a:t>Дома, ступени, постаменты</a:t>
            </a: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rgbClr val="FF0000"/>
                </a:solidFill>
              </a:rPr>
              <a:t>Красивы будут и заметны.</a:t>
            </a:r>
          </a:p>
          <a:p>
            <a:pPr marL="514350" indent="-514350">
              <a:buNone/>
            </a:pPr>
            <a:endParaRPr lang="ru-RU" sz="1800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3. </a:t>
            </a:r>
            <a:r>
              <a:rPr lang="ru-RU" sz="1800" b="1" i="1" dirty="0" smtClean="0">
                <a:solidFill>
                  <a:srgbClr val="0070C0"/>
                </a:solidFill>
              </a:rPr>
              <a:t>Этот мастер белый-белый</a:t>
            </a: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rgbClr val="0070C0"/>
                </a:solidFill>
              </a:rPr>
              <a:t>В школе не лежит без дела:</a:t>
            </a: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rgbClr val="0070C0"/>
                </a:solidFill>
              </a:rPr>
              <a:t>Пробегает по доске,</a:t>
            </a: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rgbClr val="0070C0"/>
                </a:solidFill>
              </a:rPr>
              <a:t>Оставляет белый след.</a:t>
            </a:r>
          </a:p>
          <a:p>
            <a:pPr marL="514350" indent="-514350">
              <a:buNone/>
            </a:pPr>
            <a:endParaRPr lang="ru-RU" sz="18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4. </a:t>
            </a:r>
            <a:r>
              <a:rPr lang="ru-RU" sz="1800" b="1" i="1" dirty="0" smtClean="0">
                <a:solidFill>
                  <a:srgbClr val="CC3300"/>
                </a:solidFill>
              </a:rPr>
              <a:t>Он очень нужен детворе,</a:t>
            </a: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rgbClr val="CC3300"/>
                </a:solidFill>
              </a:rPr>
              <a:t>Он на дорожках во дворе,</a:t>
            </a: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rgbClr val="CC3300"/>
                </a:solidFill>
              </a:rPr>
              <a:t>Он и на стройке, и на пляже,</a:t>
            </a: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rgbClr val="CC3300"/>
                </a:solidFill>
              </a:rPr>
              <a:t>Он и в стекле расплавлен даже. </a:t>
            </a:r>
          </a:p>
          <a:p>
            <a:pPr marL="514350" indent="-514350">
              <a:buNone/>
            </a:pPr>
            <a:endParaRPr lang="ru-RU" sz="18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chemeClr val="bg2">
                    <a:lumMod val="50000"/>
                  </a:schemeClr>
                </a:solidFill>
              </a:rPr>
              <a:t>5. </a:t>
            </a:r>
            <a:r>
              <a:rPr lang="ru-RU" sz="1800" b="1" i="1" dirty="0" smtClean="0">
                <a:solidFill>
                  <a:schemeClr val="accent4">
                    <a:lumMod val="50000"/>
                  </a:schemeClr>
                </a:solidFill>
              </a:rPr>
              <a:t>На кухне у мамы</a:t>
            </a: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chemeClr val="accent4">
                    <a:lumMod val="50000"/>
                  </a:schemeClr>
                </a:solidFill>
              </a:rPr>
              <a:t>Помощник отличный.</a:t>
            </a: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chemeClr val="accent4">
                    <a:lumMod val="50000"/>
                  </a:schemeClr>
                </a:solidFill>
              </a:rPr>
              <a:t>Он синим цветком</a:t>
            </a:r>
          </a:p>
          <a:p>
            <a:pPr marL="514350" indent="-514350">
              <a:buNone/>
            </a:pPr>
            <a:r>
              <a:rPr lang="ru-RU" sz="1800" b="1" i="1" dirty="0" smtClean="0">
                <a:solidFill>
                  <a:schemeClr val="accent4">
                    <a:lumMod val="50000"/>
                  </a:schemeClr>
                </a:solidFill>
              </a:rPr>
              <a:t>Расцветает от спички.</a:t>
            </a:r>
          </a:p>
          <a:p>
            <a:pPr marL="514350" indent="-514350">
              <a:buNone/>
            </a:pPr>
            <a:endParaRPr lang="ru-RU" sz="20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514350" indent="-514350">
              <a:buNone/>
            </a:pP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</a:rPr>
              <a:t>6. </a:t>
            </a:r>
            <a:r>
              <a:rPr lang="ru-RU" sz="2000" b="1" i="1" dirty="0" smtClean="0">
                <a:solidFill>
                  <a:srgbClr val="7030A0"/>
                </a:solidFill>
              </a:rPr>
              <a:t>Без неё не побежит</a:t>
            </a:r>
          </a:p>
          <a:p>
            <a:pPr marL="514350" indent="-514350">
              <a:buNone/>
            </a:pPr>
            <a:r>
              <a:rPr lang="ru-RU" sz="2000" b="1" i="1" dirty="0">
                <a:solidFill>
                  <a:srgbClr val="7030A0"/>
                </a:solidFill>
              </a:rPr>
              <a:t> Н</a:t>
            </a:r>
            <a:r>
              <a:rPr lang="ru-RU" sz="2000" b="1" i="1" dirty="0" smtClean="0">
                <a:solidFill>
                  <a:srgbClr val="7030A0"/>
                </a:solidFill>
              </a:rPr>
              <a:t>и такси, ни мотоцикл,</a:t>
            </a:r>
          </a:p>
          <a:p>
            <a:pPr marL="514350" indent="-514350">
              <a:buNone/>
            </a:pPr>
            <a:r>
              <a:rPr lang="ru-RU" sz="2000" b="1" i="1" dirty="0" smtClean="0">
                <a:solidFill>
                  <a:srgbClr val="7030A0"/>
                </a:solidFill>
              </a:rPr>
              <a:t>Не поднимется ракета.</a:t>
            </a:r>
          </a:p>
          <a:p>
            <a:pPr marL="514350" indent="-514350">
              <a:buNone/>
            </a:pPr>
            <a:r>
              <a:rPr lang="ru-RU" sz="2000" b="1" i="1" dirty="0" smtClean="0">
                <a:solidFill>
                  <a:srgbClr val="7030A0"/>
                </a:solidFill>
              </a:rPr>
              <a:t>Отгадайте, что же это?</a:t>
            </a:r>
          </a:p>
          <a:p>
            <a:pPr marL="514350" indent="-514350">
              <a:buNone/>
            </a:pPr>
            <a:endParaRPr lang="ru-RU" sz="2000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514350" indent="-514350">
              <a:buNone/>
            </a:pP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</a:rPr>
              <a:t>8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. Она варилась долго</a:t>
            </a:r>
          </a:p>
          <a:p>
            <a:pPr marL="514350" indent="-514350">
              <a:buNone/>
            </a:pP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В доменной печи,</a:t>
            </a:r>
          </a:p>
          <a:p>
            <a:pPr marL="514350" indent="-514350">
              <a:buNone/>
            </a:pP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На славу получились</a:t>
            </a:r>
          </a:p>
          <a:p>
            <a:pPr marL="514350" indent="-514350">
              <a:buNone/>
            </a:pP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</a:rPr>
              <a:t>Ножницы, ключи…</a:t>
            </a:r>
            <a:endParaRPr lang="ru-RU" sz="20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0"/>
            <a:ext cx="350046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Загадки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7030A0"/>
                </a:solidFill>
              </a:rPr>
              <a:t>Загадки</a:t>
            </a:r>
            <a:endParaRPr lang="ru-RU" sz="3200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514350" indent="-514350"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1. Если встретишь на дороге,</a:t>
            </a:r>
          </a:p>
          <a:p>
            <a:pPr marL="514350" indent="-514350"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То увязнут сильно ноги.</a:t>
            </a:r>
          </a:p>
          <a:p>
            <a:pPr marL="514350" indent="-514350"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А сделать миску или вазу –</a:t>
            </a:r>
          </a:p>
          <a:p>
            <a:pPr marL="514350" indent="-514350"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Она понадобится сразу.</a:t>
            </a:r>
          </a:p>
          <a:p>
            <a:pPr marL="514350" indent="-514350">
              <a:buNone/>
            </a:pPr>
            <a:endParaRPr lang="ru-RU" sz="1800" dirty="0"/>
          </a:p>
          <a:p>
            <a:pPr marL="514350" indent="-514350">
              <a:buNone/>
            </a:pPr>
            <a:r>
              <a:rPr lang="ru-RU" sz="1800" b="1" dirty="0" smtClean="0">
                <a:solidFill>
                  <a:srgbClr val="00B050"/>
                </a:solidFill>
              </a:rPr>
              <a:t>2. Покрывают им дороги,</a:t>
            </a:r>
          </a:p>
          <a:p>
            <a:pPr marL="514350" indent="-514350">
              <a:buNone/>
            </a:pPr>
            <a:r>
              <a:rPr lang="ru-RU" sz="1800" b="1" dirty="0" smtClean="0">
                <a:solidFill>
                  <a:srgbClr val="00B050"/>
                </a:solidFill>
              </a:rPr>
              <a:t>Улицы в селении,</a:t>
            </a:r>
          </a:p>
          <a:p>
            <a:pPr marL="514350" indent="-514350">
              <a:buNone/>
            </a:pPr>
            <a:r>
              <a:rPr lang="ru-RU" sz="1800" b="1" dirty="0" smtClean="0">
                <a:solidFill>
                  <a:srgbClr val="00B050"/>
                </a:solidFill>
              </a:rPr>
              <a:t>А ещё он есть в цементе.</a:t>
            </a:r>
          </a:p>
          <a:p>
            <a:pPr marL="514350" indent="-514350">
              <a:buNone/>
            </a:pPr>
            <a:r>
              <a:rPr lang="ru-RU" sz="1800" b="1" dirty="0" smtClean="0">
                <a:solidFill>
                  <a:srgbClr val="00B050"/>
                </a:solidFill>
              </a:rPr>
              <a:t>Сам он – удобрение.</a:t>
            </a:r>
          </a:p>
          <a:p>
            <a:pPr marL="514350" indent="-514350">
              <a:buNone/>
            </a:pPr>
            <a:endParaRPr lang="ru-RU" sz="1800" dirty="0"/>
          </a:p>
          <a:p>
            <a:pPr marL="514350" indent="-514350">
              <a:buNone/>
            </a:pPr>
            <a:endParaRPr lang="ru-RU" sz="1800" dirty="0" smtClean="0"/>
          </a:p>
          <a:p>
            <a:pPr marL="514350" indent="-514350">
              <a:buNone/>
            </a:pPr>
            <a:endParaRPr lang="ru-RU" sz="1800" dirty="0"/>
          </a:p>
          <a:p>
            <a:pPr marL="514350" indent="-514350">
              <a:buNone/>
            </a:pPr>
            <a:endParaRPr lang="ru-RU" sz="1800" dirty="0" smtClean="0"/>
          </a:p>
          <a:p>
            <a:pPr marL="514350" indent="-514350">
              <a:buNone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7. Росли на болте растения</a:t>
            </a:r>
          </a:p>
          <a:p>
            <a:pPr marL="514350" indent="-514350">
              <a:buNone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Стали топливом и удобрением.</a:t>
            </a:r>
          </a:p>
          <a:p>
            <a:pPr marL="514350" indent="-514350">
              <a:buNone/>
            </a:pPr>
            <a:endParaRPr lang="ru-RU" sz="1800" dirty="0"/>
          </a:p>
          <a:p>
            <a:pPr marL="514350" indent="-514350">
              <a:buNone/>
            </a:pPr>
            <a:endParaRPr lang="ru-RU" sz="1800" dirty="0" smtClean="0"/>
          </a:p>
          <a:p>
            <a:pPr marL="514350" indent="-514350">
              <a:buNone/>
            </a:pPr>
            <a:r>
              <a:rPr lang="ru-RU" sz="1800" b="1" dirty="0" smtClean="0">
                <a:solidFill>
                  <a:srgbClr val="0070C0"/>
                </a:solidFill>
              </a:rPr>
              <a:t>9. Он чёрный, блестящий,</a:t>
            </a:r>
          </a:p>
          <a:p>
            <a:pPr marL="514350" indent="-514350">
              <a:buNone/>
            </a:pPr>
            <a:r>
              <a:rPr lang="ru-RU" sz="1800" b="1" dirty="0" smtClean="0">
                <a:solidFill>
                  <a:srgbClr val="0070C0"/>
                </a:solidFill>
              </a:rPr>
              <a:t>Людям помощник настоящий.</a:t>
            </a:r>
          </a:p>
          <a:p>
            <a:pPr marL="514350" indent="-514350">
              <a:buNone/>
            </a:pPr>
            <a:r>
              <a:rPr lang="ru-RU" sz="1800" b="1" dirty="0" smtClean="0">
                <a:solidFill>
                  <a:srgbClr val="0070C0"/>
                </a:solidFill>
              </a:rPr>
              <a:t>Он несёт в дома тепло,</a:t>
            </a:r>
          </a:p>
          <a:p>
            <a:pPr marL="514350" indent="-514350">
              <a:buNone/>
            </a:pPr>
            <a:r>
              <a:rPr lang="ru-RU" sz="1800" b="1" dirty="0" smtClean="0">
                <a:solidFill>
                  <a:srgbClr val="0070C0"/>
                </a:solidFill>
              </a:rPr>
              <a:t>От него кругом светло,</a:t>
            </a:r>
          </a:p>
          <a:p>
            <a:pPr marL="514350" indent="-514350">
              <a:buNone/>
            </a:pPr>
            <a:r>
              <a:rPr lang="ru-RU" sz="1800" b="1" dirty="0" smtClean="0">
                <a:solidFill>
                  <a:srgbClr val="0070C0"/>
                </a:solidFill>
              </a:rPr>
              <a:t>Помогает плавить стали,</a:t>
            </a:r>
          </a:p>
          <a:p>
            <a:pPr marL="514350" indent="-514350">
              <a:buNone/>
            </a:pPr>
            <a:r>
              <a:rPr lang="ru-RU" sz="1800" b="1" dirty="0" smtClean="0">
                <a:solidFill>
                  <a:srgbClr val="0070C0"/>
                </a:solidFill>
              </a:rPr>
              <a:t>Делать краски и эмали. </a:t>
            </a:r>
            <a:endParaRPr lang="ru-RU" sz="1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Найди лишнее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а) нефть</a:t>
            </a:r>
            <a:endParaRPr lang="ru-RU" sz="4000" dirty="0"/>
          </a:p>
          <a:p>
            <a:pPr>
              <a:buNone/>
            </a:pPr>
            <a:r>
              <a:rPr lang="ru-RU" sz="4000" dirty="0" smtClean="0"/>
              <a:t>б</a:t>
            </a:r>
            <a:r>
              <a:rPr lang="ru-RU" sz="4000" dirty="0"/>
              <a:t>)  кирпич</a:t>
            </a:r>
          </a:p>
          <a:p>
            <a:pPr>
              <a:buNone/>
            </a:pPr>
            <a:r>
              <a:rPr lang="ru-RU" sz="4000" dirty="0" smtClean="0"/>
              <a:t>в</a:t>
            </a:r>
            <a:r>
              <a:rPr lang="ru-RU" sz="4000" dirty="0"/>
              <a:t>)  </a:t>
            </a:r>
            <a:r>
              <a:rPr lang="ru-RU" sz="4000" dirty="0" smtClean="0"/>
              <a:t>газ</a:t>
            </a:r>
          </a:p>
          <a:p>
            <a:pPr>
              <a:buNone/>
            </a:pPr>
            <a:r>
              <a:rPr lang="ru-RU" sz="4000" dirty="0" smtClean="0"/>
              <a:t>г)  известняк</a:t>
            </a:r>
          </a:p>
          <a:p>
            <a:pPr>
              <a:buNone/>
            </a:pPr>
            <a:r>
              <a:rPr lang="ru-RU" sz="4000" dirty="0" smtClean="0"/>
              <a:t> </a:t>
            </a:r>
            <a:r>
              <a:rPr lang="ru-RU" sz="4000" dirty="0" err="1"/>
              <a:t>д</a:t>
            </a:r>
            <a:r>
              <a:rPr lang="ru-RU" sz="4000" dirty="0"/>
              <a:t>)  пластмасса     </a:t>
            </a:r>
            <a:r>
              <a:rPr lang="ru-RU" dirty="0"/>
              <a:t>          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B050"/>
                </a:solidFill>
              </a:rPr>
              <a:t>Найди пару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86874" cy="5072098"/>
          </a:xfrm>
        </p:spPr>
        <p:txBody>
          <a:bodyPr numCol="3">
            <a:normAutofit lnSpcReduction="10000"/>
          </a:bodyPr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Гранит</a:t>
            </a:r>
          </a:p>
          <a:p>
            <a:pPr>
              <a:buNone/>
            </a:pPr>
            <a:r>
              <a:rPr lang="ru-RU" sz="2800" dirty="0" smtClean="0"/>
              <a:t>Руда</a:t>
            </a:r>
          </a:p>
          <a:p>
            <a:pPr>
              <a:buNone/>
            </a:pPr>
            <a:r>
              <a:rPr lang="ru-RU" sz="2800" dirty="0" smtClean="0"/>
              <a:t>Нефть </a:t>
            </a:r>
          </a:p>
          <a:p>
            <a:pPr>
              <a:buNone/>
            </a:pPr>
            <a:r>
              <a:rPr lang="ru-RU" sz="2800" dirty="0" smtClean="0"/>
              <a:t>Уголь</a:t>
            </a:r>
          </a:p>
          <a:p>
            <a:pPr>
              <a:buNone/>
            </a:pPr>
            <a:r>
              <a:rPr lang="ru-RU" sz="2800" dirty="0" smtClean="0"/>
              <a:t>Песок</a:t>
            </a:r>
          </a:p>
          <a:p>
            <a:pPr>
              <a:buNone/>
            </a:pPr>
            <a:r>
              <a:rPr lang="ru-RU" sz="2800" dirty="0" smtClean="0"/>
              <a:t>Глина</a:t>
            </a:r>
          </a:p>
          <a:p>
            <a:pPr>
              <a:buNone/>
            </a:pPr>
            <a:r>
              <a:rPr lang="ru-RU" sz="2800" dirty="0" smtClean="0"/>
              <a:t>Известняк</a:t>
            </a:r>
          </a:p>
          <a:p>
            <a:pPr>
              <a:buNone/>
            </a:pPr>
            <a:r>
              <a:rPr lang="ru-RU" sz="2800" dirty="0" smtClean="0"/>
              <a:t>Мрамор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Твёрдое</a:t>
            </a:r>
          </a:p>
          <a:p>
            <a:pPr>
              <a:buNone/>
            </a:pPr>
            <a:r>
              <a:rPr lang="ru-RU" sz="2800" dirty="0" smtClean="0"/>
              <a:t>Сыпучий</a:t>
            </a:r>
          </a:p>
          <a:p>
            <a:pPr>
              <a:buNone/>
            </a:pPr>
            <a:r>
              <a:rPr lang="ru-RU" sz="2800" dirty="0" smtClean="0"/>
              <a:t>Хрупкий</a:t>
            </a:r>
          </a:p>
          <a:p>
            <a:pPr>
              <a:buNone/>
            </a:pPr>
            <a:r>
              <a:rPr lang="ru-RU" sz="2800" dirty="0" smtClean="0"/>
              <a:t>Шипит</a:t>
            </a:r>
          </a:p>
          <a:p>
            <a:pPr>
              <a:buNone/>
            </a:pPr>
            <a:r>
              <a:rPr lang="ru-RU" sz="2800" dirty="0" smtClean="0"/>
              <a:t>Жидкость</a:t>
            </a:r>
          </a:p>
          <a:p>
            <a:pPr>
              <a:buNone/>
            </a:pPr>
            <a:r>
              <a:rPr lang="ru-RU" sz="2800" dirty="0" smtClean="0"/>
              <a:t>Притягивает</a:t>
            </a:r>
          </a:p>
          <a:p>
            <a:pPr>
              <a:buNone/>
            </a:pPr>
            <a:r>
              <a:rPr lang="ru-RU" sz="2800" dirty="0" smtClean="0"/>
              <a:t>Прочный </a:t>
            </a:r>
          </a:p>
          <a:p>
            <a:pPr>
              <a:buNone/>
            </a:pPr>
            <a:r>
              <a:rPr lang="ru-RU" sz="2800" dirty="0" smtClean="0"/>
              <a:t>Бурый 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/>
          </a:p>
          <a:p>
            <a:pPr>
              <a:buNone/>
            </a:pPr>
            <a:r>
              <a:rPr lang="ru-RU" sz="2800" dirty="0" smtClean="0"/>
              <a:t>Стекло, дороги</a:t>
            </a:r>
          </a:p>
          <a:p>
            <a:pPr>
              <a:buNone/>
            </a:pPr>
            <a:r>
              <a:rPr lang="ru-RU" sz="2800" dirty="0" smtClean="0"/>
              <a:t>Кирпич, посуда</a:t>
            </a:r>
          </a:p>
          <a:p>
            <a:pPr>
              <a:buNone/>
            </a:pPr>
            <a:r>
              <a:rPr lang="ru-RU" sz="2800" dirty="0" smtClean="0"/>
              <a:t>Духи, отопление</a:t>
            </a:r>
          </a:p>
          <a:p>
            <a:pPr>
              <a:buNone/>
            </a:pPr>
            <a:r>
              <a:rPr lang="ru-RU" sz="2800" dirty="0" smtClean="0"/>
              <a:t>Бензин, керосин</a:t>
            </a:r>
          </a:p>
          <a:p>
            <a:pPr>
              <a:buNone/>
            </a:pPr>
            <a:r>
              <a:rPr lang="ru-RU" sz="2800" dirty="0" smtClean="0"/>
              <a:t>Вагоны, ножницы</a:t>
            </a:r>
          </a:p>
          <a:p>
            <a:pPr>
              <a:buNone/>
            </a:pPr>
            <a:r>
              <a:rPr lang="ru-RU" sz="2800" dirty="0" smtClean="0"/>
              <a:t>Памятники </a:t>
            </a:r>
          </a:p>
          <a:p>
            <a:pPr>
              <a:buNone/>
            </a:pPr>
            <a:r>
              <a:rPr lang="ru-RU" sz="2800" dirty="0" smtClean="0"/>
              <a:t>Мел </a:t>
            </a:r>
          </a:p>
          <a:p>
            <a:pPr>
              <a:buNone/>
            </a:pPr>
            <a:r>
              <a:rPr lang="ru-RU" sz="2800" dirty="0" smtClean="0"/>
              <a:t>строительство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Отгадай слова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1676"/>
          </a:xfrm>
        </p:spPr>
        <p:txBody>
          <a:bodyPr>
            <a:normAutofit fontScale="92500"/>
          </a:bodyPr>
          <a:lstStyle/>
          <a:p>
            <a:pPr marL="514350" indent="-514350" algn="just">
              <a:buNone/>
            </a:pPr>
            <a:r>
              <a:rPr lang="ru-RU" dirty="0" smtClean="0"/>
              <a:t>	        </a:t>
            </a:r>
            <a:r>
              <a:rPr lang="ru-RU" dirty="0" err="1" smtClean="0"/>
              <a:t>Рааст</a:t>
            </a:r>
            <a:r>
              <a:rPr lang="ru-RU" dirty="0" smtClean="0"/>
              <a:t>, </a:t>
            </a:r>
            <a:r>
              <a:rPr lang="ru-RU" dirty="0" err="1" smtClean="0"/>
              <a:t>жорь</a:t>
            </a:r>
            <a:r>
              <a:rPr lang="ru-RU" dirty="0" smtClean="0"/>
              <a:t>, </a:t>
            </a:r>
            <a:r>
              <a:rPr lang="ru-RU" dirty="0" err="1" smtClean="0"/>
              <a:t>цанипше</a:t>
            </a:r>
            <a:r>
              <a:rPr lang="ru-RU" dirty="0" smtClean="0"/>
              <a:t>, </a:t>
            </a:r>
            <a:r>
              <a:rPr lang="ru-RU" dirty="0" err="1" smtClean="0"/>
              <a:t>рокамаш</a:t>
            </a:r>
            <a:r>
              <a:rPr lang="ru-RU" dirty="0" smtClean="0"/>
              <a:t>, </a:t>
            </a:r>
            <a:r>
              <a:rPr lang="ru-RU" dirty="0" err="1" smtClean="0"/>
              <a:t>хагречи</a:t>
            </a:r>
            <a:r>
              <a:rPr lang="ru-RU" dirty="0" smtClean="0"/>
              <a:t>, </a:t>
            </a:r>
            <a:r>
              <a:rPr lang="ru-RU" dirty="0" err="1" smtClean="0"/>
              <a:t>кадуленла</a:t>
            </a:r>
            <a:r>
              <a:rPr lang="ru-RU" dirty="0" smtClean="0"/>
              <a:t>, </a:t>
            </a:r>
            <a:r>
              <a:rPr lang="ru-RU" dirty="0" err="1" smtClean="0"/>
              <a:t>нёл</a:t>
            </a:r>
            <a:r>
              <a:rPr lang="ru-RU" dirty="0" smtClean="0"/>
              <a:t>, </a:t>
            </a:r>
            <a:r>
              <a:rPr lang="ru-RU" dirty="0" err="1" smtClean="0"/>
              <a:t>веркле</a:t>
            </a:r>
            <a:r>
              <a:rPr lang="ru-RU" dirty="0" smtClean="0"/>
              <a:t>, </a:t>
            </a:r>
            <a:r>
              <a:rPr lang="ru-RU" dirty="0" err="1" smtClean="0"/>
              <a:t>сёвлка</a:t>
            </a:r>
            <a:r>
              <a:rPr lang="ru-RU" dirty="0" smtClean="0"/>
              <a:t>,</a:t>
            </a:r>
          </a:p>
          <a:p>
            <a:pPr marL="514350" indent="-514350" algn="just">
              <a:buNone/>
            </a:pPr>
            <a:r>
              <a:rPr lang="ru-RU" dirty="0" err="1"/>
              <a:t>н</a:t>
            </a:r>
            <a:r>
              <a:rPr lang="ru-RU" dirty="0" err="1" smtClean="0"/>
              <a:t>ялояб</a:t>
            </a:r>
            <a:r>
              <a:rPr lang="ru-RU" dirty="0" smtClean="0"/>
              <a:t>, мак, </a:t>
            </a:r>
            <a:r>
              <a:rPr lang="ru-RU" dirty="0" err="1" smtClean="0"/>
              <a:t>ковьмор</a:t>
            </a:r>
            <a:r>
              <a:rPr lang="ru-RU" dirty="0" smtClean="0"/>
              <a:t>, </a:t>
            </a:r>
            <a:r>
              <a:rPr lang="ru-RU" dirty="0" err="1" smtClean="0"/>
              <a:t>карфельто</a:t>
            </a:r>
            <a:r>
              <a:rPr lang="ru-RU" dirty="0" smtClean="0"/>
              <a:t>, </a:t>
            </a:r>
            <a:r>
              <a:rPr lang="ru-RU" dirty="0" err="1" smtClean="0"/>
              <a:t>валёкси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3929066"/>
            <a:ext cx="8715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            Астра, рожь, пшеница, ромашка, гречиха, календула, лён, клевер, свёкла, яблоня, мак, морковь, картофель, василёк. 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Другая 1">
      <a:majorFont>
        <a:latin typeface="Bookman Old Style"/>
        <a:ea typeface=""/>
        <a:cs typeface=""/>
      </a:majorFont>
      <a:minorFont>
        <a:latin typeface="BrowalliaUP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720</Words>
  <Application>Microsoft Office PowerPoint</Application>
  <PresentationFormat>Экран (4:3)</PresentationFormat>
  <Paragraphs>225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МОУ Шэръягская ООШ</vt:lpstr>
      <vt:lpstr>Слайд 2</vt:lpstr>
      <vt:lpstr>Слайд 3</vt:lpstr>
      <vt:lpstr>Проверка</vt:lpstr>
      <vt:lpstr>Слайд 5</vt:lpstr>
      <vt:lpstr>Загадки</vt:lpstr>
      <vt:lpstr>Найди лишнее</vt:lpstr>
      <vt:lpstr>Найди пару</vt:lpstr>
      <vt:lpstr>Отгадай слова</vt:lpstr>
      <vt:lpstr>Слайд 10</vt:lpstr>
      <vt:lpstr>Значение слова по словарю Ожегова</vt:lpstr>
      <vt:lpstr>Культурные </vt:lpstr>
      <vt:lpstr>Физминутка</vt:lpstr>
      <vt:lpstr>Рассмотрим гербарий</vt:lpstr>
      <vt:lpstr>Практическая работа</vt:lpstr>
      <vt:lpstr>Слайд 16</vt:lpstr>
      <vt:lpstr>Профессии в растениеводстве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Используемые ресурсы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WORK</cp:lastModifiedBy>
  <cp:revision>47</cp:revision>
  <dcterms:created xsi:type="dcterms:W3CDTF">2014-03-18T19:12:25Z</dcterms:created>
  <dcterms:modified xsi:type="dcterms:W3CDTF">2016-04-03T09:50:16Z</dcterms:modified>
</cp:coreProperties>
</file>