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A16F-AC97-42B0-AF52-D2EADA3643D2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9D19-47C3-4A3B-AC39-64AACD7C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2CDA-95C4-4E69-8195-CEE7C4ABDB55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BAFE-1F74-4F08-B477-0C76A774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985E-2F13-4553-BBC7-A01C73F4FE1D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4DA0-48BD-4AD0-8594-F3622A6D8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D534-19E2-4DD6-9150-64B41C99BB9A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3859-0B0A-4089-B1C4-E281B23A6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6081-F7C2-4B1A-A68F-CC1E52D62435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79073-F511-464E-8B86-A663223A6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779D-E5C2-48F6-B38D-E04412F47437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4D01-8428-487E-9059-25BB4F992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F7BA-8F53-4FC5-8E08-2C733BCA8DE7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AA6C-B0F0-4EAB-A920-D8E774B55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708E-B94D-48FE-A216-6FA7B30F07AF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D740-8A66-4474-B05C-8E45393F9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D672-D11C-4035-B403-DE71D26DEE91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DAED-1547-4FD6-BE77-4586FA0EF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2B5C-69AA-4285-82D0-95B010E2D584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E1A5-7664-4565-9245-4746480AB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8D2F-108B-4CE7-BD40-DE6B8D55EACA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259D-FE09-4E77-86B9-284B2214B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89489A-E617-4165-BE03-ACF6C8C7800F}" type="datetimeFigureOut">
              <a:rPr lang="ru-RU"/>
              <a:pPr>
                <a:defRPr/>
              </a:pPr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5ED6B-C655-4449-BBBB-6948BA183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трп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" descr="im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571750"/>
            <a:ext cx="38465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3765550" y="3078163"/>
            <a:ext cx="4643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 2класс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88" y="1285875"/>
            <a:ext cx="82153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50825" y="404813"/>
            <a:ext cx="86423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latin typeface="Calibri" pitchFamily="34" charset="0"/>
              </a:rPr>
              <a:t>Карандаш, мыши, тарелка, пеналы, карандаши, тарелки, ученики, пенал, ученик, мышь.</a:t>
            </a:r>
            <a:r>
              <a:rPr lang="ru-RU" sz="6600" b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50825" y="404813"/>
            <a:ext cx="86423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latin typeface="Calibri" pitchFamily="34" charset="0"/>
              </a:rPr>
              <a:t>Туча, огурец, кружка, трава, лось, нос, лес, дождь.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250825" y="404813"/>
            <a:ext cx="864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latin typeface="Calibri" pitchFamily="34" charset="0"/>
              </a:rPr>
              <a:t>Стр. 32, упр. 156.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693863"/>
            <a:ext cx="76898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69875" y="404813"/>
            <a:ext cx="8569325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500" b="1" u="sng">
                <a:latin typeface="Calibri" pitchFamily="34" charset="0"/>
              </a:rPr>
              <a:t>Единственно число</a:t>
            </a:r>
            <a:r>
              <a:rPr lang="ru-RU" sz="5500" b="1">
                <a:latin typeface="Calibri" pitchFamily="34" charset="0"/>
              </a:rPr>
              <a:t> – муха, стрекоза, гусеница, муравей.</a:t>
            </a:r>
          </a:p>
          <a:p>
            <a:r>
              <a:rPr lang="ru-RU" sz="5500" b="1" u="sng">
                <a:latin typeface="Calibri" pitchFamily="34" charset="0"/>
              </a:rPr>
              <a:t>Множественное число</a:t>
            </a:r>
            <a:r>
              <a:rPr lang="ru-RU" sz="5500" b="1">
                <a:latin typeface="Calibri" pitchFamily="34" charset="0"/>
              </a:rPr>
              <a:t> – волки, слоны, собаки, жуки, соловьи, воробьи, вороны, кошки, аисты.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179388" y="2852738"/>
            <a:ext cx="8623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Calibri" pitchFamily="34" charset="0"/>
              </a:rPr>
              <a:t>Надвинулась тёмная …</a:t>
            </a:r>
            <a:endParaRPr lang="ru-RU" sz="66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235825" y="1557338"/>
            <a:ext cx="936625" cy="1727200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364163" y="836613"/>
            <a:ext cx="2808287" cy="2447925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735013" y="3068638"/>
            <a:ext cx="7869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Calibri" pitchFamily="34" charset="0"/>
              </a:rPr>
              <a:t>Полил холодный …</a:t>
            </a:r>
            <a:endParaRPr lang="ru-RU" sz="7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364163" y="973138"/>
            <a:ext cx="1655762" cy="2527300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735013" y="3068638"/>
            <a:ext cx="5013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latin typeface="Calibri" pitchFamily="34" charset="0"/>
              </a:rPr>
              <a:t>Я раскрыл…</a:t>
            </a:r>
            <a:endParaRPr lang="ru-RU" sz="7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08175" y="1628775"/>
            <a:ext cx="6480175" cy="1584325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23850" y="3055938"/>
            <a:ext cx="8335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Возле дома уже большая…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051050" y="836613"/>
            <a:ext cx="1512888" cy="2376487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23850" y="3055938"/>
            <a:ext cx="8269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Мрачные … закрыли небо.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435600" y="1628775"/>
            <a:ext cx="73025" cy="1728788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323850" y="3055938"/>
            <a:ext cx="5500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Идут холодные …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зучол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76"/>
            <a:ext cx="2786063" cy="214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1500" y="785813"/>
            <a:ext cx="8215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Ч..ща,  варе…ка,  гл..за, кот   …арсик, утю…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635375" y="1628775"/>
            <a:ext cx="900113" cy="1655763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Прямоугольник 1"/>
          <p:cNvSpPr>
            <a:spLocks noChangeArrowheads="1"/>
          </p:cNvSpPr>
          <p:nvPr/>
        </p:nvSpPr>
        <p:spPr bwMode="auto">
          <a:xfrm>
            <a:off x="323850" y="3055938"/>
            <a:ext cx="4448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Люди взяли …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1359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Тучи, лужи, дождь, зонт, лужа, зонты, дожди, туча.</a:t>
            </a:r>
            <a:endParaRPr lang="ru-RU" sz="480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79838" y="973138"/>
            <a:ext cx="1800225" cy="2311400"/>
          </a:xfrm>
          <a:prstGeom prst="straightConnector1">
            <a:avLst/>
          </a:prstGeom>
          <a:ln w="1016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323850" y="3055938"/>
            <a:ext cx="5462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itchFamily="34" charset="0"/>
              </a:rPr>
              <a:t>Всюду глубокие…</a:t>
            </a:r>
            <a:endParaRPr lang="ru-RU" sz="5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620713"/>
          <a:ext cx="8785225" cy="5632450"/>
        </p:xfrm>
        <a:graphic>
          <a:graphicData uri="http://schemas.openxmlformats.org/drawingml/2006/table">
            <a:tbl>
              <a:tblPr firstRow="1" firstCol="1" bandRow="1"/>
              <a:tblGrid>
                <a:gridCol w="4392488"/>
                <a:gridCol w="4392488"/>
              </a:tblGrid>
              <a:tr h="11521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Тучи, лужи, дождь, зонт, лужа, зонты, дожди, туча.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5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Надвинулась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тёмная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Полил холодный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раскрыл…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Возле дома уже большая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Мрачные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 закрыли небо.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Идут холодные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Люди взяли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Всюду глубокие …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900113" y="1844675"/>
            <a:ext cx="2592387" cy="1152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1160" y="2066945"/>
            <a:ext cx="228056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ед. число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625" y="1844675"/>
            <a:ext cx="2592388" cy="11525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15460" y="2066945"/>
            <a:ext cx="23775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мн. число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v9za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770938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95288" y="26035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latin typeface="Calibri" pitchFamily="34" charset="0"/>
              </a:rPr>
              <a:t>чаща           Барсик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варежка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глаза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кот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утюг</a:t>
            </a:r>
            <a:endParaRPr lang="ru-RU" sz="8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68313" y="404813"/>
            <a:ext cx="83518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latin typeface="Calibri" pitchFamily="34" charset="0"/>
              </a:rPr>
              <a:t>чаща            глаза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варежка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кот Барсик</a:t>
            </a:r>
            <a:endParaRPr lang="ru-RU" sz="8000">
              <a:latin typeface="Calibri" pitchFamily="34" charset="0"/>
            </a:endParaRPr>
          </a:p>
          <a:p>
            <a:r>
              <a:rPr lang="ru-RU" sz="8000" b="1">
                <a:latin typeface="Calibri" pitchFamily="34" charset="0"/>
              </a:rPr>
              <a:t>утюг</a:t>
            </a:r>
            <a:endParaRPr lang="ru-RU" sz="8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836613"/>
            <a:ext cx="87122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+mn-lt"/>
              </a:rPr>
              <a:t>Тема урока: 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«Число имён существительных»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404813"/>
            <a:ext cx="8713787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+mn-lt"/>
              </a:rPr>
              <a:t>Цель урока: </a:t>
            </a:r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научиться изменять имена существительные по числам.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2708275"/>
            <a:ext cx="3095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rgbClr val="002060"/>
                </a:solidFill>
                <a:latin typeface="+mn-lt"/>
              </a:rPr>
              <a:t>стр. 87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165225"/>
            <a:ext cx="5056188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713787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Имена существительные в единственном числе обозначают </a:t>
            </a:r>
          </a:p>
          <a:p>
            <a:endParaRPr lang="ru-RU" sz="6000" b="1">
              <a:latin typeface="Calibri" pitchFamily="34" charset="0"/>
            </a:endParaRPr>
          </a:p>
          <a:p>
            <a:r>
              <a:rPr lang="ru-RU" sz="6000" b="1">
                <a:latin typeface="Calibri" pitchFamily="34" charset="0"/>
              </a:rPr>
              <a:t>______________ предмет.</a:t>
            </a:r>
            <a:r>
              <a:rPr lang="ru-RU" sz="6000">
                <a:latin typeface="Calibri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694966"/>
            <a:ext cx="2388924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713787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Имена существительные во множественном числе обозначают </a:t>
            </a:r>
          </a:p>
          <a:p>
            <a:endParaRPr lang="ru-RU" sz="6000" b="1">
              <a:latin typeface="Calibri" pitchFamily="34" charset="0"/>
            </a:endParaRPr>
          </a:p>
          <a:p>
            <a:r>
              <a:rPr lang="ru-RU" sz="6000" b="1">
                <a:latin typeface="Calibri" pitchFamily="34" charset="0"/>
              </a:rPr>
              <a:t>___________ предметов.</a:t>
            </a:r>
            <a:r>
              <a:rPr lang="ru-RU" sz="6000">
                <a:latin typeface="Calibri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4107" y="3861048"/>
            <a:ext cx="3765846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несколько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355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v9za</cp:lastModifiedBy>
  <cp:revision>28</cp:revision>
  <dcterms:created xsi:type="dcterms:W3CDTF">2013-03-01T17:07:28Z</dcterms:created>
  <dcterms:modified xsi:type="dcterms:W3CDTF">2016-03-31T06:10:33Z</dcterms:modified>
</cp:coreProperties>
</file>