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8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51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2422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619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3744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367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350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66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1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36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8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04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01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79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96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CD521-C8BB-41B8-9F66-217E6943E270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22DE02-2B30-4ECF-96AB-487E7F4A4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1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2015" y="924777"/>
            <a:ext cx="10823169" cy="2585323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50800" dir="4920000" sx="65000" sy="65000" algn="ctr" rotWithShape="0">
              <a:srgbClr val="000000">
                <a:alpha val="43137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46000">
                      <a:schemeClr val="accent5">
                        <a:lumMod val="95000"/>
                        <a:lumOff val="5000"/>
                      </a:schemeClr>
                    </a:gs>
                    <a:gs pos="100000">
                      <a:schemeClr val="accent5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outerShdw dist="38100" dir="2640000" algn="bl" rotWithShape="0">
                    <a:schemeClr val="accent1"/>
                  </a:outerShdw>
                </a:effectLst>
              </a:rPr>
              <a:t>Адаптация детей раннего возраста</a:t>
            </a:r>
          </a:p>
          <a:p>
            <a:pPr algn="ctr"/>
            <a:endParaRPr lang="ru-RU" sz="5400" b="1" dirty="0">
              <a:ln w="1270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46000">
                    <a:schemeClr val="accent5">
                      <a:lumMod val="95000"/>
                      <a:lumOff val="5000"/>
                    </a:schemeClr>
                  </a:gs>
                  <a:gs pos="100000">
                    <a:schemeClr val="accent5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46000">
                      <a:schemeClr val="accent5">
                        <a:lumMod val="95000"/>
                        <a:lumOff val="5000"/>
                      </a:schemeClr>
                    </a:gs>
                    <a:gs pos="100000">
                      <a:schemeClr val="accent5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outerShdw dist="38100" dir="2640000" algn="bl" rotWithShape="0">
                    <a:schemeClr val="accent1"/>
                  </a:outerShdw>
                </a:effectLst>
              </a:rPr>
              <a:t> к условиям ДОУ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46000">
                    <a:schemeClr val="accent5">
                      <a:lumMod val="95000"/>
                      <a:lumOff val="5000"/>
                    </a:schemeClr>
                  </a:gs>
                  <a:gs pos="100000">
                    <a:schemeClr val="accent5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52655" y="4339244"/>
            <a:ext cx="6368461" cy="156966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50800" dir="4920000" sx="65000" sy="65000" algn="ctr" rotWithShape="0">
              <a:srgbClr val="000000">
                <a:alpha val="43137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Педагог-психолог ГБДОУ №27 Невского района г. Санкт-Петербурга Гент И.Л.</a:t>
            </a:r>
            <a:endParaRPr lang="ru-RU" sz="3200" b="1" cap="none" spc="0" dirty="0">
              <a:ln w="1270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5">
                      <a:lumMod val="89000"/>
                    </a:schemeClr>
                  </a:gs>
                  <a:gs pos="23000">
                    <a:schemeClr val="accent5">
                      <a:lumMod val="89000"/>
                    </a:schemeClr>
                  </a:gs>
                  <a:gs pos="69000">
                    <a:schemeClr val="accent5">
                      <a:lumMod val="75000"/>
                    </a:schemeClr>
                  </a:gs>
                  <a:gs pos="97000">
                    <a:schemeClr val="accent5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73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15142"/>
            <a:ext cx="10515600" cy="107554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П</a:t>
            </a:r>
            <a:r>
              <a:rPr lang="ru-RU" b="1" dirty="0" smtClean="0">
                <a:solidFill>
                  <a:srgbClr val="0070C0"/>
                </a:solidFill>
              </a:rPr>
              <a:t>ериод адаптации пройден успешно, ЕСЛИ: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</a:rPr>
              <a:t>Бодрое, спокойное , весёлое настроение в момент расставания и встречи  родителями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</a:rPr>
              <a:t>Уравновешенное настроение в течение дня, адекватное отношение к предложениям взрослых, умение общаться по собственной инициативе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</a:rPr>
              <a:t>Умение взаимодействовать со сверстниками, не конфликтовать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</a:rPr>
              <a:t>Спокойный дневной и ночной сон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</a:rPr>
              <a:t>Внутренний комфорт (эмоциональная удовлетворённость)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</a:rPr>
              <a:t>Редкие случаи соматических расстройств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20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Обеспечение базовых потребностей-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основа физического и психического здоровья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4000" dirty="0" smtClean="0">
                <a:solidFill>
                  <a:srgbClr val="0070C0"/>
                </a:solidFill>
              </a:rPr>
              <a:t>Физиологические ( сон, еда..)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000" dirty="0" smtClean="0">
                <a:solidFill>
                  <a:srgbClr val="0070C0"/>
                </a:solidFill>
              </a:rPr>
              <a:t>Потребность в безопасности (стабильность, защищённость, комфорт, уверенность)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000" dirty="0" smtClean="0">
                <a:solidFill>
                  <a:srgbClr val="0070C0"/>
                </a:solidFill>
              </a:rPr>
              <a:t>Социальные (внимание, забота, принятие, безусловная любовь)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94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001" y="598518"/>
            <a:ext cx="10091652" cy="573578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Поддерживайте друг друга, радуйтесь успехам малышей, 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будьте уверены  в своём выборе!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35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prstGeom prst="curvedDownArrow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От доброго семени-</a:t>
            </a:r>
          </a:p>
          <a:p>
            <a:pPr marL="0" indent="0" algn="ctr">
              <a:buNone/>
            </a:pPr>
            <a:endParaRPr lang="ru-RU" sz="72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6000" dirty="0">
                <a:solidFill>
                  <a:schemeClr val="accent6">
                    <a:lumMod val="75000"/>
                  </a:schemeClr>
                </a:solidFill>
              </a:rPr>
              <a:t>д</a:t>
            </a: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обрый плод</a:t>
            </a: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1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46414" y="748145"/>
            <a:ext cx="9692641" cy="92333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50800" dir="4920000" sx="65000" sy="65000" algn="ctr" rotWithShape="0">
              <a:srgbClr val="000000">
                <a:alpha val="43137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46000">
                      <a:schemeClr val="accent5">
                        <a:lumMod val="95000"/>
                        <a:lumOff val="5000"/>
                      </a:schemeClr>
                    </a:gs>
                    <a:gs pos="100000">
                      <a:schemeClr val="accent5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outerShdw dist="38100" dir="2640000" algn="bl" rotWithShape="0">
                    <a:schemeClr val="accent1"/>
                  </a:outerShdw>
                </a:effectLst>
              </a:rPr>
              <a:t>Степени адаптации: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46000">
                    <a:schemeClr val="accent5">
                      <a:lumMod val="95000"/>
                      <a:lumOff val="5000"/>
                    </a:schemeClr>
                  </a:gs>
                  <a:gs pos="100000">
                    <a:schemeClr val="accent5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8639" y="2111434"/>
            <a:ext cx="11245933" cy="424731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50800" dir="4920000" sx="65000" sy="65000" algn="ctr" rotWithShape="0">
              <a:srgbClr val="000000">
                <a:alpha val="43137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q"/>
            </a:pP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46000">
                      <a:schemeClr val="accent5">
                        <a:lumMod val="95000"/>
                        <a:lumOff val="5000"/>
                      </a:schemeClr>
                    </a:gs>
                    <a:gs pos="100000">
                      <a:schemeClr val="accent5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outerShdw dist="38100" dir="2640000" algn="bl" rotWithShape="0">
                    <a:schemeClr val="accent1"/>
                  </a:outerShdw>
                </a:effectLst>
              </a:rPr>
              <a:t>Легкая степень-10-15 дней</a:t>
            </a:r>
          </a:p>
          <a:p>
            <a:pPr algn="ctr"/>
            <a:endParaRPr lang="ru-RU" sz="5400" b="1" dirty="0" smtClean="0">
              <a:ln w="1270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46000">
                    <a:schemeClr val="accent5">
                      <a:lumMod val="95000"/>
                      <a:lumOff val="5000"/>
                    </a:schemeClr>
                  </a:gs>
                  <a:gs pos="100000">
                    <a:schemeClr val="accent5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marL="685800" indent="-685800" algn="ctr">
              <a:buFont typeface="Wingdings" panose="05000000000000000000" pitchFamily="2" charset="2"/>
              <a:buChar char="q"/>
            </a:pPr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46000">
                      <a:schemeClr val="accent5">
                        <a:lumMod val="95000"/>
                        <a:lumOff val="5000"/>
                      </a:schemeClr>
                    </a:gs>
                    <a:gs pos="100000">
                      <a:schemeClr val="accent5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outerShdw dist="38100" dir="2640000" algn="bl" rotWithShape="0">
                    <a:schemeClr val="accent1"/>
                  </a:outerShdw>
                </a:effectLst>
              </a:rPr>
              <a:t>Средняя степень  1 месяц</a:t>
            </a:r>
          </a:p>
          <a:p>
            <a:pPr algn="ctr"/>
            <a:endParaRPr lang="ru-RU" sz="5400" b="1" cap="none" spc="0" dirty="0" smtClean="0">
              <a:ln w="1270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46000">
                    <a:schemeClr val="accent5">
                      <a:lumMod val="95000"/>
                      <a:lumOff val="5000"/>
                    </a:schemeClr>
                  </a:gs>
                  <a:gs pos="100000">
                    <a:schemeClr val="accent5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marL="685800" indent="-685800" algn="ctr">
              <a:buFont typeface="Wingdings" panose="05000000000000000000" pitchFamily="2" charset="2"/>
              <a:buChar char="q"/>
            </a:pP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gradFill flip="none" rotWithShape="1"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46000">
                      <a:schemeClr val="accent5">
                        <a:lumMod val="95000"/>
                        <a:lumOff val="5000"/>
                      </a:schemeClr>
                    </a:gs>
                    <a:gs pos="100000">
                      <a:schemeClr val="accent5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outerShdw dist="38100" dir="2640000" algn="bl" rotWithShape="0">
                    <a:schemeClr val="accent1"/>
                  </a:outerShdw>
                </a:effectLst>
              </a:rPr>
              <a:t>Тяжёлая степень 2-6 месяцев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46000">
                    <a:schemeClr val="accent5">
                      <a:lumMod val="95000"/>
                      <a:lumOff val="5000"/>
                    </a:schemeClr>
                  </a:gs>
                  <a:gs pos="100000">
                    <a:schemeClr val="accent5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903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4188" y="365125"/>
            <a:ext cx="9009611" cy="1131166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accent6">
                      <a:lumMod val="50000"/>
                      <a:alpha val="71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Условия успешной адаптации</a:t>
            </a:r>
            <a:endParaRPr lang="ru-RU" b="1" dirty="0">
              <a:ln w="12700">
                <a:solidFill>
                  <a:schemeClr val="accent6">
                    <a:lumMod val="50000"/>
                    <a:alpha val="71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Согласованность действий родителей и воспитателей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Сближение подходов к особенностям ребёнка в семье и детском саду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Уверенность родителей в своё решении отдать ребёнка в ДОУ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Полное доверие педагогам и персоналу ДОУ</a:t>
            </a:r>
          </a:p>
          <a:p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6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147155" y="415635"/>
            <a:ext cx="9310255" cy="3241965"/>
          </a:xfrm>
          <a:scene3d>
            <a:camera prst="orthographicFront"/>
            <a:lightRig rig="threePt" dir="t"/>
          </a:scene3d>
          <a:sp3d>
            <a:bevelT w="177800"/>
            <a:bevelB w="38100" h="120650"/>
          </a:sp3d>
        </p:spPr>
        <p:txBody>
          <a:bodyPr>
            <a:noAutofit/>
            <a:sp3d extrusionH="57150">
              <a:bevelT w="88900" h="38100"/>
            </a:sp3d>
          </a:bodyPr>
          <a:lstStyle/>
          <a:p>
            <a:r>
              <a:rPr lang="ru-RU" sz="6000" b="1" dirty="0" smtClean="0">
                <a:ln w="47625">
                  <a:noFill/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Доверие и открытость </a:t>
            </a:r>
            <a:br>
              <a:rPr lang="ru-RU" sz="6000" b="1" dirty="0" smtClean="0">
                <a:ln w="47625">
                  <a:noFill/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6000" b="1" dirty="0">
                <a:ln w="47625">
                  <a:noFill/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ru-RU" sz="6000" b="1" dirty="0" smtClean="0">
                <a:ln w="47625">
                  <a:noFill/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МИРУ :</a:t>
            </a:r>
            <a:endParaRPr lang="ru-RU" sz="6000" b="1" dirty="0">
              <a:ln w="47625">
                <a:noFill/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7899" y="2959331"/>
            <a:ext cx="103909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chemeClr val="accent5">
                    <a:lumMod val="75000"/>
                  </a:schemeClr>
                </a:solidFill>
              </a:rPr>
              <a:t>Залог успешной </a:t>
            </a:r>
          </a:p>
          <a:p>
            <a:r>
              <a:rPr lang="ru-RU" sz="6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6600" dirty="0" smtClean="0">
                <a:solidFill>
                  <a:schemeClr val="accent5">
                    <a:lumMod val="75000"/>
                  </a:schemeClr>
                </a:solidFill>
              </a:rPr>
              <a:t>   адаптации</a:t>
            </a:r>
            <a:endParaRPr lang="ru-RU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445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Советы родителям: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Приучать к детскому саду постепенно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Создать для ребёнка условия и режим максимально приближенный к режиму ДОУ(сон, игры, приём пищи)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Время пребывания в ДОУ увеличивать          ориентируясь на состояние ребёнка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376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Советы родителям: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Разговаривайте о детском садике как можно чаще формируя позитивную картину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Играйте с ребёнком в детский сад (включайте в игру любимые игрушки, эмоционально увлекайте его создавая положительный эмоциональный образ детского сада)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Расширяйте круг общения вашего ребёнка как с детьми так и со взрослыми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Постепенно приучайте ребёнка к вашему отсутствию и замещению другими людьми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559280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/>
              <a:t>     </a:t>
            </a:r>
            <a:r>
              <a:rPr lang="ru-RU" sz="4800" b="1" dirty="0" smtClean="0">
                <a:solidFill>
                  <a:srgbClr val="7030A0"/>
                </a:solidFill>
              </a:rPr>
              <a:t>Культурно-гигиенические навыки: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7030A0"/>
                </a:solidFill>
              </a:rPr>
              <a:t>Быть приученным к горшку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7030A0"/>
                </a:solidFill>
              </a:rPr>
              <a:t>Уметь самостоятельно кушать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7030A0"/>
                </a:solidFill>
              </a:rPr>
              <a:t>Самостоятельно частично одеваться и обуваться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7030A0"/>
                </a:solidFill>
              </a:rPr>
              <a:t>Иметь представление о нормах поведения: понимать запреты, слушать взрослых, соблюдать дисциплину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19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Находиться в помещении определённое время: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4400" dirty="0" smtClean="0">
                <a:solidFill>
                  <a:srgbClr val="7030A0"/>
                </a:solidFill>
              </a:rPr>
              <a:t>без близких, но со взрослыми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4400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4400" dirty="0" smtClean="0">
                <a:solidFill>
                  <a:srgbClr val="7030A0"/>
                </a:solidFill>
              </a:rPr>
              <a:t>Без взрослых, но со сверстниками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4400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4400" dirty="0" smtClean="0">
                <a:solidFill>
                  <a:srgbClr val="7030A0"/>
                </a:solidFill>
              </a:rPr>
              <a:t>Одному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6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142" y="365126"/>
            <a:ext cx="10738658" cy="1314046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Тяжёлый момент расставания: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04" y="1679172"/>
            <a:ext cx="11220796" cy="449779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Будьте тверды и последовательны в словах и поступках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Разработайте ритуал прощания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Выберите точки отсчёта (приду после обеда, после сна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и.т.д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Дайте ребёнку с собой любимую игрушку, дорогой для него предмет                      (                   (мамино фото, мамин платочек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и.т.д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      компенсируйте недостачу эмоционального и тактильного голода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Разговаривайте с ребёнком на уровне его глаз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0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530</TotalTime>
  <Words>374</Words>
  <Application>Microsoft Office PowerPoint</Application>
  <PresentationFormat>Широкоэкранный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Courier New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Условия успешной адаптации</vt:lpstr>
      <vt:lpstr>Доверие и открытость           МИРУ :</vt:lpstr>
      <vt:lpstr>                  Советы родителям:</vt:lpstr>
      <vt:lpstr> Советы родителям:</vt:lpstr>
      <vt:lpstr>     Культурно-гигиенические навыки:</vt:lpstr>
      <vt:lpstr>Находиться в помещении определённое время:</vt:lpstr>
      <vt:lpstr>Тяжёлый момент расставания:</vt:lpstr>
      <vt:lpstr>Период адаптации пройден успешно, ЕСЛИ:</vt:lpstr>
      <vt:lpstr>Обеспечение базовых потребностей- основа физического и психического здоровья :</vt:lpstr>
      <vt:lpstr> Поддерживайте друг друга, радуйтесь успехам малышей,    будьте уверены  в своём выборе!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Гент</dc:creator>
  <cp:lastModifiedBy>Ирина Гент</cp:lastModifiedBy>
  <cp:revision>32</cp:revision>
  <dcterms:created xsi:type="dcterms:W3CDTF">2016-04-02T11:14:30Z</dcterms:created>
  <dcterms:modified xsi:type="dcterms:W3CDTF">2016-04-05T16:48:41Z</dcterms:modified>
</cp:coreProperties>
</file>