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313" r:id="rId3"/>
    <p:sldId id="274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003300"/>
    <a:srgbClr val="00CC00"/>
    <a:srgbClr val="FF0000"/>
    <a:srgbClr val="3333CC"/>
    <a:srgbClr val="008000"/>
    <a:srgbClr val="800080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25" autoAdjust="0"/>
  </p:normalViewPr>
  <p:slideViewPr>
    <p:cSldViewPr>
      <p:cViewPr>
        <p:scale>
          <a:sx n="66" d="100"/>
          <a:sy n="66" d="100"/>
        </p:scale>
        <p:origin x="-2100" y="-5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663815"/>
      </p:ext>
    </p:extLst>
  </p:cSld>
  <p:clrMapOvr>
    <a:masterClrMapping/>
  </p:clrMapOvr>
  <p:transition spd="slow">
    <p:zoom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807239"/>
      </p:ext>
    </p:extLst>
  </p:cSld>
  <p:clrMapOvr>
    <a:masterClrMapping/>
  </p:clrMapOvr>
  <p:transition spd="slow">
    <p:zoom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376639"/>
      </p:ext>
    </p:extLst>
  </p:cSld>
  <p:clrMapOvr>
    <a:masterClrMapping/>
  </p:clrMapOvr>
  <p:transition spd="slow">
    <p:zoom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013644"/>
      </p:ext>
    </p:extLst>
  </p:cSld>
  <p:clrMapOvr>
    <a:masterClrMapping/>
  </p:clrMapOvr>
  <p:transition spd="slow">
    <p:zoom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98002580"/>
      </p:ext>
    </p:extLst>
  </p:cSld>
  <p:clrMapOvr>
    <a:masterClrMapping/>
  </p:clrMapOvr>
  <p:transition spd="slow">
    <p:zoom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952455"/>
      </p:ext>
    </p:extLst>
  </p:cSld>
  <p:clrMapOvr>
    <a:masterClrMapping/>
  </p:clrMapOvr>
  <p:transition spd="slow">
    <p:zoom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249776"/>
      </p:ext>
    </p:extLst>
  </p:cSld>
  <p:clrMapOvr>
    <a:masterClrMapping/>
  </p:clrMapOvr>
  <p:transition spd="slow">
    <p:zoom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908813"/>
      </p:ext>
    </p:extLst>
  </p:cSld>
  <p:clrMapOvr>
    <a:masterClrMapping/>
  </p:clrMapOvr>
  <p:transition spd="slow">
    <p:zoom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2072037"/>
      </p:ext>
    </p:extLst>
  </p:cSld>
  <p:clrMapOvr>
    <a:masterClrMapping/>
  </p:clrMapOvr>
  <p:transition spd="slow">
    <p:zoom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70604429"/>
      </p:ext>
    </p:extLst>
  </p:cSld>
  <p:clrMapOvr>
    <a:masterClrMapping/>
  </p:clrMapOvr>
  <p:transition spd="slow">
    <p:zoom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797986018"/>
      </p:ext>
    </p:extLst>
  </p:cSld>
  <p:clrMapOvr>
    <a:masterClrMapping/>
  </p:clrMapOvr>
  <p:transition spd="slow">
    <p:zoom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pic>
        <p:nvPicPr>
          <p:cNvPr id="71687" name="Picture 7" descr="Emblema shkoli"/>
          <p:cNvPicPr>
            <a:picLocks noChangeAspect="1" noChangeArrowheads="1"/>
          </p:cNvPicPr>
          <p:nvPr userDrawn="1"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4613" y="0"/>
            <a:ext cx="179387" cy="16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689" name="Rectangle 9"/>
          <p:cNvSpPr>
            <a:spLocks noChangeArrowheads="1"/>
          </p:cNvSpPr>
          <p:nvPr userDrawn="1"/>
        </p:nvSpPr>
        <p:spPr bwMode="auto">
          <a:xfrm>
            <a:off x="0" y="6570663"/>
            <a:ext cx="91440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sz="900">
                <a:solidFill>
                  <a:schemeClr val="bg1"/>
                </a:solidFill>
                <a:latin typeface="Times New Roman" pitchFamily="18" charset="0"/>
              </a:rPr>
              <a:t>Лазарева Лидия Андреевна,</a:t>
            </a:r>
            <a:r>
              <a:rPr lang="en-US" sz="90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ru-RU" sz="900">
                <a:solidFill>
                  <a:schemeClr val="bg1"/>
                </a:solidFill>
                <a:latin typeface="Times New Roman" pitchFamily="18" charset="0"/>
              </a:rPr>
              <a:t> учитель начальных классов, </a:t>
            </a:r>
            <a:r>
              <a:rPr lang="en-US" sz="90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ru-RU" sz="900">
                <a:solidFill>
                  <a:schemeClr val="bg1"/>
                </a:solidFill>
                <a:latin typeface="Times New Roman" pitchFamily="18" charset="0"/>
              </a:rPr>
              <a:t>Рижская основная школа «ПАРДАУГАВА», </a:t>
            </a:r>
            <a:r>
              <a:rPr lang="en-US" sz="90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ru-RU" sz="900">
                <a:solidFill>
                  <a:schemeClr val="bg1"/>
                </a:solidFill>
                <a:latin typeface="Times New Roman" pitchFamily="18" charset="0"/>
              </a:rPr>
              <a:t>Рига, </a:t>
            </a:r>
            <a:r>
              <a:rPr lang="en-US" sz="90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ru-RU" sz="900">
                <a:solidFill>
                  <a:schemeClr val="bg1"/>
                </a:solidFill>
                <a:latin typeface="Times New Roman" pitchFamily="18" charset="0"/>
              </a:rPr>
              <a:t>2009</a:t>
            </a:r>
            <a:r>
              <a:rPr lang="en-US" sz="900">
                <a:solidFill>
                  <a:schemeClr val="bg1"/>
                </a:solidFill>
                <a:latin typeface="Times New Roman" pitchFamily="18" charset="0"/>
              </a:rPr>
              <a:t>,  e-mail: lazareva@pdps.lv</a:t>
            </a:r>
            <a:endParaRPr lang="ru-RU" sz="90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ru-RU" sz="90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ru-RU" sz="100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 spd="slow">
    <p:zoom/>
    <p:sndAc>
      <p:stSnd>
        <p:snd r:embed="rId13" name="chimes.wav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8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audio" Target="../media/audio1.wav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29" Type="http://schemas.openxmlformats.org/officeDocument/2006/relationships/slide" Target="slide3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28" Type="http://schemas.openxmlformats.org/officeDocument/2006/relationships/slide" Target="slide29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31" Type="http://schemas.openxmlformats.org/officeDocument/2006/relationships/image" Target="../media/image5.png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Relationship Id="rId27" Type="http://schemas.openxmlformats.org/officeDocument/2006/relationships/slide" Target="slide27.xml"/><Relationship Id="rId30" Type="http://schemas.openxmlformats.org/officeDocument/2006/relationships/slide" Target="slide3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gi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gi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9750" y="692150"/>
            <a:ext cx="8135938" cy="24479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4400" b="1">
                <a:solidFill>
                  <a:srgbClr val="FF0000"/>
                </a:solidFill>
                <a:latin typeface="Book Antiqua" pitchFamily="18" charset="0"/>
              </a:rPr>
              <a:t>Правила </a:t>
            </a:r>
          </a:p>
          <a:p>
            <a:pPr>
              <a:lnSpc>
                <a:spcPct val="80000"/>
              </a:lnSpc>
            </a:pPr>
            <a:r>
              <a:rPr lang="ru-RU" sz="4400" b="1">
                <a:solidFill>
                  <a:srgbClr val="FF0000"/>
                </a:solidFill>
                <a:latin typeface="Book Antiqua" pitchFamily="18" charset="0"/>
              </a:rPr>
              <a:t>по русскому языку</a:t>
            </a:r>
            <a:endParaRPr lang="en-US" sz="4400" b="1">
              <a:solidFill>
                <a:srgbClr val="FF0000"/>
              </a:solidFill>
              <a:latin typeface="Book Antiqua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CC"/>
                </a:solidFill>
                <a:latin typeface="Book Antiqua" pitchFamily="18" charset="0"/>
              </a:rPr>
              <a:t>для начальных классов</a:t>
            </a:r>
          </a:p>
        </p:txBody>
      </p:sp>
      <p:sp>
        <p:nvSpPr>
          <p:cNvPr id="2059" name="Rectangl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740650" y="6021388"/>
            <a:ext cx="936625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1200">
                <a:solidFill>
                  <a:srgbClr val="3333CC"/>
                </a:solidFill>
                <a:latin typeface="Monotype Corsiva" pitchFamily="66" charset="0"/>
              </a:rPr>
              <a:t>РЕСУРСЫ</a:t>
            </a:r>
          </a:p>
        </p:txBody>
      </p:sp>
      <p:pic>
        <p:nvPicPr>
          <p:cNvPr id="2062" name="Picture 14" descr="6ce8903bff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636838"/>
            <a:ext cx="1822450" cy="372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a30707c5276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284538"/>
            <a:ext cx="1420813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29600" cy="908050"/>
          </a:xfrm>
        </p:spPr>
        <p:txBody>
          <a:bodyPr/>
          <a:lstStyle/>
          <a:p>
            <a:r>
              <a:rPr lang="ru-RU" b="1">
                <a:solidFill>
                  <a:srgbClr val="FF0000"/>
                </a:solidFill>
                <a:latin typeface="Book Antiqua" pitchFamily="18" charset="0"/>
              </a:rPr>
              <a:t>ПРОПИСНАЯ БУКВА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800">
                <a:latin typeface="Book Antiqua" pitchFamily="18" charset="0"/>
              </a:rPr>
              <a:t> </a:t>
            </a:r>
            <a:r>
              <a:rPr lang="ru-RU" sz="2800" b="1">
                <a:solidFill>
                  <a:srgbClr val="3333CC"/>
                </a:solidFill>
                <a:latin typeface="Book Antiqua" pitchFamily="18" charset="0"/>
              </a:rPr>
              <a:t>Помни: пишутся всегда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800" b="1">
                <a:solidFill>
                  <a:srgbClr val="3333CC"/>
                </a:solidFill>
                <a:latin typeface="Book Antiqua" pitchFamily="18" charset="0"/>
              </a:rPr>
              <a:t> С большой буквы города,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800" b="1">
                <a:solidFill>
                  <a:srgbClr val="3333CC"/>
                </a:solidFill>
                <a:latin typeface="Book Antiqua" pitchFamily="18" charset="0"/>
              </a:rPr>
              <a:t> Реки, страны и моря…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800" b="1">
                <a:solidFill>
                  <a:srgbClr val="3333CC"/>
                </a:solidFill>
                <a:latin typeface="Book Antiqua" pitchFamily="18" charset="0"/>
              </a:rPr>
              <a:t> И фамилия твоя!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800" b="1">
                <a:latin typeface="Book Antiqua" pitchFamily="18" charset="0"/>
              </a:rPr>
              <a:t> </a:t>
            </a:r>
            <a:r>
              <a:rPr lang="ru-RU" sz="2800" b="1">
                <a:solidFill>
                  <a:srgbClr val="000000"/>
                </a:solidFill>
                <a:latin typeface="Book Antiqua" pitchFamily="18" charset="0"/>
              </a:rPr>
              <a:t>страна</a:t>
            </a:r>
            <a:r>
              <a:rPr lang="ru-RU" b="1">
                <a:latin typeface="Book Antiqua" pitchFamily="18" charset="0"/>
              </a:rPr>
              <a:t>  </a:t>
            </a:r>
            <a:r>
              <a:rPr lang="ru-RU" b="1">
                <a:solidFill>
                  <a:srgbClr val="FF0000"/>
                </a:solidFill>
                <a:latin typeface="Book Antiqua" pitchFamily="18" charset="0"/>
              </a:rPr>
              <a:t>Л</a:t>
            </a:r>
            <a:r>
              <a:rPr lang="ru-RU" b="1">
                <a:latin typeface="Book Antiqua" pitchFamily="18" charset="0"/>
              </a:rPr>
              <a:t>атвия</a:t>
            </a:r>
            <a:endParaRPr lang="ru-RU" sz="2800" b="1">
              <a:latin typeface="Book Antiqua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800" b="1">
                <a:latin typeface="Book Antiqua" pitchFamily="18" charset="0"/>
              </a:rPr>
              <a:t> </a:t>
            </a:r>
            <a:r>
              <a:rPr lang="ru-RU" sz="2800" b="1">
                <a:solidFill>
                  <a:srgbClr val="000000"/>
                </a:solidFill>
                <a:latin typeface="Book Antiqua" pitchFamily="18" charset="0"/>
              </a:rPr>
              <a:t>город</a:t>
            </a:r>
            <a:r>
              <a:rPr lang="ru-RU" sz="2800" b="1">
                <a:latin typeface="Book Antiqua" pitchFamily="18" charset="0"/>
              </a:rPr>
              <a:t>  </a:t>
            </a:r>
            <a:r>
              <a:rPr lang="ru-RU" b="1">
                <a:solidFill>
                  <a:srgbClr val="FF0000"/>
                </a:solidFill>
                <a:latin typeface="Book Antiqua" pitchFamily="18" charset="0"/>
              </a:rPr>
              <a:t>Р</a:t>
            </a:r>
            <a:r>
              <a:rPr lang="ru-RU" b="1">
                <a:latin typeface="Book Antiqua" pitchFamily="18" charset="0"/>
              </a:rPr>
              <a:t>ига</a:t>
            </a:r>
            <a:endParaRPr lang="ru-RU" sz="2800" b="1">
              <a:latin typeface="Book Antiqua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800" b="1">
                <a:solidFill>
                  <a:srgbClr val="000000"/>
                </a:solidFill>
                <a:latin typeface="Book Antiqua" pitchFamily="18" charset="0"/>
              </a:rPr>
              <a:t> река </a:t>
            </a:r>
            <a:r>
              <a:rPr lang="ru-RU" b="1">
                <a:latin typeface="Book Antiqua" pitchFamily="18" charset="0"/>
              </a:rPr>
              <a:t> </a:t>
            </a:r>
            <a:r>
              <a:rPr lang="ru-RU" b="1">
                <a:solidFill>
                  <a:srgbClr val="FF0000"/>
                </a:solidFill>
                <a:latin typeface="Book Antiqua" pitchFamily="18" charset="0"/>
              </a:rPr>
              <a:t>Д</a:t>
            </a:r>
            <a:r>
              <a:rPr lang="ru-RU" b="1">
                <a:latin typeface="Book Antiqua" pitchFamily="18" charset="0"/>
              </a:rPr>
              <a:t>аугава</a:t>
            </a:r>
            <a:endParaRPr lang="ru-RU" sz="2800" b="1">
              <a:latin typeface="Book Antiqua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b="1">
                <a:solidFill>
                  <a:srgbClr val="CC00CC"/>
                </a:solidFill>
                <a:latin typeface="Book Antiqua" pitchFamily="18" charset="0"/>
              </a:rPr>
              <a:t> </a:t>
            </a:r>
            <a:r>
              <a:rPr lang="ru-RU" b="1">
                <a:solidFill>
                  <a:srgbClr val="FF0000"/>
                </a:solidFill>
                <a:latin typeface="Book Antiqua" pitchFamily="18" charset="0"/>
              </a:rPr>
              <a:t>Б</a:t>
            </a:r>
            <a:r>
              <a:rPr lang="ru-RU" b="1">
                <a:latin typeface="Book Antiqua" pitchFamily="18" charset="0"/>
              </a:rPr>
              <a:t>алтийское</a:t>
            </a:r>
            <a:r>
              <a:rPr lang="ru-RU" sz="2800" b="1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sz="2800" b="1">
                <a:latin typeface="Book Antiqua" pitchFamily="18" charset="0"/>
              </a:rPr>
              <a:t> </a:t>
            </a:r>
            <a:r>
              <a:rPr lang="ru-RU" sz="2800" b="1">
                <a:solidFill>
                  <a:srgbClr val="000000"/>
                </a:solidFill>
                <a:latin typeface="Book Antiqua" pitchFamily="18" charset="0"/>
              </a:rPr>
              <a:t>море.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800">
                <a:latin typeface="Book Antiqua" pitchFamily="18" charset="0"/>
              </a:rPr>
              <a:t> </a:t>
            </a:r>
          </a:p>
        </p:txBody>
      </p:sp>
      <p:pic>
        <p:nvPicPr>
          <p:cNvPr id="43012" name="Picture 4" descr="strelochka4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ru-RU" b="1">
                <a:solidFill>
                  <a:srgbClr val="FF0000"/>
                </a:solidFill>
                <a:latin typeface="Book Antiqua" pitchFamily="18" charset="0"/>
              </a:rPr>
              <a:t>СОСТАВ СЛОВА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800">
                <a:latin typeface="Book Antiqua" pitchFamily="18" charset="0"/>
              </a:rPr>
              <a:t>  </a:t>
            </a:r>
            <a:r>
              <a:rPr lang="ru-RU" sz="2800">
                <a:solidFill>
                  <a:srgbClr val="3333CC"/>
                </a:solidFill>
                <a:latin typeface="Book Antiqua" pitchFamily="18" charset="0"/>
              </a:rPr>
              <a:t> </a:t>
            </a:r>
            <a:r>
              <a:rPr lang="ru-RU" b="1">
                <a:solidFill>
                  <a:srgbClr val="3333CC"/>
                </a:solidFill>
                <a:latin typeface="Book Antiqua" pitchFamily="18" charset="0"/>
              </a:rPr>
              <a:t>Корень</a:t>
            </a:r>
            <a:r>
              <a:rPr lang="ru-RU">
                <a:latin typeface="Book Antiqua" pitchFamily="18" charset="0"/>
              </a:rPr>
              <a:t> – 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общая часть родственных слов.</a:t>
            </a:r>
            <a:r>
              <a:rPr lang="ru-RU">
                <a:latin typeface="Book Antiqua" pitchFamily="18" charset="0"/>
              </a:rPr>
              <a:t>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b="1">
                <a:solidFill>
                  <a:srgbClr val="3333CC"/>
                </a:solidFill>
                <a:latin typeface="Book Antiqua" pitchFamily="18" charset="0"/>
              </a:rPr>
              <a:t>Приставка и суффикс</a:t>
            </a:r>
            <a:r>
              <a:rPr lang="ru-RU">
                <a:latin typeface="Book Antiqua" pitchFamily="18" charset="0"/>
              </a:rPr>
              <a:t> -   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значимые части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   слов, образуют новые слова.</a:t>
            </a:r>
            <a:r>
              <a:rPr lang="ru-RU">
                <a:latin typeface="Book Antiqua" pitchFamily="18" charset="0"/>
              </a:rPr>
              <a:t>                                     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>
                <a:latin typeface="Book Antiqua" pitchFamily="18" charset="0"/>
              </a:rPr>
              <a:t>  </a:t>
            </a:r>
            <a:r>
              <a:rPr lang="ru-RU" b="1">
                <a:solidFill>
                  <a:srgbClr val="3333CC"/>
                </a:solidFill>
                <a:latin typeface="Book Antiqua" pitchFamily="18" charset="0"/>
              </a:rPr>
              <a:t> Окончание</a:t>
            </a:r>
            <a:r>
              <a:rPr lang="ru-RU" b="1">
                <a:latin typeface="Book Antiqua" pitchFamily="18" charset="0"/>
              </a:rPr>
              <a:t> </a:t>
            </a:r>
            <a:r>
              <a:rPr lang="ru-RU">
                <a:latin typeface="Book Antiqua" pitchFamily="18" charset="0"/>
              </a:rPr>
              <a:t>- 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изменяемая  часть слова,  служит для связи слов в предложении.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Корень, приставка и суффикс – это</a:t>
            </a:r>
            <a:r>
              <a:rPr lang="ru-RU">
                <a:solidFill>
                  <a:srgbClr val="3333CC"/>
                </a:solidFill>
                <a:latin typeface="Book Antiqua" pitchFamily="18" charset="0"/>
              </a:rPr>
              <a:t> </a:t>
            </a:r>
            <a:r>
              <a:rPr lang="ru-RU" b="1">
                <a:solidFill>
                  <a:srgbClr val="3333CC"/>
                </a:solidFill>
                <a:latin typeface="Book Antiqua" pitchFamily="18" charset="0"/>
              </a:rPr>
              <a:t>основа</a:t>
            </a:r>
            <a:r>
              <a:rPr lang="ru-RU">
                <a:latin typeface="Book Antiqua" pitchFamily="18" charset="0"/>
              </a:rPr>
              <a:t>.</a:t>
            </a:r>
          </a:p>
        </p:txBody>
      </p:sp>
      <p:pic>
        <p:nvPicPr>
          <p:cNvPr id="44036" name="Picture 4" descr="strelochka4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679450"/>
          </a:xfrm>
        </p:spPr>
        <p:txBody>
          <a:bodyPr/>
          <a:lstStyle/>
          <a:p>
            <a:r>
              <a:rPr lang="ru-RU" b="1">
                <a:solidFill>
                  <a:srgbClr val="FF0000"/>
                </a:solidFill>
                <a:latin typeface="Book Antiqua" pitchFamily="18" charset="0"/>
              </a:rPr>
              <a:t>ЗАПОМНИ!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16113"/>
            <a:ext cx="7772400" cy="44196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800" dirty="0">
                <a:latin typeface="Book Antiqua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Book Antiqua" pitchFamily="18" charset="0"/>
              </a:rPr>
              <a:t>В сочетаниях</a:t>
            </a:r>
            <a:r>
              <a:rPr lang="ru-RU" sz="2800" dirty="0">
                <a:latin typeface="Book Antiqua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Book Antiqua" pitchFamily="18" charset="0"/>
              </a:rPr>
              <a:t>ЧК   ЧН   НЧ   НЩ   РЩ</a:t>
            </a:r>
            <a:r>
              <a:rPr lang="ru-RU" sz="2800" dirty="0">
                <a:latin typeface="Book Antiqua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Book Antiqua" pitchFamily="18" charset="0"/>
              </a:rPr>
              <a:t>мягкий знак не пишется.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800" dirty="0">
                <a:latin typeface="Book Antiqua" pitchFamily="18" charset="0"/>
              </a:rPr>
              <a:t>       </a:t>
            </a:r>
            <a:r>
              <a:rPr lang="ru-RU" sz="2800" dirty="0">
                <a:solidFill>
                  <a:srgbClr val="000000"/>
                </a:solidFill>
                <a:latin typeface="Book Antiqua" pitchFamily="18" charset="0"/>
              </a:rPr>
              <a:t>но</a:t>
            </a:r>
            <a:r>
              <a:rPr lang="ru-RU" sz="2800" dirty="0">
                <a:solidFill>
                  <a:srgbClr val="3333CC"/>
                </a:solidFill>
                <a:latin typeface="Book Antiqua" pitchFamily="18" charset="0"/>
              </a:rPr>
              <a:t>чк</a:t>
            </a:r>
            <a:r>
              <a:rPr lang="ru-RU" sz="2800" dirty="0">
                <a:solidFill>
                  <a:srgbClr val="000000"/>
                </a:solidFill>
                <a:latin typeface="Book Antiqua" pitchFamily="18" charset="0"/>
              </a:rPr>
              <a:t>а        каме</a:t>
            </a:r>
            <a:r>
              <a:rPr lang="ru-RU" sz="2800" dirty="0">
                <a:solidFill>
                  <a:srgbClr val="3333CC"/>
                </a:solidFill>
                <a:latin typeface="Book Antiqua" pitchFamily="18" charset="0"/>
              </a:rPr>
              <a:t>нщ</a:t>
            </a:r>
            <a:r>
              <a:rPr lang="ru-RU" sz="2800" dirty="0">
                <a:solidFill>
                  <a:srgbClr val="000000"/>
                </a:solidFill>
                <a:latin typeface="Book Antiqua" pitchFamily="18" charset="0"/>
              </a:rPr>
              <a:t>ик        спо</a:t>
            </a:r>
            <a:r>
              <a:rPr lang="ru-RU" sz="2800" dirty="0">
                <a:solidFill>
                  <a:srgbClr val="3333CC"/>
                </a:solidFill>
                <a:latin typeface="Book Antiqua" pitchFamily="18" charset="0"/>
              </a:rPr>
              <a:t>рщ</a:t>
            </a:r>
            <a:r>
              <a:rPr lang="ru-RU" sz="2800" dirty="0">
                <a:solidFill>
                  <a:srgbClr val="000000"/>
                </a:solidFill>
                <a:latin typeface="Book Antiqua" pitchFamily="18" charset="0"/>
              </a:rPr>
              <a:t>ик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800" u="sng" dirty="0">
                <a:solidFill>
                  <a:srgbClr val="000000"/>
                </a:solidFill>
                <a:latin typeface="Book Antiqua" pitchFamily="18" charset="0"/>
              </a:rPr>
              <a:t>Разделительный мягкий знак </a:t>
            </a:r>
            <a:r>
              <a:rPr lang="ru-RU" sz="2800" dirty="0">
                <a:solidFill>
                  <a:srgbClr val="000000"/>
                </a:solidFill>
                <a:latin typeface="Book Antiqua" pitchFamily="18" charset="0"/>
              </a:rPr>
              <a:t>пишется после согласных перед гласными   </a:t>
            </a:r>
            <a:r>
              <a:rPr lang="ru-RU" sz="2800" b="1" dirty="0">
                <a:solidFill>
                  <a:srgbClr val="FF0000"/>
                </a:solidFill>
                <a:latin typeface="Book Antiqua" pitchFamily="18" charset="0"/>
              </a:rPr>
              <a:t>Е  Ё  И  Ю  Я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800" dirty="0">
                <a:solidFill>
                  <a:srgbClr val="000000"/>
                </a:solidFill>
                <a:latin typeface="Book Antiqua" pitchFamily="18" charset="0"/>
              </a:rPr>
              <a:t> плать</a:t>
            </a:r>
            <a:r>
              <a:rPr lang="ru-RU" sz="2800" dirty="0">
                <a:solidFill>
                  <a:srgbClr val="FF0000"/>
                </a:solidFill>
                <a:latin typeface="Book Antiqua" pitchFamily="18" charset="0"/>
              </a:rPr>
              <a:t>е</a:t>
            </a:r>
            <a:r>
              <a:rPr lang="ru-RU" sz="2800" dirty="0">
                <a:solidFill>
                  <a:srgbClr val="3333CC"/>
                </a:solidFill>
                <a:latin typeface="Book Antiqua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Book Antiqua" pitchFamily="18" charset="0"/>
              </a:rPr>
              <a:t>      ручь</a:t>
            </a:r>
            <a:r>
              <a:rPr lang="ru-RU" sz="2800" dirty="0">
                <a:solidFill>
                  <a:srgbClr val="FF0000"/>
                </a:solidFill>
                <a:latin typeface="Book Antiqua" pitchFamily="18" charset="0"/>
              </a:rPr>
              <a:t>и</a:t>
            </a:r>
            <a:r>
              <a:rPr lang="ru-RU" sz="2800" dirty="0">
                <a:solidFill>
                  <a:srgbClr val="3333CC"/>
                </a:solidFill>
                <a:latin typeface="Book Antiqua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Book Antiqua" pitchFamily="18" charset="0"/>
              </a:rPr>
              <a:t>          обезь</a:t>
            </a:r>
            <a:r>
              <a:rPr lang="ru-RU" sz="2800" dirty="0">
                <a:solidFill>
                  <a:srgbClr val="FF0000"/>
                </a:solidFill>
                <a:latin typeface="Book Antiqua" pitchFamily="18" charset="0"/>
              </a:rPr>
              <a:t>я</a:t>
            </a:r>
            <a:r>
              <a:rPr lang="ru-RU" sz="2800" dirty="0">
                <a:solidFill>
                  <a:srgbClr val="000000"/>
                </a:solidFill>
                <a:latin typeface="Book Antiqua" pitchFamily="18" charset="0"/>
              </a:rPr>
              <a:t>на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800" dirty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sz="2800" u="sng" dirty="0">
                <a:solidFill>
                  <a:srgbClr val="000000"/>
                </a:solidFill>
                <a:latin typeface="Book Antiqua" pitchFamily="18" charset="0"/>
              </a:rPr>
              <a:t>Разделительный твердый знак </a:t>
            </a:r>
            <a:r>
              <a:rPr lang="ru-RU" sz="2800" dirty="0">
                <a:solidFill>
                  <a:srgbClr val="000000"/>
                </a:solidFill>
                <a:latin typeface="Book Antiqua" pitchFamily="18" charset="0"/>
              </a:rPr>
              <a:t>пишется после приставки, оканчивающейся на согласную перед гласными   </a:t>
            </a:r>
            <a:r>
              <a:rPr lang="ru-RU" sz="2800" b="1" dirty="0">
                <a:solidFill>
                  <a:srgbClr val="FF0000"/>
                </a:solidFill>
                <a:latin typeface="Book Antiqua" pitchFamily="18" charset="0"/>
              </a:rPr>
              <a:t>Е   Ё   Ю   Я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800" b="1" dirty="0">
                <a:solidFill>
                  <a:srgbClr val="3333CC"/>
                </a:solidFill>
                <a:latin typeface="Book Antiqua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Book Antiqua" pitchFamily="18" charset="0"/>
              </a:rPr>
              <a:t>под</a:t>
            </a:r>
            <a:r>
              <a:rPr lang="ru-RU" sz="2800" dirty="0">
                <a:solidFill>
                  <a:srgbClr val="008000"/>
                </a:solidFill>
                <a:latin typeface="Book Antiqua" pitchFamily="18" charset="0"/>
              </a:rPr>
              <a:t>ъ</a:t>
            </a:r>
            <a:r>
              <a:rPr lang="ru-RU" sz="2800" dirty="0">
                <a:solidFill>
                  <a:srgbClr val="FF0000"/>
                </a:solidFill>
                <a:latin typeface="Book Antiqua" pitchFamily="18" charset="0"/>
              </a:rPr>
              <a:t>е</a:t>
            </a:r>
            <a:r>
              <a:rPr lang="ru-RU" sz="2800" dirty="0">
                <a:solidFill>
                  <a:srgbClr val="000000"/>
                </a:solidFill>
                <a:latin typeface="Book Antiqua" pitchFamily="18" charset="0"/>
              </a:rPr>
              <a:t>зд      под</a:t>
            </a:r>
            <a:r>
              <a:rPr lang="ru-RU" sz="2800" dirty="0">
                <a:solidFill>
                  <a:srgbClr val="008000"/>
                </a:solidFill>
                <a:latin typeface="Book Antiqua" pitchFamily="18" charset="0"/>
              </a:rPr>
              <a:t>ъ</a:t>
            </a:r>
            <a:r>
              <a:rPr lang="ru-RU" sz="2800" dirty="0">
                <a:solidFill>
                  <a:srgbClr val="FF0000"/>
                </a:solidFill>
                <a:latin typeface="Book Antiqua" pitchFamily="18" charset="0"/>
              </a:rPr>
              <a:t>е</a:t>
            </a:r>
            <a:r>
              <a:rPr lang="ru-RU" sz="2800" dirty="0">
                <a:solidFill>
                  <a:srgbClr val="000000"/>
                </a:solidFill>
                <a:latin typeface="Book Antiqua" pitchFamily="18" charset="0"/>
              </a:rPr>
              <a:t>м         об</a:t>
            </a:r>
            <a:r>
              <a:rPr lang="ru-RU" sz="2800" dirty="0">
                <a:solidFill>
                  <a:srgbClr val="008000"/>
                </a:solidFill>
                <a:latin typeface="Book Antiqua" pitchFamily="18" charset="0"/>
              </a:rPr>
              <a:t>ъ</a:t>
            </a:r>
            <a:r>
              <a:rPr lang="ru-RU" sz="2800" dirty="0">
                <a:solidFill>
                  <a:srgbClr val="FF0000"/>
                </a:solidFill>
                <a:latin typeface="Book Antiqua" pitchFamily="18" charset="0"/>
              </a:rPr>
              <a:t>я</a:t>
            </a:r>
            <a:r>
              <a:rPr lang="ru-RU" sz="2800" dirty="0">
                <a:solidFill>
                  <a:srgbClr val="000000"/>
                </a:solidFill>
                <a:latin typeface="Book Antiqua" pitchFamily="18" charset="0"/>
              </a:rPr>
              <a:t>снение</a:t>
            </a:r>
          </a:p>
        </p:txBody>
      </p:sp>
      <p:pic>
        <p:nvPicPr>
          <p:cNvPr id="45060" name="Picture 4" descr="strelochka4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679450"/>
          </a:xfrm>
        </p:spPr>
        <p:txBody>
          <a:bodyPr/>
          <a:lstStyle/>
          <a:p>
            <a:r>
              <a:rPr lang="ru-RU" sz="3600" b="1">
                <a:solidFill>
                  <a:srgbClr val="FF0000"/>
                </a:solidFill>
                <a:latin typeface="Book Antiqua" pitchFamily="18" charset="0"/>
              </a:rPr>
              <a:t>ПРАВОПИСАНИЕ ПРИСТАВОК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16113"/>
            <a:ext cx="7772400" cy="4572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Приставки</a:t>
            </a:r>
            <a:r>
              <a:rPr lang="ru-RU">
                <a:latin typeface="Book Antiqua" pitchFamily="18" charset="0"/>
              </a:rPr>
              <a:t>   </a:t>
            </a:r>
            <a:r>
              <a:rPr lang="ru-RU" b="1">
                <a:solidFill>
                  <a:srgbClr val="3333CC"/>
                </a:solidFill>
                <a:latin typeface="Book Antiqua" pitchFamily="18" charset="0"/>
              </a:rPr>
              <a:t>без-   воз-   вз-  из-   низ-  раз-   чрез-   через-</a:t>
            </a:r>
            <a:r>
              <a:rPr lang="ru-RU">
                <a:latin typeface="Book Antiqua" pitchFamily="18" charset="0"/>
              </a:rPr>
              <a:t>   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пишутся перед гласными и звонкими согласными.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>
                <a:solidFill>
                  <a:srgbClr val="3333CC"/>
                </a:solidFill>
                <a:latin typeface="Book Antiqua" pitchFamily="18" charset="0"/>
              </a:rPr>
              <a:t> вз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лет </a:t>
            </a:r>
            <a:r>
              <a:rPr lang="ru-RU">
                <a:latin typeface="Book Antiqua" pitchFamily="18" charset="0"/>
              </a:rPr>
              <a:t>      </a:t>
            </a:r>
            <a:r>
              <a:rPr lang="ru-RU">
                <a:solidFill>
                  <a:srgbClr val="3333CC"/>
                </a:solidFill>
                <a:latin typeface="Book Antiqua" pitchFamily="18" charset="0"/>
              </a:rPr>
              <a:t>без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водный</a:t>
            </a:r>
            <a:r>
              <a:rPr lang="ru-RU">
                <a:latin typeface="Book Antiqua" pitchFamily="18" charset="0"/>
              </a:rPr>
              <a:t>    </a:t>
            </a:r>
            <a:r>
              <a:rPr lang="ru-RU">
                <a:solidFill>
                  <a:srgbClr val="3333CC"/>
                </a:solidFill>
                <a:latin typeface="Book Antiqua" pitchFamily="18" charset="0"/>
              </a:rPr>
              <a:t> раз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давать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 Приставки  </a:t>
            </a:r>
            <a:r>
              <a:rPr lang="ru-RU">
                <a:latin typeface="Book Antiqua" pitchFamily="18" charset="0"/>
              </a:rPr>
              <a:t> </a:t>
            </a:r>
            <a:r>
              <a:rPr lang="ru-RU" b="1">
                <a:solidFill>
                  <a:srgbClr val="3333CC"/>
                </a:solidFill>
                <a:latin typeface="Book Antiqua" pitchFamily="18" charset="0"/>
              </a:rPr>
              <a:t>бес-   вос-   вс-   ис-   нис-  рас-   чрез-   через-</a:t>
            </a:r>
            <a:r>
              <a:rPr lang="ru-RU">
                <a:latin typeface="Book Antiqua" pitchFamily="18" charset="0"/>
              </a:rPr>
              <a:t>    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пишутся перед глухими согласными.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>
                <a:latin typeface="Book Antiqua" pitchFamily="18" charset="0"/>
              </a:rPr>
              <a:t> </a:t>
            </a:r>
            <a:r>
              <a:rPr lang="ru-RU">
                <a:solidFill>
                  <a:srgbClr val="3333CC"/>
                </a:solidFill>
                <a:latin typeface="Book Antiqua" pitchFamily="18" charset="0"/>
              </a:rPr>
              <a:t>вос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питание</a:t>
            </a:r>
            <a:r>
              <a:rPr lang="ru-RU">
                <a:latin typeface="Book Antiqua" pitchFamily="18" charset="0"/>
              </a:rPr>
              <a:t>    </a:t>
            </a:r>
            <a:r>
              <a:rPr lang="ru-RU">
                <a:solidFill>
                  <a:srgbClr val="3333CC"/>
                </a:solidFill>
                <a:latin typeface="Book Antiqua" pitchFamily="18" charset="0"/>
              </a:rPr>
              <a:t>вс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помнить</a:t>
            </a:r>
            <a:r>
              <a:rPr lang="ru-RU">
                <a:latin typeface="Book Antiqua" pitchFamily="18" charset="0"/>
              </a:rPr>
              <a:t>  </a:t>
            </a:r>
            <a:r>
              <a:rPr lang="ru-RU">
                <a:solidFill>
                  <a:srgbClr val="3333CC"/>
                </a:solidFill>
                <a:latin typeface="Book Antiqua" pitchFamily="18" charset="0"/>
              </a:rPr>
              <a:t> ис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пугать</a:t>
            </a:r>
            <a:r>
              <a:rPr lang="ru-RU">
                <a:latin typeface="Book Antiqua" pitchFamily="18" charset="0"/>
              </a:rPr>
              <a:t>   </a:t>
            </a:r>
          </a:p>
        </p:txBody>
      </p:sp>
      <p:pic>
        <p:nvPicPr>
          <p:cNvPr id="46084" name="Picture 4" descr="strelochka4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r>
              <a:rPr lang="ru-RU" sz="3600" b="1">
                <a:solidFill>
                  <a:srgbClr val="FF0000"/>
                </a:solidFill>
                <a:latin typeface="Book Antiqua" pitchFamily="18" charset="0"/>
              </a:rPr>
              <a:t>ПРАВОПИСАНИЕ ПРИСТАВОК И ПРЕДЛОГОВ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4275137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b="1">
                <a:solidFill>
                  <a:srgbClr val="3333CC"/>
                </a:solidFill>
                <a:latin typeface="Book Antiqua" pitchFamily="18" charset="0"/>
              </a:rPr>
              <a:t>Приставка</a:t>
            </a:r>
            <a:r>
              <a:rPr lang="ru-RU">
                <a:latin typeface="Book Antiqua" pitchFamily="18" charset="0"/>
              </a:rPr>
              <a:t> 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– это часть слова и пишется </a:t>
            </a:r>
            <a:r>
              <a:rPr lang="ru-RU">
                <a:solidFill>
                  <a:srgbClr val="3333CC"/>
                </a:solidFill>
                <a:latin typeface="Book Antiqua" pitchFamily="18" charset="0"/>
              </a:rPr>
              <a:t>слитно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!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b="1">
                <a:solidFill>
                  <a:srgbClr val="3333CC"/>
                </a:solidFill>
                <a:latin typeface="Book Antiqua" pitchFamily="18" charset="0"/>
              </a:rPr>
              <a:t>Предлог</a:t>
            </a:r>
            <a:r>
              <a:rPr lang="ru-RU">
                <a:latin typeface="Book Antiqua" pitchFamily="18" charset="0"/>
              </a:rPr>
              <a:t> 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– это часть речи и пишется </a:t>
            </a:r>
            <a:r>
              <a:rPr lang="ru-RU">
                <a:solidFill>
                  <a:srgbClr val="3333CC"/>
                </a:solidFill>
                <a:latin typeface="Book Antiqua" pitchFamily="18" charset="0"/>
              </a:rPr>
              <a:t>отдельно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!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b="1">
                <a:solidFill>
                  <a:srgbClr val="3333CC"/>
                </a:solidFill>
                <a:latin typeface="Book Antiqua" pitchFamily="18" charset="0"/>
              </a:rPr>
              <a:t>С глаголами</a:t>
            </a:r>
            <a:r>
              <a:rPr lang="ru-RU">
                <a:latin typeface="Book Antiqua" pitchFamily="18" charset="0"/>
              </a:rPr>
              <a:t> 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предлоги</a:t>
            </a:r>
            <a:r>
              <a:rPr lang="ru-RU">
                <a:latin typeface="Book Antiqua" pitchFamily="18" charset="0"/>
              </a:rPr>
              <a:t>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>
                <a:solidFill>
                  <a:srgbClr val="3333CC"/>
                </a:solidFill>
                <a:latin typeface="Book Antiqua" pitchFamily="18" charset="0"/>
              </a:rPr>
              <a:t>не употребляются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!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>
                <a:latin typeface="Book Antiqua" pitchFamily="18" charset="0"/>
              </a:rPr>
              <a:t> 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Ребята </a:t>
            </a:r>
            <a:r>
              <a:rPr lang="ru-RU">
                <a:latin typeface="Book Antiqua" pitchFamily="18" charset="0"/>
              </a:rPr>
              <a:t> </a:t>
            </a:r>
            <a:r>
              <a:rPr lang="ru-RU" b="1">
                <a:solidFill>
                  <a:srgbClr val="3333CC"/>
                </a:solidFill>
                <a:latin typeface="Book Antiqua" pitchFamily="18" charset="0"/>
              </a:rPr>
              <a:t>на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правились</a:t>
            </a:r>
            <a:r>
              <a:rPr lang="ru-RU">
                <a:latin typeface="Book Antiqua" pitchFamily="18" charset="0"/>
              </a:rPr>
              <a:t>  </a:t>
            </a:r>
            <a:r>
              <a:rPr lang="ru-RU" b="1">
                <a:solidFill>
                  <a:srgbClr val="3333CC"/>
                </a:solidFill>
                <a:latin typeface="Book Antiqua" pitchFamily="18" charset="0"/>
              </a:rPr>
              <a:t>на </a:t>
            </a:r>
            <a:r>
              <a:rPr lang="ru-RU">
                <a:latin typeface="Book Antiqua" pitchFamily="18" charset="0"/>
              </a:rPr>
              <a:t> 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прогулку.</a:t>
            </a:r>
          </a:p>
        </p:txBody>
      </p:sp>
      <p:pic>
        <p:nvPicPr>
          <p:cNvPr id="47108" name="Picture 4" descr="strelochka4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8229600" cy="603250"/>
          </a:xfrm>
        </p:spPr>
        <p:txBody>
          <a:bodyPr/>
          <a:lstStyle/>
          <a:p>
            <a:r>
              <a:rPr lang="ru-RU" b="1">
                <a:solidFill>
                  <a:srgbClr val="FF0000"/>
                </a:solidFill>
                <a:latin typeface="Book Antiqua" pitchFamily="18" charset="0"/>
              </a:rPr>
              <a:t>ЧАСТИ  РЕЧИ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844675"/>
            <a:ext cx="7772400" cy="4572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800">
                <a:latin typeface="Book Antiqua" pitchFamily="18" charset="0"/>
              </a:rPr>
              <a:t> </a:t>
            </a:r>
            <a:r>
              <a:rPr lang="ru-RU" sz="2400" b="1">
                <a:solidFill>
                  <a:srgbClr val="3333CC"/>
                </a:solidFill>
                <a:latin typeface="Book Antiqua" pitchFamily="18" charset="0"/>
              </a:rPr>
              <a:t>ИМЯ СУЩЕСТВИТЕЛЬНОЕ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400">
                <a:latin typeface="Book Antiqua" pitchFamily="18" charset="0"/>
              </a:rPr>
              <a:t> </a:t>
            </a:r>
            <a:r>
              <a:rPr lang="ru-RU" sz="2400">
                <a:solidFill>
                  <a:srgbClr val="000000"/>
                </a:solidFill>
                <a:latin typeface="Book Antiqua" pitchFamily="18" charset="0"/>
              </a:rPr>
              <a:t>отвечает на вопросы  </a:t>
            </a:r>
            <a:r>
              <a:rPr lang="ru-RU" sz="2400" i="1">
                <a:solidFill>
                  <a:srgbClr val="000000"/>
                </a:solidFill>
                <a:latin typeface="Book Antiqua" pitchFamily="18" charset="0"/>
              </a:rPr>
              <a:t>кто?  что?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400">
                <a:solidFill>
                  <a:srgbClr val="000000"/>
                </a:solidFill>
                <a:latin typeface="Book Antiqua" pitchFamily="18" charset="0"/>
              </a:rPr>
              <a:t>Обозначает</a:t>
            </a:r>
            <a:r>
              <a:rPr lang="ru-RU" sz="2400">
                <a:latin typeface="Book Antiqua" pitchFamily="18" charset="0"/>
              </a:rPr>
              <a:t> </a:t>
            </a:r>
            <a:r>
              <a:rPr lang="ru-RU" sz="2400">
                <a:solidFill>
                  <a:srgbClr val="3333CC"/>
                </a:solidFill>
                <a:latin typeface="Book Antiqua" pitchFamily="18" charset="0"/>
              </a:rPr>
              <a:t>предмет</a:t>
            </a:r>
            <a:r>
              <a:rPr lang="ru-RU" sz="2400">
                <a:latin typeface="Book Antiqua" pitchFamily="18" charset="0"/>
              </a:rPr>
              <a:t>.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400">
                <a:latin typeface="Book Antiqua" pitchFamily="18" charset="0"/>
              </a:rPr>
              <a:t> </a:t>
            </a:r>
            <a:r>
              <a:rPr lang="ru-RU" sz="2400" b="1">
                <a:solidFill>
                  <a:srgbClr val="3333CC"/>
                </a:solidFill>
                <a:latin typeface="Book Antiqua" pitchFamily="18" charset="0"/>
              </a:rPr>
              <a:t>ИМЯ ПРИЛАГАТЕЛЬНОЕ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400">
                <a:latin typeface="Book Antiqua" pitchFamily="18" charset="0"/>
              </a:rPr>
              <a:t> </a:t>
            </a:r>
            <a:r>
              <a:rPr lang="ru-RU" sz="2400">
                <a:solidFill>
                  <a:srgbClr val="000000"/>
                </a:solidFill>
                <a:latin typeface="Book Antiqua" pitchFamily="18" charset="0"/>
              </a:rPr>
              <a:t>отвечает на вопросы </a:t>
            </a:r>
            <a:r>
              <a:rPr lang="ru-RU" sz="2400" i="1">
                <a:solidFill>
                  <a:srgbClr val="000000"/>
                </a:solidFill>
                <a:latin typeface="Book Antiqua" pitchFamily="18" charset="0"/>
              </a:rPr>
              <a:t>какой? какая? какое? какие?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400">
                <a:solidFill>
                  <a:srgbClr val="000000"/>
                </a:solidFill>
                <a:latin typeface="Book Antiqua" pitchFamily="18" charset="0"/>
              </a:rPr>
              <a:t> Обозначает</a:t>
            </a:r>
            <a:r>
              <a:rPr lang="ru-RU" sz="2400">
                <a:latin typeface="Book Antiqua" pitchFamily="18" charset="0"/>
              </a:rPr>
              <a:t> </a:t>
            </a:r>
            <a:r>
              <a:rPr lang="ru-RU" sz="2400">
                <a:solidFill>
                  <a:srgbClr val="3333CC"/>
                </a:solidFill>
                <a:latin typeface="Book Antiqua" pitchFamily="18" charset="0"/>
              </a:rPr>
              <a:t>признак предмета</a:t>
            </a:r>
            <a:r>
              <a:rPr lang="ru-RU" sz="2400">
                <a:latin typeface="Book Antiqua" pitchFamily="18" charset="0"/>
              </a:rPr>
              <a:t>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400">
                <a:latin typeface="Book Antiqua" pitchFamily="18" charset="0"/>
              </a:rPr>
              <a:t> </a:t>
            </a:r>
            <a:r>
              <a:rPr lang="ru-RU" sz="2400" b="1">
                <a:solidFill>
                  <a:srgbClr val="3333CC"/>
                </a:solidFill>
                <a:latin typeface="Book Antiqua" pitchFamily="18" charset="0"/>
              </a:rPr>
              <a:t>ГЛАГОЛ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400">
                <a:latin typeface="Book Antiqua" pitchFamily="18" charset="0"/>
              </a:rPr>
              <a:t> </a:t>
            </a:r>
            <a:r>
              <a:rPr lang="ru-RU" sz="2400">
                <a:solidFill>
                  <a:srgbClr val="000000"/>
                </a:solidFill>
                <a:latin typeface="Book Antiqua" pitchFamily="18" charset="0"/>
              </a:rPr>
              <a:t>отвечает на вопрос </a:t>
            </a:r>
            <a:r>
              <a:rPr lang="ru-RU" sz="2400" i="1">
                <a:solidFill>
                  <a:srgbClr val="000000"/>
                </a:solidFill>
                <a:latin typeface="Book Antiqua" pitchFamily="18" charset="0"/>
              </a:rPr>
              <a:t>что делать? что сделать?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400">
                <a:solidFill>
                  <a:srgbClr val="000000"/>
                </a:solidFill>
                <a:latin typeface="Book Antiqua" pitchFamily="18" charset="0"/>
              </a:rPr>
              <a:t> Обозначает</a:t>
            </a:r>
            <a:r>
              <a:rPr lang="ru-RU" sz="2400">
                <a:latin typeface="Book Antiqua" pitchFamily="18" charset="0"/>
              </a:rPr>
              <a:t> </a:t>
            </a:r>
            <a:r>
              <a:rPr lang="ru-RU" sz="2400">
                <a:solidFill>
                  <a:srgbClr val="3333CC"/>
                </a:solidFill>
                <a:latin typeface="Book Antiqua" pitchFamily="18" charset="0"/>
              </a:rPr>
              <a:t>действие предмета</a:t>
            </a:r>
            <a:r>
              <a:rPr lang="ru-RU" sz="2400">
                <a:latin typeface="Book Antiqua" pitchFamily="18" charset="0"/>
              </a:rPr>
              <a:t>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400">
                <a:latin typeface="Book Antiqua" pitchFamily="18" charset="0"/>
              </a:rPr>
              <a:t> </a:t>
            </a:r>
            <a:r>
              <a:rPr lang="ru-RU" sz="2400" b="1">
                <a:solidFill>
                  <a:srgbClr val="3333CC"/>
                </a:solidFill>
                <a:latin typeface="Book Antiqua" pitchFamily="18" charset="0"/>
              </a:rPr>
              <a:t>МЕСТОИМЕНИЕ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400">
                <a:latin typeface="Book Antiqua" pitchFamily="18" charset="0"/>
              </a:rPr>
              <a:t> </a:t>
            </a:r>
            <a:r>
              <a:rPr lang="ru-RU" sz="2400">
                <a:solidFill>
                  <a:srgbClr val="000000"/>
                </a:solidFill>
                <a:latin typeface="Book Antiqua" pitchFamily="18" charset="0"/>
              </a:rPr>
              <a:t>указывает на предметы, но не называет их.</a:t>
            </a:r>
          </a:p>
        </p:txBody>
      </p:sp>
      <p:pic>
        <p:nvPicPr>
          <p:cNvPr id="48132" name="Picture 4" descr="strelochka4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831850"/>
          </a:xfrm>
        </p:spPr>
        <p:txBody>
          <a:bodyPr/>
          <a:lstStyle/>
          <a:p>
            <a:r>
              <a:rPr lang="ru-RU" sz="4000" b="1">
                <a:solidFill>
                  <a:srgbClr val="FF0000"/>
                </a:solidFill>
                <a:latin typeface="Book Antiqua" pitchFamily="18" charset="0"/>
              </a:rPr>
              <a:t>ИМЯ СУЩЕСТВИТЕЛЬНОЕ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32038"/>
            <a:ext cx="8229600" cy="4525962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800">
                <a:latin typeface="Book Antiqua" pitchFamily="18" charset="0"/>
              </a:rPr>
              <a:t> </a:t>
            </a:r>
            <a:r>
              <a:rPr lang="ru-RU" sz="2800" b="1">
                <a:solidFill>
                  <a:srgbClr val="FF0000"/>
                </a:solidFill>
                <a:latin typeface="Book Antiqua" pitchFamily="18" charset="0"/>
              </a:rPr>
              <a:t>РОД ИМЁН СУЩЕСТВИТЕЛЬНЫХ</a:t>
            </a:r>
          </a:p>
          <a:p>
            <a:pPr algn="ctr">
              <a:buFontTx/>
              <a:buNone/>
            </a:pPr>
            <a:r>
              <a:rPr lang="ru-RU" sz="2800">
                <a:solidFill>
                  <a:srgbClr val="3333CC"/>
                </a:solidFill>
                <a:latin typeface="Book Antiqua" pitchFamily="18" charset="0"/>
              </a:rPr>
              <a:t> мужской род</a:t>
            </a: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 – он    мой – лев</a:t>
            </a:r>
          </a:p>
          <a:p>
            <a:pPr algn="ctr">
              <a:buFontTx/>
              <a:buNone/>
            </a:pP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sz="2800">
                <a:solidFill>
                  <a:srgbClr val="3333CC"/>
                </a:solidFill>
                <a:latin typeface="Book Antiqua" pitchFamily="18" charset="0"/>
              </a:rPr>
              <a:t>женский род</a:t>
            </a: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 – она   моя – кошка</a:t>
            </a:r>
          </a:p>
          <a:p>
            <a:pPr algn="ctr">
              <a:buFontTx/>
              <a:buNone/>
            </a:pP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sz="2800">
                <a:solidFill>
                  <a:srgbClr val="3333CC"/>
                </a:solidFill>
                <a:latin typeface="Book Antiqua" pitchFamily="18" charset="0"/>
              </a:rPr>
              <a:t>средний род</a:t>
            </a: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 – оно   моё – животное</a:t>
            </a:r>
          </a:p>
          <a:p>
            <a:pPr algn="ctr">
              <a:buFontTx/>
              <a:buNone/>
            </a:pP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sz="2800" b="1">
                <a:solidFill>
                  <a:srgbClr val="FF0000"/>
                </a:solidFill>
                <a:latin typeface="Book Antiqua" pitchFamily="18" charset="0"/>
              </a:rPr>
              <a:t>ЧИСЛО ИМЁН СУЩЕСТВИТЕЛЬНЫХ</a:t>
            </a:r>
          </a:p>
          <a:p>
            <a:pPr algn="ctr">
              <a:buFontTx/>
              <a:buNone/>
            </a:pP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sz="2800">
                <a:solidFill>
                  <a:srgbClr val="3333CC"/>
                </a:solidFill>
                <a:latin typeface="Book Antiqua" pitchFamily="18" charset="0"/>
              </a:rPr>
              <a:t>единственное число</a:t>
            </a: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 – берёз</a:t>
            </a:r>
            <a:r>
              <a:rPr lang="ru-RU" sz="2800">
                <a:solidFill>
                  <a:srgbClr val="3333CC"/>
                </a:solidFill>
                <a:latin typeface="Book Antiqua" pitchFamily="18" charset="0"/>
              </a:rPr>
              <a:t>а</a:t>
            </a: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, арбуз</a:t>
            </a:r>
          </a:p>
          <a:p>
            <a:pPr algn="ctr">
              <a:buFontTx/>
              <a:buNone/>
            </a:pP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sz="2800">
                <a:solidFill>
                  <a:srgbClr val="3333CC"/>
                </a:solidFill>
                <a:latin typeface="Book Antiqua" pitchFamily="18" charset="0"/>
              </a:rPr>
              <a:t>множественное число</a:t>
            </a: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 – берёз</a:t>
            </a:r>
            <a:r>
              <a:rPr lang="ru-RU" sz="2800">
                <a:solidFill>
                  <a:srgbClr val="3333CC"/>
                </a:solidFill>
                <a:latin typeface="Book Antiqua" pitchFamily="18" charset="0"/>
              </a:rPr>
              <a:t>ы</a:t>
            </a: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, арбуз</a:t>
            </a:r>
            <a:r>
              <a:rPr lang="ru-RU" sz="2800">
                <a:solidFill>
                  <a:srgbClr val="3333CC"/>
                </a:solidFill>
                <a:latin typeface="Book Antiqua" pitchFamily="18" charset="0"/>
              </a:rPr>
              <a:t>ы</a:t>
            </a:r>
          </a:p>
        </p:txBody>
      </p:sp>
      <p:pic>
        <p:nvPicPr>
          <p:cNvPr id="49156" name="Picture 4" descr="strelochka4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772400" cy="1257300"/>
          </a:xfrm>
        </p:spPr>
        <p:txBody>
          <a:bodyPr/>
          <a:lstStyle/>
          <a:p>
            <a:r>
              <a:rPr lang="ru-RU" sz="2800" b="1">
                <a:solidFill>
                  <a:srgbClr val="FF0000"/>
                </a:solidFill>
                <a:latin typeface="Book Antiqua" pitchFamily="18" charset="0"/>
              </a:rPr>
              <a:t>ПАДЕЖИ ИМЁН СУЩЕСТВИТЕЛЬНЫХ</a:t>
            </a:r>
          </a:p>
        </p:txBody>
      </p:sp>
      <p:graphicFrame>
        <p:nvGraphicFramePr>
          <p:cNvPr id="51271" name="Group 71"/>
          <p:cNvGraphicFramePr>
            <a:graphicFrameLocks noGrp="1"/>
          </p:cNvGraphicFramePr>
          <p:nvPr/>
        </p:nvGraphicFramePr>
        <p:xfrm>
          <a:off x="611188" y="1052513"/>
          <a:ext cx="7921625" cy="5411788"/>
        </p:xfrm>
        <a:graphic>
          <a:graphicData uri="http://schemas.openxmlformats.org/drawingml/2006/table">
            <a:tbl>
              <a:tblPr/>
              <a:tblGrid>
                <a:gridCol w="1381125"/>
                <a:gridCol w="2252662"/>
                <a:gridCol w="1525588"/>
                <a:gridCol w="2762250"/>
              </a:tblGrid>
              <a:tr h="784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Название падежа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Вспомогательные слова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Падежные вопросы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Предлоги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И.  п.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есть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кто?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что?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Р.  п.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кого?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чего?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без, возле, до, из, около, от, подле, с, 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Д.  п.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дать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подойти 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кому?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чему?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к, по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В.  п.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вижу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кого?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что?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под, за, про, через, в, 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Т.  п.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доволен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кем?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чем?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за, между, над, под, 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7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П.  п.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говорить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о ком?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о чем?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в, о, об, на, при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1270" name="Picture 70" descr="strelochka4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8229600" cy="1143000"/>
          </a:xfrm>
        </p:spPr>
        <p:txBody>
          <a:bodyPr/>
          <a:lstStyle/>
          <a:p>
            <a:r>
              <a:rPr lang="ru-RU" sz="4000" b="1">
                <a:solidFill>
                  <a:srgbClr val="FF0000"/>
                </a:solidFill>
                <a:latin typeface="Book Antiqua" pitchFamily="18" charset="0"/>
              </a:rPr>
              <a:t>ТРИ СКЛОНЕНИЯ ИМЁН СУЩЕСТВИТЕЛЬНЫХ</a:t>
            </a:r>
          </a:p>
        </p:txBody>
      </p:sp>
      <p:graphicFrame>
        <p:nvGraphicFramePr>
          <p:cNvPr id="52294" name="Group 70"/>
          <p:cNvGraphicFramePr>
            <a:graphicFrameLocks noGrp="1"/>
          </p:cNvGraphicFramePr>
          <p:nvPr/>
        </p:nvGraphicFramePr>
        <p:xfrm>
          <a:off x="1143000" y="1981200"/>
          <a:ext cx="6934200" cy="4279392"/>
        </p:xfrm>
        <a:graphic>
          <a:graphicData uri="http://schemas.openxmlformats.org/drawingml/2006/table">
            <a:tbl>
              <a:tblPr/>
              <a:tblGrid>
                <a:gridCol w="1733550"/>
                <a:gridCol w="1733550"/>
                <a:gridCol w="1733550"/>
                <a:gridCol w="1733550"/>
              </a:tblGrid>
              <a:tr h="163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ПЕРВОЕ СКЛОНЕНИЕ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МУЖСКОЙ РОД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ЖЕНСКИЙ РОД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- А, - 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ЮНОШ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ДЯД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ПТИЦ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ЗЕМЛ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ВТОРОЕ СКЛОНЕНИЕ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МУЖСКОЙ РОД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СРЕДНИЙ РОД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   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- О, - 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ОТЕЦ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ДЕН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Book Antiqua" pitchFamily="18" charset="0"/>
                        </a:rPr>
                        <a:t>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Book Antiqu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ЗЕРН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СЧАСТЬ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ТРЕТЬЕ СКЛОНЕНИЕ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ЖЕНСКИЙ РОД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Book Antiqua" pitchFamily="18" charset="0"/>
                        </a:rPr>
                        <a:t>- 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ДОЧ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РОЖ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Book Antiqua" pitchFamily="18" charset="0"/>
                        </a:rPr>
                        <a:t>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74" name="Line 50"/>
          <p:cNvSpPr>
            <a:spLocks noChangeShapeType="1"/>
          </p:cNvSpPr>
          <p:nvPr/>
        </p:nvSpPr>
        <p:spPr bwMode="auto">
          <a:xfrm>
            <a:off x="2895600" y="2743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2277" name="Line 53"/>
          <p:cNvSpPr>
            <a:spLocks noChangeShapeType="1"/>
          </p:cNvSpPr>
          <p:nvPr/>
        </p:nvSpPr>
        <p:spPr bwMode="auto">
          <a:xfrm flipV="1">
            <a:off x="2895600" y="43434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2287" name="Line 63"/>
          <p:cNvSpPr>
            <a:spLocks noChangeShapeType="1"/>
          </p:cNvSpPr>
          <p:nvPr/>
        </p:nvSpPr>
        <p:spPr bwMode="auto">
          <a:xfrm>
            <a:off x="6400800" y="2743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2288" name="Line 64"/>
          <p:cNvSpPr>
            <a:spLocks noChangeShapeType="1"/>
          </p:cNvSpPr>
          <p:nvPr/>
        </p:nvSpPr>
        <p:spPr bwMode="auto">
          <a:xfrm>
            <a:off x="6096000" y="43434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pic>
        <p:nvPicPr>
          <p:cNvPr id="52295" name="Picture 71" descr="strelochka4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r>
              <a:rPr lang="ru-RU" sz="4000" b="1">
                <a:solidFill>
                  <a:srgbClr val="FF0000"/>
                </a:solidFill>
                <a:latin typeface="Book Antiqua" pitchFamily="18" charset="0"/>
              </a:rPr>
              <a:t>РОД ИМЁН ПРИЛАГАТЕЛЬНЫХ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400">
                <a:solidFill>
                  <a:srgbClr val="000000"/>
                </a:solidFill>
                <a:latin typeface="Book Antiqua" pitchFamily="18" charset="0"/>
              </a:rPr>
              <a:t>Род имён прилагательных определяется по роду имён существительных, с которыми они употребляются.</a:t>
            </a:r>
          </a:p>
          <a:p>
            <a:pPr algn="ctr">
              <a:buFontTx/>
              <a:buNone/>
            </a:pPr>
            <a:endParaRPr lang="ru-RU" sz="2400">
              <a:solidFill>
                <a:srgbClr val="000000"/>
              </a:solidFill>
              <a:latin typeface="Book Antiqua" pitchFamily="18" charset="0"/>
            </a:endParaRPr>
          </a:p>
        </p:txBody>
      </p:sp>
      <p:graphicFrame>
        <p:nvGraphicFramePr>
          <p:cNvPr id="53277" name="Group 29"/>
          <p:cNvGraphicFramePr>
            <a:graphicFrameLocks noGrp="1"/>
          </p:cNvGraphicFramePr>
          <p:nvPr/>
        </p:nvGraphicFramePr>
        <p:xfrm>
          <a:off x="1524000" y="3200400"/>
          <a:ext cx="6096000" cy="3090672"/>
        </p:xfrm>
        <a:graphic>
          <a:graphicData uri="http://schemas.openxmlformats.org/drawingml/2006/table">
            <a:tbl>
              <a:tblPr/>
              <a:tblGrid>
                <a:gridCol w="2743200"/>
                <a:gridCol w="3352800"/>
              </a:tblGrid>
              <a:tr h="946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Мужской род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Узк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ий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Book Antiqua" pitchFamily="18" charset="0"/>
                        </a:rPr>
                        <a:t> 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переулок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Нов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ый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Book Antiqua" pitchFamily="18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урок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4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Женский род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Крупн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ая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 рыба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Древн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яя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Book Antiqua" pitchFamily="18" charset="0"/>
                        </a:rPr>
                        <a:t> 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история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4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Средний род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Прав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ое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Book Antiqua" pitchFamily="18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плечо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Красн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ое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 солнце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3278" name="Picture 30" descr="strelochka4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38163" y="1196975"/>
            <a:ext cx="2592387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Гласные буквы</a:t>
            </a:r>
          </a:p>
        </p:txBody>
      </p:sp>
      <p:sp>
        <p:nvSpPr>
          <p:cNvPr id="6963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38163" y="1700213"/>
            <a:ext cx="2592387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Согласные звуки</a:t>
            </a:r>
          </a:p>
        </p:txBody>
      </p:sp>
      <p:sp>
        <p:nvSpPr>
          <p:cNvPr id="6963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38163" y="2203450"/>
            <a:ext cx="2592387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Фонетический разбор</a:t>
            </a:r>
          </a:p>
          <a:p>
            <a:pPr algn="r" eaLnBrk="0" hangingPunct="0"/>
            <a:r>
              <a:rPr lang="ru-RU" sz="1400">
                <a:latin typeface="Times New Roman" pitchFamily="18" charset="0"/>
              </a:rPr>
              <a:t>слова</a:t>
            </a:r>
          </a:p>
        </p:txBody>
      </p:sp>
      <p:sp>
        <p:nvSpPr>
          <p:cNvPr id="6963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38163" y="2708275"/>
            <a:ext cx="2592387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Парные согласные </a:t>
            </a:r>
          </a:p>
          <a:p>
            <a:pPr algn="r" eaLnBrk="0" hangingPunct="0"/>
            <a:r>
              <a:rPr lang="ru-RU" sz="1400">
                <a:latin typeface="Times New Roman" pitchFamily="18" charset="0"/>
              </a:rPr>
              <a:t>на конце слова</a:t>
            </a:r>
          </a:p>
        </p:txBody>
      </p:sp>
      <p:sp>
        <p:nvSpPr>
          <p:cNvPr id="69640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538163" y="3211513"/>
            <a:ext cx="2592387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Безударные гласные</a:t>
            </a:r>
          </a:p>
          <a:p>
            <a:pPr algn="r" eaLnBrk="0" hangingPunct="0"/>
            <a:r>
              <a:rPr lang="ru-RU" sz="1400">
                <a:latin typeface="Times New Roman" pitchFamily="18" charset="0"/>
              </a:rPr>
              <a:t>в корне слова</a:t>
            </a:r>
          </a:p>
        </p:txBody>
      </p:sp>
      <p:sp>
        <p:nvSpPr>
          <p:cNvPr id="69641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538163" y="3716338"/>
            <a:ext cx="2592387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Запомни!</a:t>
            </a:r>
          </a:p>
          <a:p>
            <a:pPr algn="r" eaLnBrk="0" hangingPunct="0"/>
            <a:r>
              <a:rPr lang="ru-RU" sz="1400">
                <a:latin typeface="Times New Roman" pitchFamily="18" charset="0"/>
              </a:rPr>
              <a:t>Жи-ши,ча-ща, чу-щу!</a:t>
            </a:r>
          </a:p>
        </p:txBody>
      </p:sp>
      <p:sp>
        <p:nvSpPr>
          <p:cNvPr id="69642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538163" y="4219575"/>
            <a:ext cx="2592387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Прописная буква</a:t>
            </a:r>
          </a:p>
        </p:txBody>
      </p:sp>
      <p:sp>
        <p:nvSpPr>
          <p:cNvPr id="69643" name="AutoShap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538163" y="4724400"/>
            <a:ext cx="2592387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Состав слова</a:t>
            </a:r>
          </a:p>
        </p:txBody>
      </p:sp>
      <p:sp>
        <p:nvSpPr>
          <p:cNvPr id="69644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38163" y="5227638"/>
            <a:ext cx="2592387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Запомни!</a:t>
            </a:r>
          </a:p>
          <a:p>
            <a:pPr algn="r" eaLnBrk="0" hangingPunct="0"/>
            <a:r>
              <a:rPr lang="ru-RU" sz="1400">
                <a:latin typeface="Times New Roman" pitchFamily="18" charset="0"/>
              </a:rPr>
              <a:t>-чк-, -чн-, -нч-, -нщ-, -рщ- </a:t>
            </a:r>
          </a:p>
        </p:txBody>
      </p:sp>
      <p:sp>
        <p:nvSpPr>
          <p:cNvPr id="69645" name="AutoShap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38163" y="5734050"/>
            <a:ext cx="2592387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Правописание приставок</a:t>
            </a:r>
          </a:p>
        </p:txBody>
      </p:sp>
      <p:sp>
        <p:nvSpPr>
          <p:cNvPr id="69646" name="AutoShap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3275013" y="1701800"/>
            <a:ext cx="2592387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Приставки и предлоги</a:t>
            </a:r>
          </a:p>
        </p:txBody>
      </p:sp>
      <p:sp>
        <p:nvSpPr>
          <p:cNvPr id="69647" name="AutoShape 1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3276600" y="2205038"/>
            <a:ext cx="2592388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Части речи</a:t>
            </a:r>
          </a:p>
        </p:txBody>
      </p:sp>
      <p:sp>
        <p:nvSpPr>
          <p:cNvPr id="69648" name="AutoShape 16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3276600" y="2709863"/>
            <a:ext cx="2592388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Имя существительное</a:t>
            </a:r>
          </a:p>
        </p:txBody>
      </p:sp>
      <p:sp>
        <p:nvSpPr>
          <p:cNvPr id="69649" name="AutoShape 17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3276600" y="3213100"/>
            <a:ext cx="2592388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Падежи</a:t>
            </a:r>
          </a:p>
          <a:p>
            <a:pPr algn="r" eaLnBrk="0" hangingPunct="0"/>
            <a:r>
              <a:rPr lang="ru-RU" sz="1400">
                <a:latin typeface="Times New Roman" pitchFamily="18" charset="0"/>
              </a:rPr>
              <a:t>имён существительных</a:t>
            </a:r>
          </a:p>
        </p:txBody>
      </p:sp>
      <p:sp>
        <p:nvSpPr>
          <p:cNvPr id="69650" name="AutoShape 18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3276600" y="3717925"/>
            <a:ext cx="2592388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Три склонения</a:t>
            </a:r>
          </a:p>
          <a:p>
            <a:pPr algn="r" eaLnBrk="0" hangingPunct="0"/>
            <a:r>
              <a:rPr lang="ru-RU" sz="1400">
                <a:latin typeface="Times New Roman" pitchFamily="18" charset="0"/>
              </a:rPr>
              <a:t>имён существительных</a:t>
            </a:r>
          </a:p>
        </p:txBody>
      </p:sp>
      <p:sp>
        <p:nvSpPr>
          <p:cNvPr id="69651" name="AutoShape 19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3276600" y="4221163"/>
            <a:ext cx="2592388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Род</a:t>
            </a:r>
          </a:p>
          <a:p>
            <a:pPr algn="r" eaLnBrk="0" hangingPunct="0"/>
            <a:r>
              <a:rPr lang="ru-RU" sz="1400">
                <a:latin typeface="Times New Roman" pitchFamily="18" charset="0"/>
              </a:rPr>
              <a:t>имён прилагательных</a:t>
            </a:r>
          </a:p>
        </p:txBody>
      </p:sp>
      <p:sp>
        <p:nvSpPr>
          <p:cNvPr id="69652" name="AutoShape 20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3276600" y="4725988"/>
            <a:ext cx="2592388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Число</a:t>
            </a:r>
          </a:p>
          <a:p>
            <a:pPr algn="r" eaLnBrk="0" hangingPunct="0"/>
            <a:r>
              <a:rPr lang="ru-RU" sz="1400">
                <a:latin typeface="Times New Roman" pitchFamily="18" charset="0"/>
              </a:rPr>
              <a:t>имён прилагательных</a:t>
            </a:r>
          </a:p>
        </p:txBody>
      </p:sp>
      <p:sp>
        <p:nvSpPr>
          <p:cNvPr id="69653" name="AutoShape 21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3276600" y="5229225"/>
            <a:ext cx="2592388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Неопределённая форма </a:t>
            </a:r>
          </a:p>
          <a:p>
            <a:pPr algn="r" eaLnBrk="0" hangingPunct="0"/>
            <a:r>
              <a:rPr lang="ru-RU" sz="1400">
                <a:latin typeface="Times New Roman" pitchFamily="18" charset="0"/>
              </a:rPr>
              <a:t>глагола</a:t>
            </a:r>
          </a:p>
        </p:txBody>
      </p:sp>
      <p:sp>
        <p:nvSpPr>
          <p:cNvPr id="69654" name="AutoShape 22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6011863" y="1196975"/>
            <a:ext cx="2592387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Изменение глаголов</a:t>
            </a:r>
          </a:p>
          <a:p>
            <a:pPr algn="r" eaLnBrk="0" hangingPunct="0"/>
            <a:r>
              <a:rPr lang="ru-RU" sz="1400">
                <a:latin typeface="Times New Roman" pitchFamily="18" charset="0"/>
              </a:rPr>
              <a:t>по временам</a:t>
            </a:r>
          </a:p>
        </p:txBody>
      </p:sp>
      <p:sp>
        <p:nvSpPr>
          <p:cNvPr id="69655" name="AutoShape 23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6011863" y="1701800"/>
            <a:ext cx="2592387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Изменение глаголов</a:t>
            </a:r>
          </a:p>
          <a:p>
            <a:pPr algn="r" eaLnBrk="0" hangingPunct="0"/>
            <a:r>
              <a:rPr lang="ru-RU" sz="1400">
                <a:latin typeface="Times New Roman" pitchFamily="18" charset="0"/>
              </a:rPr>
              <a:t>по числам и лицам</a:t>
            </a:r>
          </a:p>
        </p:txBody>
      </p:sp>
      <p:sp>
        <p:nvSpPr>
          <p:cNvPr id="69656" name="AutoShape 24">
            <a:hlinkClick r:id="rId23" action="ppaction://hlinksldjump"/>
          </p:cNvPr>
          <p:cNvSpPr>
            <a:spLocks noChangeArrowheads="1"/>
          </p:cNvSpPr>
          <p:nvPr/>
        </p:nvSpPr>
        <p:spPr bwMode="auto">
          <a:xfrm>
            <a:off x="6011863" y="2205038"/>
            <a:ext cx="2592387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Спряжение глаголов</a:t>
            </a:r>
          </a:p>
        </p:txBody>
      </p:sp>
      <p:sp>
        <p:nvSpPr>
          <p:cNvPr id="69657" name="AutoShape 25">
            <a:hlinkClick r:id="rId24" action="ppaction://hlinksldjump"/>
          </p:cNvPr>
          <p:cNvSpPr>
            <a:spLocks noChangeArrowheads="1"/>
          </p:cNvSpPr>
          <p:nvPr/>
        </p:nvSpPr>
        <p:spPr bwMode="auto">
          <a:xfrm>
            <a:off x="6011863" y="2709863"/>
            <a:ext cx="2592387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Личные окончания</a:t>
            </a:r>
          </a:p>
          <a:p>
            <a:pPr algn="r" eaLnBrk="0" hangingPunct="0"/>
            <a:r>
              <a:rPr lang="ru-RU" sz="1400">
                <a:latin typeface="Times New Roman" pitchFamily="18" charset="0"/>
              </a:rPr>
              <a:t>глаголов</a:t>
            </a:r>
          </a:p>
        </p:txBody>
      </p:sp>
      <p:sp>
        <p:nvSpPr>
          <p:cNvPr id="69658" name="AutoShape 26">
            <a:hlinkClick r:id="rId25" action="ppaction://hlinksldjump"/>
          </p:cNvPr>
          <p:cNvSpPr>
            <a:spLocks noChangeArrowheads="1"/>
          </p:cNvSpPr>
          <p:nvPr/>
        </p:nvSpPr>
        <p:spPr bwMode="auto">
          <a:xfrm>
            <a:off x="6011863" y="3213100"/>
            <a:ext cx="2592387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Местоимение</a:t>
            </a:r>
          </a:p>
        </p:txBody>
      </p:sp>
      <p:sp>
        <p:nvSpPr>
          <p:cNvPr id="69659" name="AutoShape 27">
            <a:hlinkClick r:id="rId26" action="ppaction://hlinksldjump"/>
          </p:cNvPr>
          <p:cNvSpPr>
            <a:spLocks noChangeArrowheads="1"/>
          </p:cNvSpPr>
          <p:nvPr/>
        </p:nvSpPr>
        <p:spPr bwMode="auto">
          <a:xfrm>
            <a:off x="6011863" y="4221163"/>
            <a:ext cx="2592387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Наречие</a:t>
            </a:r>
          </a:p>
        </p:txBody>
      </p:sp>
      <p:sp>
        <p:nvSpPr>
          <p:cNvPr id="69660" name="AutoShape 28">
            <a:hlinkClick r:id="rId27" action="ppaction://hlinksldjump"/>
          </p:cNvPr>
          <p:cNvSpPr>
            <a:spLocks noChangeArrowheads="1"/>
          </p:cNvSpPr>
          <p:nvPr/>
        </p:nvSpPr>
        <p:spPr bwMode="auto">
          <a:xfrm>
            <a:off x="6011863" y="3717925"/>
            <a:ext cx="2592387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Имя числительное</a:t>
            </a:r>
          </a:p>
        </p:txBody>
      </p:sp>
      <p:sp>
        <p:nvSpPr>
          <p:cNvPr id="69661" name="AutoShape 29">
            <a:hlinkClick r:id="rId28" action="ppaction://hlinksldjump"/>
          </p:cNvPr>
          <p:cNvSpPr>
            <a:spLocks noChangeArrowheads="1"/>
          </p:cNvSpPr>
          <p:nvPr/>
        </p:nvSpPr>
        <p:spPr bwMode="auto">
          <a:xfrm>
            <a:off x="6011863" y="4725988"/>
            <a:ext cx="2592387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Союз</a:t>
            </a:r>
          </a:p>
        </p:txBody>
      </p:sp>
      <p:sp>
        <p:nvSpPr>
          <p:cNvPr id="69662" name="AutoShape 30">
            <a:hlinkClick r:id="rId29" action="ppaction://hlinksldjump"/>
          </p:cNvPr>
          <p:cNvSpPr>
            <a:spLocks noChangeArrowheads="1"/>
          </p:cNvSpPr>
          <p:nvPr/>
        </p:nvSpPr>
        <p:spPr bwMode="auto">
          <a:xfrm>
            <a:off x="6011863" y="5229225"/>
            <a:ext cx="2592387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Виды предложений</a:t>
            </a:r>
          </a:p>
        </p:txBody>
      </p:sp>
      <p:sp>
        <p:nvSpPr>
          <p:cNvPr id="69663" name="AutoShape 31">
            <a:hlinkClick r:id="rId30" action="ppaction://hlinksldjump"/>
          </p:cNvPr>
          <p:cNvSpPr>
            <a:spLocks noChangeArrowheads="1"/>
          </p:cNvSpPr>
          <p:nvPr/>
        </p:nvSpPr>
        <p:spPr bwMode="auto">
          <a:xfrm>
            <a:off x="6010275" y="5732463"/>
            <a:ext cx="2592388" cy="506412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Члены предложений</a:t>
            </a:r>
          </a:p>
        </p:txBody>
      </p:sp>
      <p:pic>
        <p:nvPicPr>
          <p:cNvPr id="69674" name="Picture 42" descr="021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0" y="1270000"/>
            <a:ext cx="36353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75" name="Picture 43" descr="021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0" y="1773238"/>
            <a:ext cx="363538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76" name="Picture 44" descr="021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0" y="2278063"/>
            <a:ext cx="363538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77" name="Picture 45" descr="021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0" y="2781300"/>
            <a:ext cx="36353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78" name="Picture 46" descr="021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0" y="3286125"/>
            <a:ext cx="36353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79" name="Picture 47" descr="021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0" y="3789363"/>
            <a:ext cx="363538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80" name="Picture 48" descr="021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0" y="4294188"/>
            <a:ext cx="363538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81" name="Picture 49" descr="021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0" y="4797425"/>
            <a:ext cx="36353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82" name="Picture 50" descr="021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0" y="5302250"/>
            <a:ext cx="36353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83" name="Picture 51" descr="021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0" y="5805488"/>
            <a:ext cx="363538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84" name="Picture 52" descr="021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3" y="1266825"/>
            <a:ext cx="363537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85" name="Picture 53" descr="021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3" y="1770063"/>
            <a:ext cx="363537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86" name="Picture 54" descr="021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3" y="2274888"/>
            <a:ext cx="363537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87" name="Picture 55" descr="021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3" y="2778125"/>
            <a:ext cx="363537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88" name="Picture 56" descr="021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3" y="3282950"/>
            <a:ext cx="363537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89" name="Picture 57" descr="021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3" y="3786188"/>
            <a:ext cx="363537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90" name="Picture 58" descr="021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3" y="4291013"/>
            <a:ext cx="363537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91" name="Picture 59" descr="021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3" y="4794250"/>
            <a:ext cx="363537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92" name="Picture 60" descr="021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3" y="5299075"/>
            <a:ext cx="363537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94" name="Picture 62" descr="021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805488"/>
            <a:ext cx="363538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95" name="Picture 63" descr="021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450" y="1771650"/>
            <a:ext cx="36353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96" name="Picture 64" descr="021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450" y="2276475"/>
            <a:ext cx="36353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97" name="Picture 65" descr="021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450" y="2779713"/>
            <a:ext cx="363538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98" name="Picture 66" descr="021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450" y="3284538"/>
            <a:ext cx="363538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99" name="Picture 67" descr="021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450" y="3787775"/>
            <a:ext cx="36353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700" name="Picture 68" descr="021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450" y="4292600"/>
            <a:ext cx="36353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701" name="Picture 69" descr="021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450" y="4795838"/>
            <a:ext cx="363538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702" name="Picture 70" descr="021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450" y="5300663"/>
            <a:ext cx="363538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703" name="Rectangle 71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29600" cy="649288"/>
          </a:xfrm>
          <a:noFill/>
          <a:ln/>
        </p:spPr>
        <p:txBody>
          <a:bodyPr/>
          <a:lstStyle/>
          <a:p>
            <a:r>
              <a:rPr lang="ru-RU" sz="3200" b="1">
                <a:solidFill>
                  <a:srgbClr val="9966FF"/>
                </a:solidFill>
                <a:latin typeface="Monotype Corsiva" pitchFamily="66" charset="0"/>
              </a:rPr>
              <a:t>СОДЕРЖАНИЕ</a:t>
            </a:r>
          </a:p>
        </p:txBody>
      </p:sp>
    </p:spTree>
  </p:cSld>
  <p:clrMapOvr>
    <a:masterClrMapping/>
  </p:clrMapOvr>
  <p:transition spd="slow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8229600" cy="1143000"/>
          </a:xfrm>
        </p:spPr>
        <p:txBody>
          <a:bodyPr/>
          <a:lstStyle/>
          <a:p>
            <a:r>
              <a:rPr lang="ru-RU" sz="4000" b="1">
                <a:solidFill>
                  <a:srgbClr val="FF0000"/>
                </a:solidFill>
                <a:latin typeface="Book Antiqua" pitchFamily="18" charset="0"/>
              </a:rPr>
              <a:t>ЧИСЛО ИМЁН ПРИЛАГАТЕЛЬНЫХ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>
                <a:latin typeface="Book Antiqua" pitchFamily="18" charset="0"/>
              </a:rPr>
              <a:t> </a:t>
            </a:r>
            <a:r>
              <a:rPr lang="ru-RU" sz="2000">
                <a:solidFill>
                  <a:srgbClr val="000000"/>
                </a:solidFill>
                <a:latin typeface="Book Antiqua" pitchFamily="18" charset="0"/>
              </a:rPr>
              <a:t>Число имён прилагательных определяется по числу имени существительного, с которым оно употреблено</a:t>
            </a:r>
          </a:p>
        </p:txBody>
      </p:sp>
      <p:graphicFrame>
        <p:nvGraphicFramePr>
          <p:cNvPr id="54351" name="Group 79"/>
          <p:cNvGraphicFramePr>
            <a:graphicFrameLocks noGrp="1"/>
          </p:cNvGraphicFramePr>
          <p:nvPr/>
        </p:nvGraphicFramePr>
        <p:xfrm>
          <a:off x="1066800" y="3048000"/>
          <a:ext cx="7162800" cy="3169920"/>
        </p:xfrm>
        <a:graphic>
          <a:graphicData uri="http://schemas.openxmlformats.org/drawingml/2006/table">
            <a:tbl>
              <a:tblPr/>
              <a:tblGrid>
                <a:gridCol w="1600200"/>
                <a:gridCol w="2743200"/>
                <a:gridCol w="28194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     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Число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Род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  Единственное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  Множественное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Мужской род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спел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ый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плод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высок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ий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потолок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спел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ые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плоды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высок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ие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потолки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Женский род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газов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ая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плита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син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яя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блузка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газов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ые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плиты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син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ие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блузки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Средний род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коротк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ое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расстояние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летн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ее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платье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коротк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ие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расстояния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летн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ие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платья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323" name="Line 51"/>
          <p:cNvSpPr>
            <a:spLocks noChangeShapeType="1"/>
          </p:cNvSpPr>
          <p:nvPr/>
        </p:nvSpPr>
        <p:spPr bwMode="auto">
          <a:xfrm>
            <a:off x="1066800" y="30480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pic>
        <p:nvPicPr>
          <p:cNvPr id="54352" name="Picture 80" descr="strelochka4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r>
              <a:rPr lang="ru-RU" sz="4000" b="1">
                <a:solidFill>
                  <a:srgbClr val="FF0000"/>
                </a:solidFill>
                <a:latin typeface="Book Antiqua" pitchFamily="18" charset="0"/>
              </a:rPr>
              <a:t>НЕОПРЕДЕЛЁННАЯ ФОРМА ГЛАГОЛА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800">
                <a:latin typeface="Book Antiqua" pitchFamily="18" charset="0"/>
              </a:rPr>
              <a:t> </a:t>
            </a: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Глаголы бывают</a:t>
            </a:r>
            <a:r>
              <a:rPr lang="ru-RU" sz="2800" b="1">
                <a:solidFill>
                  <a:srgbClr val="3333CC"/>
                </a:solidFill>
                <a:latin typeface="Book Antiqua" pitchFamily="18" charset="0"/>
              </a:rPr>
              <a:t> совершенного</a:t>
            </a: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 и </a:t>
            </a:r>
            <a:r>
              <a:rPr lang="ru-RU" sz="2800" b="1">
                <a:solidFill>
                  <a:srgbClr val="3333CC"/>
                </a:solidFill>
                <a:latin typeface="Book Antiqua" pitchFamily="18" charset="0"/>
              </a:rPr>
              <a:t>несовершенного</a:t>
            </a: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 вида.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sz="2800" b="1">
                <a:solidFill>
                  <a:srgbClr val="3333CC"/>
                </a:solidFill>
                <a:latin typeface="Book Antiqua" pitchFamily="18" charset="0"/>
              </a:rPr>
              <a:t>Совершенный вид</a:t>
            </a: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 – действие уже сделано, закончено, то есть совершенно.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sz="2800" b="1" i="1">
                <a:solidFill>
                  <a:srgbClr val="000000"/>
                </a:solidFill>
                <a:latin typeface="Book Antiqua" pitchFamily="18" charset="0"/>
              </a:rPr>
              <a:t>Что сделал?</a:t>
            </a: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 -  написал, выучил.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800" b="1">
                <a:solidFill>
                  <a:srgbClr val="3333CC"/>
                </a:solidFill>
                <a:latin typeface="Book Antiqua" pitchFamily="18" charset="0"/>
              </a:rPr>
              <a:t>Несовершенный вид</a:t>
            </a: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 – действие еще незакончено.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sz="2800" b="1" i="1">
                <a:solidFill>
                  <a:srgbClr val="000000"/>
                </a:solidFill>
                <a:latin typeface="Book Antiqua" pitchFamily="18" charset="0"/>
              </a:rPr>
              <a:t>Что делает?</a:t>
            </a: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 – пишет, учит.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800" b="1">
                <a:solidFill>
                  <a:srgbClr val="3333CC"/>
                </a:solidFill>
                <a:latin typeface="Book Antiqua" pitchFamily="18" charset="0"/>
              </a:rPr>
              <a:t> ЗАПОМНИ</a:t>
            </a: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. Частица</a:t>
            </a:r>
            <a:r>
              <a:rPr lang="ru-RU" sz="2800" b="1">
                <a:solidFill>
                  <a:srgbClr val="3333CC"/>
                </a:solidFill>
                <a:latin typeface="Book Antiqua" pitchFamily="18" charset="0"/>
              </a:rPr>
              <a:t> не</a:t>
            </a: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 с глаголами пишется всегда отдельно: </a:t>
            </a:r>
            <a:r>
              <a:rPr lang="ru-RU" sz="2800" b="1">
                <a:solidFill>
                  <a:srgbClr val="3333CC"/>
                </a:solidFill>
                <a:latin typeface="Book Antiqua" pitchFamily="18" charset="0"/>
              </a:rPr>
              <a:t>Не</a:t>
            </a: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 выучил.</a:t>
            </a:r>
          </a:p>
        </p:txBody>
      </p:sp>
      <p:pic>
        <p:nvPicPr>
          <p:cNvPr id="55300" name="Picture 4" descr="strelochka4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ru-RU" sz="4000" b="1">
                <a:solidFill>
                  <a:srgbClr val="FF0000"/>
                </a:solidFill>
                <a:latin typeface="Book Antiqua" pitchFamily="18" charset="0"/>
              </a:rPr>
              <a:t>ИЗМЕНЕНИЕ ГЛАГОЛОВ ПО ВРЕМЕНАМ</a:t>
            </a:r>
          </a:p>
        </p:txBody>
      </p:sp>
      <p:graphicFrame>
        <p:nvGraphicFramePr>
          <p:cNvPr id="56382" name="Group 62"/>
          <p:cNvGraphicFramePr>
            <a:graphicFrameLocks noGrp="1"/>
          </p:cNvGraphicFramePr>
          <p:nvPr/>
        </p:nvGraphicFramePr>
        <p:xfrm>
          <a:off x="609600" y="1905000"/>
          <a:ext cx="7924800" cy="4343401"/>
        </p:xfrm>
        <a:graphic>
          <a:graphicData uri="http://schemas.openxmlformats.org/drawingml/2006/table">
            <a:tbl>
              <a:tblPr/>
              <a:tblGrid>
                <a:gridCol w="2590800"/>
                <a:gridCol w="2819400"/>
                <a:gridCol w="2514600"/>
              </a:tblGrid>
              <a:tr h="1319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Настоящее время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Что делает?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смотрит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пилит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рисует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8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Прошедшее время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Что делал?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Что сделал?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смотрел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пилил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рисовал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2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Будущее время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Что будет делать?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Что сделал?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будет смотреть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посмотрит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будет рисовать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нарисует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6383" name="Picture 63" descr="strelochka4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92150"/>
            <a:ext cx="8229600" cy="1143000"/>
          </a:xfrm>
        </p:spPr>
        <p:txBody>
          <a:bodyPr/>
          <a:lstStyle/>
          <a:p>
            <a:r>
              <a:rPr lang="ru-RU" sz="4000" b="1">
                <a:solidFill>
                  <a:srgbClr val="FF0000"/>
                </a:solidFill>
                <a:latin typeface="Book Antiqua" pitchFamily="18" charset="0"/>
              </a:rPr>
              <a:t>ИЗМЕНЕНИЕ ГЛАГОЛОВ ПО ЧИСЛАМ И ЛИЦАМ</a:t>
            </a:r>
          </a:p>
        </p:txBody>
      </p:sp>
      <p:graphicFrame>
        <p:nvGraphicFramePr>
          <p:cNvPr id="57404" name="Group 60"/>
          <p:cNvGraphicFramePr>
            <a:graphicFrameLocks noGrp="1"/>
          </p:cNvGraphicFramePr>
          <p:nvPr/>
        </p:nvGraphicFramePr>
        <p:xfrm>
          <a:off x="609600" y="2209800"/>
          <a:ext cx="7696200" cy="3886200"/>
        </p:xfrm>
        <a:graphic>
          <a:graphicData uri="http://schemas.openxmlformats.org/drawingml/2006/table">
            <a:tbl>
              <a:tblPr/>
              <a:tblGrid>
                <a:gridCol w="2438400"/>
                <a:gridCol w="1600200"/>
                <a:gridCol w="1600200"/>
                <a:gridCol w="2057400"/>
              </a:tblGrid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      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Лицо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Book Antiqua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Число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1 – е  лицо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2 – е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лицо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3 – е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лицо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Единственное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Работ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аю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отдыха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  <a:sym typeface="Wingdings" pitchFamily="2" charset="2"/>
                        </a:rPr>
                        <a:t>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Ты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Работа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ешь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отдыха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  <a:sym typeface="Wingdings" pitchFamily="2" charset="2"/>
                        </a:rPr>
                        <a:t>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Он, она,оно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  работа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ет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отдыха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  <a:sym typeface="Wingdings" pitchFamily="2" charset="2"/>
                        </a:rPr>
                        <a:t>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Множественное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Мы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Работа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ем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отдыха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  <a:sym typeface="Wingdings" pitchFamily="2" charset="2"/>
                        </a:rPr>
                        <a:t>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Вы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Работа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ете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отдыха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  <a:sym typeface="Wingdings" pitchFamily="2" charset="2"/>
                        </a:rPr>
                        <a:t>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Они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Работа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ют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отдыха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  <a:sym typeface="Wingdings" pitchFamily="2" charset="2"/>
                        </a:rPr>
                        <a:t>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Book Antiqua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405" name="Line 61"/>
          <p:cNvSpPr>
            <a:spLocks noChangeShapeType="1"/>
          </p:cNvSpPr>
          <p:nvPr/>
        </p:nvSpPr>
        <p:spPr bwMode="auto">
          <a:xfrm>
            <a:off x="685800" y="2286000"/>
            <a:ext cx="2362200" cy="1066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pic>
        <p:nvPicPr>
          <p:cNvPr id="57406" name="Picture 62" descr="strelochka4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679450"/>
          </a:xfrm>
        </p:spPr>
        <p:txBody>
          <a:bodyPr/>
          <a:lstStyle/>
          <a:p>
            <a:r>
              <a:rPr lang="ru-RU" b="1">
                <a:solidFill>
                  <a:srgbClr val="FF0000"/>
                </a:solidFill>
                <a:latin typeface="Book Antiqua" pitchFamily="18" charset="0"/>
              </a:rPr>
              <a:t>СПРЯЖЕНИЕ ГЛАГОЛОВ</a:t>
            </a:r>
          </a:p>
        </p:txBody>
      </p:sp>
      <p:graphicFrame>
        <p:nvGraphicFramePr>
          <p:cNvPr id="58398" name="Group 30"/>
          <p:cNvGraphicFramePr>
            <a:graphicFrameLocks noGrp="1"/>
          </p:cNvGraphicFramePr>
          <p:nvPr/>
        </p:nvGraphicFramePr>
        <p:xfrm>
          <a:off x="838200" y="2133600"/>
          <a:ext cx="7239000" cy="4038600"/>
        </p:xfrm>
        <a:graphic>
          <a:graphicData uri="http://schemas.openxmlformats.org/drawingml/2006/table">
            <a:tbl>
              <a:tblPr/>
              <a:tblGrid>
                <a:gridCol w="3505200"/>
                <a:gridCol w="37338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I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спряжение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II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спряжение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6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Все глаголы на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–еть, -ать, оть,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 -уть, -ть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(кроме 11 глаголов исключений), а также глаголы на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–ить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: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брить, зиждиться, стелить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Глаголы на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–ить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(в неопределенной форме), а также 11 глаголов: гнать, дышать, держать, зависеть.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Видеть, слышать и  обидеть.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А ещё терпеть, вертеть,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Ненавидеть и смотреть.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8399" name="Picture 31" descr="strelochka4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r>
              <a:rPr lang="ru-RU" sz="4000" b="1">
                <a:solidFill>
                  <a:srgbClr val="FF0000"/>
                </a:solidFill>
                <a:latin typeface="Book Antiqua" pitchFamily="18" charset="0"/>
              </a:rPr>
              <a:t>ЛИЧНЫЕ ОКОНЧАНИЯ ГЛАГОЛОВ</a:t>
            </a:r>
          </a:p>
        </p:txBody>
      </p:sp>
      <p:graphicFrame>
        <p:nvGraphicFramePr>
          <p:cNvPr id="59448" name="Group 56"/>
          <p:cNvGraphicFramePr>
            <a:graphicFrameLocks noGrp="1"/>
          </p:cNvGraphicFramePr>
          <p:nvPr/>
        </p:nvGraphicFramePr>
        <p:xfrm>
          <a:off x="609600" y="2209800"/>
          <a:ext cx="7772400" cy="3657600"/>
        </p:xfrm>
        <a:graphic>
          <a:graphicData uri="http://schemas.openxmlformats.org/drawingml/2006/table">
            <a:tbl>
              <a:tblPr/>
              <a:tblGrid>
                <a:gridCol w="3962400"/>
                <a:gridCol w="3810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I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спряжение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II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спряжение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ед. ч.           мн. ч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ед. ч.        мн. ч.      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2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- У (- Ю)   - ЕМ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- ЕШЬ       - ЕТЕ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- ЕТ           - УТ (-ЮТ)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   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 - У (Ю)    - ИМ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 - ИШЬ     - ИТЕ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 - ИТ         - АТ (-ЯТ)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444" name="Line 52"/>
          <p:cNvSpPr>
            <a:spLocks noChangeShapeType="1"/>
          </p:cNvSpPr>
          <p:nvPr/>
        </p:nvSpPr>
        <p:spPr bwMode="auto">
          <a:xfrm>
            <a:off x="6172200" y="28956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9451" name="Line 59"/>
          <p:cNvSpPr>
            <a:spLocks noChangeShapeType="1"/>
          </p:cNvSpPr>
          <p:nvPr/>
        </p:nvSpPr>
        <p:spPr bwMode="auto">
          <a:xfrm>
            <a:off x="2362200" y="28956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pic>
        <p:nvPicPr>
          <p:cNvPr id="59452" name="Picture 60" descr="strelochka4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990600"/>
          </a:xfrm>
        </p:spPr>
        <p:txBody>
          <a:bodyPr/>
          <a:lstStyle/>
          <a:p>
            <a:r>
              <a:rPr lang="ru-RU" b="1">
                <a:solidFill>
                  <a:srgbClr val="FF0000"/>
                </a:solidFill>
                <a:latin typeface="Book Antiqua" pitchFamily="18" charset="0"/>
              </a:rPr>
              <a:t>МЕСТОИМЕНИЕ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000">
                <a:solidFill>
                  <a:srgbClr val="000000"/>
                </a:solidFill>
                <a:latin typeface="Book Antiqua" pitchFamily="18" charset="0"/>
              </a:rPr>
              <a:t>Местоимения указывают на предметы, признаки и качества, но не называют их.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000">
                <a:latin typeface="Book Antiqua" pitchFamily="18" charset="0"/>
              </a:rPr>
              <a:t> </a:t>
            </a:r>
            <a:r>
              <a:rPr lang="ru-RU" sz="2000" b="1">
                <a:solidFill>
                  <a:srgbClr val="3333CC"/>
                </a:solidFill>
                <a:latin typeface="Book Antiqua" pitchFamily="18" charset="0"/>
              </a:rPr>
              <a:t>Личные местоимения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000">
                <a:latin typeface="Book Antiqua" pitchFamily="18" charset="0"/>
              </a:rPr>
              <a:t> </a:t>
            </a:r>
            <a:r>
              <a:rPr lang="ru-RU" sz="2000" b="1">
                <a:solidFill>
                  <a:srgbClr val="000000"/>
                </a:solidFill>
                <a:latin typeface="Book Antiqua" pitchFamily="18" charset="0"/>
              </a:rPr>
              <a:t>я, мы, ты, вы, он, она, оно, они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000">
                <a:latin typeface="Book Antiqua" pitchFamily="18" charset="0"/>
              </a:rPr>
              <a:t> </a:t>
            </a:r>
            <a:r>
              <a:rPr lang="ru-RU" sz="2000" b="1">
                <a:solidFill>
                  <a:srgbClr val="3333CC"/>
                </a:solidFill>
                <a:latin typeface="Book Antiqua" pitchFamily="18" charset="0"/>
              </a:rPr>
              <a:t>Указательные местоимения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000">
                <a:latin typeface="Book Antiqua" pitchFamily="18" charset="0"/>
              </a:rPr>
              <a:t> </a:t>
            </a:r>
            <a:r>
              <a:rPr lang="ru-RU" sz="2000" b="1">
                <a:solidFill>
                  <a:srgbClr val="000000"/>
                </a:solidFill>
                <a:latin typeface="Book Antiqua" pitchFamily="18" charset="0"/>
              </a:rPr>
              <a:t>этот, это, эта, эти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000">
                <a:latin typeface="Book Antiqua" pitchFamily="18" charset="0"/>
              </a:rPr>
              <a:t> </a:t>
            </a:r>
            <a:r>
              <a:rPr lang="ru-RU" sz="2000" b="1">
                <a:solidFill>
                  <a:srgbClr val="3333CC"/>
                </a:solidFill>
                <a:latin typeface="Book Antiqua" pitchFamily="18" charset="0"/>
              </a:rPr>
              <a:t>Вопросительные местоимения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000">
                <a:latin typeface="Book Antiqua" pitchFamily="18" charset="0"/>
              </a:rPr>
              <a:t> </a:t>
            </a:r>
            <a:r>
              <a:rPr lang="ru-RU" sz="2000" b="1">
                <a:solidFill>
                  <a:srgbClr val="000000"/>
                </a:solidFill>
                <a:latin typeface="Book Antiqua" pitchFamily="18" charset="0"/>
              </a:rPr>
              <a:t>кто, что, какой, который, чей, сколько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000">
                <a:latin typeface="Book Antiqua" pitchFamily="18" charset="0"/>
              </a:rPr>
              <a:t> </a:t>
            </a:r>
            <a:r>
              <a:rPr lang="ru-RU" sz="2000" b="1">
                <a:solidFill>
                  <a:srgbClr val="3333CC"/>
                </a:solidFill>
                <a:latin typeface="Book Antiqua" pitchFamily="18" charset="0"/>
              </a:rPr>
              <a:t>Отрицательные местоимения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000">
                <a:latin typeface="Book Antiqua" pitchFamily="18" charset="0"/>
              </a:rPr>
              <a:t> </a:t>
            </a:r>
            <a:r>
              <a:rPr lang="ru-RU" sz="2000" b="1">
                <a:solidFill>
                  <a:srgbClr val="000000"/>
                </a:solidFill>
                <a:latin typeface="Book Antiqua" pitchFamily="18" charset="0"/>
              </a:rPr>
              <a:t>никто, ничто, никакой, ничей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000">
                <a:latin typeface="Book Antiqua" pitchFamily="18" charset="0"/>
              </a:rPr>
              <a:t> </a:t>
            </a:r>
            <a:r>
              <a:rPr lang="ru-RU" sz="2000" b="1">
                <a:solidFill>
                  <a:srgbClr val="3333CC"/>
                </a:solidFill>
                <a:latin typeface="Book Antiqua" pitchFamily="18" charset="0"/>
              </a:rPr>
              <a:t>Неопределенные местоимения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000">
                <a:latin typeface="Book Antiqua" pitchFamily="18" charset="0"/>
              </a:rPr>
              <a:t> </a:t>
            </a:r>
            <a:r>
              <a:rPr lang="ru-RU" sz="2000" b="1">
                <a:solidFill>
                  <a:srgbClr val="000000"/>
                </a:solidFill>
                <a:latin typeface="Book Antiqua" pitchFamily="18" charset="0"/>
              </a:rPr>
              <a:t>кто-то, что-то, кто-нибудь, что-нибудь,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000" b="1">
                <a:solidFill>
                  <a:srgbClr val="000000"/>
                </a:solidFill>
                <a:latin typeface="Book Antiqua" pitchFamily="18" charset="0"/>
              </a:rPr>
              <a:t> кое-что, кое-кто</a:t>
            </a:r>
          </a:p>
        </p:txBody>
      </p:sp>
      <p:pic>
        <p:nvPicPr>
          <p:cNvPr id="60420" name="Picture 4" descr="strelochka4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20713"/>
            <a:ext cx="8229600" cy="603250"/>
          </a:xfrm>
        </p:spPr>
        <p:txBody>
          <a:bodyPr/>
          <a:lstStyle/>
          <a:p>
            <a:r>
              <a:rPr lang="ru-RU" b="1">
                <a:solidFill>
                  <a:srgbClr val="FF0000"/>
                </a:solidFill>
                <a:latin typeface="Book Antiqua" pitchFamily="18" charset="0"/>
              </a:rPr>
              <a:t>ИМЯ ЧИСЛИТЕЛЬНОЕ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000">
                <a:solidFill>
                  <a:srgbClr val="000000"/>
                </a:solidFill>
                <a:latin typeface="Book Antiqua" pitchFamily="18" charset="0"/>
              </a:rPr>
              <a:t>Имена числительные обозначают количество или порядок предметов при счете.</a:t>
            </a:r>
          </a:p>
          <a:p>
            <a:pPr algn="ctr">
              <a:buFontTx/>
              <a:buNone/>
            </a:pPr>
            <a:r>
              <a:rPr lang="ru-RU" sz="2000" b="1">
                <a:solidFill>
                  <a:srgbClr val="3333CC"/>
                </a:solidFill>
                <a:latin typeface="Book Antiqua" pitchFamily="18" charset="0"/>
              </a:rPr>
              <a:t>Числительные</a:t>
            </a:r>
          </a:p>
          <a:p>
            <a:pPr algn="ctr">
              <a:buFontTx/>
              <a:buNone/>
            </a:pPr>
            <a:endParaRPr lang="ru-RU" sz="1800" b="1">
              <a:solidFill>
                <a:srgbClr val="3333CC"/>
              </a:solidFill>
              <a:latin typeface="Book Antiqua" pitchFamily="18" charset="0"/>
            </a:endParaRPr>
          </a:p>
          <a:p>
            <a:pPr algn="ctr">
              <a:buFontTx/>
              <a:buNone/>
            </a:pPr>
            <a:endParaRPr lang="ru-RU" sz="1800" b="1">
              <a:solidFill>
                <a:srgbClr val="3333CC"/>
              </a:solidFill>
              <a:latin typeface="Book Antiqua" pitchFamily="18" charset="0"/>
            </a:endParaRPr>
          </a:p>
          <a:p>
            <a:pPr>
              <a:buFontTx/>
              <a:buNone/>
            </a:pPr>
            <a:r>
              <a:rPr lang="ru-RU" sz="1800">
                <a:solidFill>
                  <a:srgbClr val="3333CC"/>
                </a:solidFill>
                <a:latin typeface="Book Antiqua" pitchFamily="18" charset="0"/>
              </a:rPr>
              <a:t>Количественные</a:t>
            </a:r>
            <a:r>
              <a:rPr lang="ru-RU" sz="1800">
                <a:latin typeface="Book Antiqua" pitchFamily="18" charset="0"/>
              </a:rPr>
              <a:t> </a:t>
            </a:r>
            <a:r>
              <a:rPr lang="ru-RU" sz="1800">
                <a:solidFill>
                  <a:srgbClr val="000000"/>
                </a:solidFill>
                <a:latin typeface="Book Antiqua" pitchFamily="18" charset="0"/>
              </a:rPr>
              <a:t>(пять книг</a:t>
            </a:r>
            <a:r>
              <a:rPr lang="ru-RU" sz="1800">
                <a:latin typeface="Book Antiqua" pitchFamily="18" charset="0"/>
              </a:rPr>
              <a:t>)              </a:t>
            </a:r>
            <a:r>
              <a:rPr lang="ru-RU" sz="1800">
                <a:solidFill>
                  <a:srgbClr val="3333CC"/>
                </a:solidFill>
                <a:latin typeface="Book Antiqua" pitchFamily="18" charset="0"/>
              </a:rPr>
              <a:t> Порядковые</a:t>
            </a:r>
            <a:r>
              <a:rPr lang="ru-RU" sz="1800">
                <a:latin typeface="Book Antiqua" pitchFamily="18" charset="0"/>
              </a:rPr>
              <a:t> </a:t>
            </a:r>
            <a:r>
              <a:rPr lang="ru-RU" sz="1800">
                <a:solidFill>
                  <a:srgbClr val="000000"/>
                </a:solidFill>
                <a:latin typeface="Book Antiqua" pitchFamily="18" charset="0"/>
              </a:rPr>
              <a:t>(пятый этаж</a:t>
            </a:r>
            <a:r>
              <a:rPr lang="ru-RU" sz="1800">
                <a:latin typeface="Book Antiqua" pitchFamily="18" charset="0"/>
              </a:rPr>
              <a:t>)</a:t>
            </a:r>
          </a:p>
          <a:p>
            <a:pPr>
              <a:buFontTx/>
              <a:buNone/>
            </a:pPr>
            <a:endParaRPr lang="ru-RU" sz="1800">
              <a:latin typeface="Book Antiqua" pitchFamily="18" charset="0"/>
            </a:endParaRPr>
          </a:p>
          <a:p>
            <a:pPr>
              <a:buFontTx/>
              <a:buNone/>
            </a:pPr>
            <a:endParaRPr lang="ru-RU" sz="1800">
              <a:latin typeface="Book Antiqua" pitchFamily="18" charset="0"/>
            </a:endParaRPr>
          </a:p>
          <a:p>
            <a:pPr algn="ctr">
              <a:buFontTx/>
              <a:buNone/>
            </a:pPr>
            <a:r>
              <a:rPr lang="ru-RU" sz="2000" b="1">
                <a:solidFill>
                  <a:srgbClr val="3333CC"/>
                </a:solidFill>
                <a:latin typeface="Book Antiqua" pitchFamily="18" charset="0"/>
              </a:rPr>
              <a:t>Числительные </a:t>
            </a:r>
          </a:p>
          <a:p>
            <a:pPr algn="ctr">
              <a:buFontTx/>
              <a:buNone/>
            </a:pPr>
            <a:endParaRPr lang="ru-RU" sz="2000" b="1">
              <a:solidFill>
                <a:srgbClr val="3333CC"/>
              </a:solidFill>
              <a:latin typeface="Book Antiqua" pitchFamily="18" charset="0"/>
            </a:endParaRPr>
          </a:p>
          <a:p>
            <a:pPr>
              <a:buFontTx/>
              <a:buNone/>
            </a:pPr>
            <a:endParaRPr lang="ru-RU" sz="1600" b="1">
              <a:solidFill>
                <a:srgbClr val="3333CC"/>
              </a:solidFill>
              <a:latin typeface="Book Antiqua" pitchFamily="18" charset="0"/>
            </a:endParaRPr>
          </a:p>
          <a:p>
            <a:pPr>
              <a:buFontTx/>
              <a:buNone/>
            </a:pPr>
            <a:r>
              <a:rPr lang="ru-RU" sz="1800">
                <a:solidFill>
                  <a:srgbClr val="3333CC"/>
                </a:solidFill>
                <a:latin typeface="Book Antiqua" pitchFamily="18" charset="0"/>
              </a:rPr>
              <a:t>Простые </a:t>
            </a:r>
            <a:r>
              <a:rPr lang="ru-RU" sz="1800">
                <a:latin typeface="Book Antiqua" pitchFamily="18" charset="0"/>
              </a:rPr>
              <a:t>        </a:t>
            </a:r>
            <a:r>
              <a:rPr lang="ru-RU" sz="1800">
                <a:solidFill>
                  <a:srgbClr val="3333CC"/>
                </a:solidFill>
                <a:latin typeface="Book Antiqua" pitchFamily="18" charset="0"/>
              </a:rPr>
              <a:t> Сложные </a:t>
            </a:r>
            <a:r>
              <a:rPr lang="ru-RU" sz="1800">
                <a:latin typeface="Book Antiqua" pitchFamily="18" charset="0"/>
              </a:rPr>
              <a:t>           </a:t>
            </a:r>
            <a:r>
              <a:rPr lang="ru-RU" sz="1800">
                <a:solidFill>
                  <a:srgbClr val="3333CC"/>
                </a:solidFill>
                <a:latin typeface="Book Antiqua" pitchFamily="18" charset="0"/>
              </a:rPr>
              <a:t>Составные  </a:t>
            </a:r>
            <a:r>
              <a:rPr lang="ru-RU" sz="1800">
                <a:latin typeface="Book Antiqua" pitchFamily="18" charset="0"/>
              </a:rPr>
              <a:t>            </a:t>
            </a:r>
            <a:r>
              <a:rPr lang="ru-RU" sz="1800">
                <a:solidFill>
                  <a:srgbClr val="3333CC"/>
                </a:solidFill>
                <a:latin typeface="Book Antiqua" pitchFamily="18" charset="0"/>
              </a:rPr>
              <a:t>Дробные</a:t>
            </a:r>
          </a:p>
          <a:p>
            <a:pPr>
              <a:buFontTx/>
              <a:buNone/>
            </a:pPr>
            <a:r>
              <a:rPr lang="ru-RU" sz="1800">
                <a:solidFill>
                  <a:srgbClr val="000000"/>
                </a:solidFill>
                <a:latin typeface="Book Antiqua" pitchFamily="18" charset="0"/>
              </a:rPr>
              <a:t>(семь)           (тридцать)          (тридцать два)         (три пятых)</a:t>
            </a:r>
          </a:p>
        </p:txBody>
      </p:sp>
      <p:sp>
        <p:nvSpPr>
          <p:cNvPr id="61466" name="Line 26"/>
          <p:cNvSpPr>
            <a:spLocks noChangeShapeType="1"/>
          </p:cNvSpPr>
          <p:nvPr/>
        </p:nvSpPr>
        <p:spPr bwMode="auto">
          <a:xfrm flipH="1">
            <a:off x="1981200" y="2667000"/>
            <a:ext cx="2514600" cy="7620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61467" name="Line 27"/>
          <p:cNvSpPr>
            <a:spLocks noChangeShapeType="1"/>
          </p:cNvSpPr>
          <p:nvPr/>
        </p:nvSpPr>
        <p:spPr bwMode="auto">
          <a:xfrm>
            <a:off x="4500563" y="2636838"/>
            <a:ext cx="935037" cy="720725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61470" name="Line 30"/>
          <p:cNvSpPr>
            <a:spLocks noChangeShapeType="1"/>
          </p:cNvSpPr>
          <p:nvPr/>
        </p:nvSpPr>
        <p:spPr bwMode="auto">
          <a:xfrm flipH="1">
            <a:off x="1143000" y="4724400"/>
            <a:ext cx="3505200" cy="7620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61473" name="Line 33"/>
          <p:cNvSpPr>
            <a:spLocks noChangeShapeType="1"/>
          </p:cNvSpPr>
          <p:nvPr/>
        </p:nvSpPr>
        <p:spPr bwMode="auto">
          <a:xfrm flipH="1">
            <a:off x="2771775" y="4724400"/>
            <a:ext cx="1876425" cy="792163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61474" name="Line 34"/>
          <p:cNvSpPr>
            <a:spLocks noChangeShapeType="1"/>
          </p:cNvSpPr>
          <p:nvPr/>
        </p:nvSpPr>
        <p:spPr bwMode="auto">
          <a:xfrm>
            <a:off x="4643438" y="4724400"/>
            <a:ext cx="0" cy="792163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61476" name="Line 36"/>
          <p:cNvSpPr>
            <a:spLocks noChangeShapeType="1"/>
          </p:cNvSpPr>
          <p:nvPr/>
        </p:nvSpPr>
        <p:spPr bwMode="auto">
          <a:xfrm>
            <a:off x="4648200" y="4724400"/>
            <a:ext cx="1724025" cy="720725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pic>
        <p:nvPicPr>
          <p:cNvPr id="61477" name="Picture 37" descr="strelochka4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20713"/>
            <a:ext cx="8229600" cy="679450"/>
          </a:xfrm>
        </p:spPr>
        <p:txBody>
          <a:bodyPr/>
          <a:lstStyle/>
          <a:p>
            <a:r>
              <a:rPr lang="ru-RU" b="1">
                <a:solidFill>
                  <a:srgbClr val="FF0000"/>
                </a:solidFill>
                <a:latin typeface="Book Antiqua" pitchFamily="18" charset="0"/>
              </a:rPr>
              <a:t>НАРЕЧИЕ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>
                <a:latin typeface="Book Antiqua" pitchFamily="18" charset="0"/>
              </a:rPr>
              <a:t> </a:t>
            </a:r>
            <a:r>
              <a:rPr lang="ru-RU" sz="2000" b="1">
                <a:solidFill>
                  <a:srgbClr val="000000"/>
                </a:solidFill>
                <a:latin typeface="Book Antiqua" pitchFamily="18" charset="0"/>
              </a:rPr>
              <a:t>Наречие – неизменяемая часть речи, обозначающая признак действия или качество.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000" b="1">
                <a:solidFill>
                  <a:srgbClr val="000000"/>
                </a:solidFill>
                <a:latin typeface="Book Antiqua" pitchFamily="18" charset="0"/>
              </a:rPr>
              <a:t> Наречия, образованные от кратких прилагательных с приставками: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ru-RU" sz="2000" b="1">
              <a:solidFill>
                <a:srgbClr val="000000"/>
              </a:solidFill>
              <a:latin typeface="Book Antiqua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2000" b="1">
              <a:solidFill>
                <a:srgbClr val="000000"/>
              </a:solidFill>
              <a:latin typeface="Book Antiqua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2000" b="1">
              <a:solidFill>
                <a:srgbClr val="000000"/>
              </a:solidFill>
              <a:latin typeface="Book Antiqua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2000" b="1">
              <a:solidFill>
                <a:srgbClr val="000000"/>
              </a:solidFill>
              <a:latin typeface="Book Antiqua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2000" b="1">
              <a:solidFill>
                <a:srgbClr val="000000"/>
              </a:solidFill>
              <a:latin typeface="Book Antiqua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2000" b="1">
              <a:solidFill>
                <a:srgbClr val="000000"/>
              </a:solidFill>
              <a:latin typeface="Book Antiqua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2000" b="1">
              <a:solidFill>
                <a:srgbClr val="000000"/>
              </a:solidFill>
              <a:latin typeface="Book Antiqua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>
                <a:solidFill>
                  <a:srgbClr val="000000"/>
                </a:solidFill>
                <a:latin typeface="Book Antiqua" pitchFamily="18" charset="0"/>
              </a:rPr>
              <a:t>На конце наречий после шипящих пишется </a:t>
            </a:r>
            <a:r>
              <a:rPr lang="ru-RU" sz="2000" b="1">
                <a:solidFill>
                  <a:srgbClr val="3333CC"/>
                </a:solidFill>
                <a:latin typeface="Book Antiqua" pitchFamily="18" charset="0"/>
              </a:rPr>
              <a:t>Ь</a:t>
            </a:r>
            <a:r>
              <a:rPr lang="ru-RU" sz="2000" b="1">
                <a:solidFill>
                  <a:srgbClr val="000000"/>
                </a:solidFill>
                <a:latin typeface="Book Antiqua" pitchFamily="18" charset="0"/>
              </a:rPr>
              <a:t>: настеж</a:t>
            </a:r>
            <a:r>
              <a:rPr lang="ru-RU" sz="2000" b="1">
                <a:solidFill>
                  <a:srgbClr val="3333CC"/>
                </a:solidFill>
                <a:latin typeface="Book Antiqua" pitchFamily="18" charset="0"/>
              </a:rPr>
              <a:t>ь</a:t>
            </a:r>
            <a:r>
              <a:rPr lang="ru-RU" sz="2000" b="1">
                <a:solidFill>
                  <a:srgbClr val="000000"/>
                </a:solidFill>
                <a:latin typeface="Book Antiqua" pitchFamily="18" charset="0"/>
              </a:rPr>
              <a:t>, проч</a:t>
            </a:r>
            <a:r>
              <a:rPr lang="ru-RU" sz="2000" b="1">
                <a:solidFill>
                  <a:srgbClr val="3333CC"/>
                </a:solidFill>
                <a:latin typeface="Book Antiqua" pitchFamily="18" charset="0"/>
              </a:rPr>
              <a:t>ь</a:t>
            </a:r>
            <a:r>
              <a:rPr lang="ru-RU" sz="2000" b="1">
                <a:solidFill>
                  <a:srgbClr val="000000"/>
                </a:solidFill>
                <a:latin typeface="Book Antiqua" pitchFamily="18" charset="0"/>
              </a:rPr>
              <a:t>. (кроме: замуж, невтерпеж, уж).</a:t>
            </a:r>
          </a:p>
        </p:txBody>
      </p:sp>
      <p:graphicFrame>
        <p:nvGraphicFramePr>
          <p:cNvPr id="63532" name="Group 44"/>
          <p:cNvGraphicFramePr>
            <a:graphicFrameLocks noGrp="1"/>
          </p:cNvGraphicFramePr>
          <p:nvPr/>
        </p:nvGraphicFramePr>
        <p:xfrm>
          <a:off x="762000" y="2971800"/>
          <a:ext cx="7315200" cy="2133918"/>
        </p:xfrm>
        <a:graphic>
          <a:graphicData uri="http://schemas.openxmlformats.org/drawingml/2006/table">
            <a:tbl>
              <a:tblPr/>
              <a:tblGrid>
                <a:gridCol w="3657600"/>
                <a:gridCol w="3657600"/>
              </a:tblGrid>
              <a:tr h="828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в-, за-, на-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имеют на конце букву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до-, из-, с-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имеют на конце букву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9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в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прав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на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лев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из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давн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до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тл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3533" name="Picture 45" descr="strelochka4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20713"/>
            <a:ext cx="8229600" cy="755650"/>
          </a:xfrm>
        </p:spPr>
        <p:txBody>
          <a:bodyPr/>
          <a:lstStyle/>
          <a:p>
            <a:r>
              <a:rPr lang="ru-RU" b="1">
                <a:solidFill>
                  <a:srgbClr val="FF0000"/>
                </a:solidFill>
                <a:latin typeface="Book Antiqua" pitchFamily="18" charset="0"/>
              </a:rPr>
              <a:t>СОЮЗ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>
                <a:latin typeface="Book Antiqua" pitchFamily="18" charset="0"/>
              </a:rPr>
              <a:t> </a:t>
            </a:r>
            <a:r>
              <a:rPr lang="ru-RU" sz="2400" b="1">
                <a:solidFill>
                  <a:srgbClr val="000000"/>
                </a:solidFill>
                <a:latin typeface="Book Antiqua" pitchFamily="18" charset="0"/>
              </a:rPr>
              <a:t>Союзы – это служебные части речи,которые связывают однородные члены в составе простого предложения и простые предложения в составе сложного предложения.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800" b="1">
                <a:solidFill>
                  <a:srgbClr val="000000"/>
                </a:solidFill>
                <a:latin typeface="Book Antiqua" pitchFamily="18" charset="0"/>
              </a:rPr>
              <a:t>Взошло солнце </a:t>
            </a:r>
            <a:r>
              <a:rPr lang="ru-RU" sz="2800" b="1">
                <a:solidFill>
                  <a:srgbClr val="3333CC"/>
                </a:solidFill>
                <a:latin typeface="Book Antiqua" pitchFamily="18" charset="0"/>
              </a:rPr>
              <a:t>и</a:t>
            </a:r>
            <a:r>
              <a:rPr lang="ru-RU" sz="2800" b="1">
                <a:solidFill>
                  <a:srgbClr val="000000"/>
                </a:solidFill>
                <a:latin typeface="Book Antiqua" pitchFamily="18" charset="0"/>
              </a:rPr>
              <a:t> осветило все вокруг.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800" b="1">
                <a:solidFill>
                  <a:srgbClr val="000000"/>
                </a:solidFill>
                <a:latin typeface="Book Antiqua" pitchFamily="18" charset="0"/>
              </a:rPr>
              <a:t>Мальчик побежал за собакой, </a:t>
            </a:r>
            <a:r>
              <a:rPr lang="ru-RU" sz="2800" b="1">
                <a:solidFill>
                  <a:srgbClr val="3333CC"/>
                </a:solidFill>
                <a:latin typeface="Book Antiqua" pitchFamily="18" charset="0"/>
              </a:rPr>
              <a:t>но</a:t>
            </a:r>
            <a:r>
              <a:rPr lang="ru-RU" sz="2800" b="1">
                <a:solidFill>
                  <a:srgbClr val="000000"/>
                </a:solidFill>
                <a:latin typeface="Book Antiqua" pitchFamily="18" charset="0"/>
              </a:rPr>
              <a:t> не догнал ее.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800" b="1">
                <a:solidFill>
                  <a:srgbClr val="000000"/>
                </a:solidFill>
                <a:latin typeface="Book Antiqua" pitchFamily="18" charset="0"/>
              </a:rPr>
              <a:t>Видит око, </a:t>
            </a:r>
            <a:r>
              <a:rPr lang="ru-RU" sz="2800" b="1">
                <a:solidFill>
                  <a:srgbClr val="3333CC"/>
                </a:solidFill>
                <a:latin typeface="Book Antiqua" pitchFamily="18" charset="0"/>
              </a:rPr>
              <a:t>да</a:t>
            </a:r>
            <a:r>
              <a:rPr lang="ru-RU" sz="2800" b="1">
                <a:solidFill>
                  <a:srgbClr val="000000"/>
                </a:solidFill>
                <a:latin typeface="Book Antiqua" pitchFamily="18" charset="0"/>
              </a:rPr>
              <a:t> зуб неймет.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800" b="1">
                <a:solidFill>
                  <a:srgbClr val="000000"/>
                </a:solidFill>
                <a:latin typeface="Book Antiqua" pitchFamily="18" charset="0"/>
              </a:rPr>
              <a:t>В лесу растут грибы </a:t>
            </a:r>
            <a:r>
              <a:rPr lang="ru-RU" sz="2800" b="1">
                <a:solidFill>
                  <a:srgbClr val="3333CC"/>
                </a:solidFill>
                <a:latin typeface="Book Antiqua" pitchFamily="18" charset="0"/>
              </a:rPr>
              <a:t>и</a:t>
            </a:r>
            <a:r>
              <a:rPr lang="ru-RU" sz="2800" b="1">
                <a:solidFill>
                  <a:srgbClr val="000000"/>
                </a:solidFill>
                <a:latin typeface="Book Antiqua" pitchFamily="18" charset="0"/>
              </a:rPr>
              <a:t> ягоды.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400" b="1">
              <a:solidFill>
                <a:srgbClr val="000000"/>
              </a:solidFill>
              <a:latin typeface="Book Antiqua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>
              <a:latin typeface="Book Antiqua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>
              <a:latin typeface="Book Antiqua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>
              <a:latin typeface="Book Antiqua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>
              <a:latin typeface="Book Antiqua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>
              <a:latin typeface="Book Antiqua" pitchFamily="18" charset="0"/>
            </a:endParaRPr>
          </a:p>
        </p:txBody>
      </p:sp>
      <p:pic>
        <p:nvPicPr>
          <p:cNvPr id="64516" name="Picture 4" descr="strelochka4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549275"/>
            <a:ext cx="7772400" cy="5486400"/>
          </a:xfrm>
        </p:spPr>
        <p:txBody>
          <a:bodyPr/>
          <a:lstStyle/>
          <a:p>
            <a:pPr algn="ctr">
              <a:buFontTx/>
              <a:buNone/>
            </a:pPr>
            <a:endParaRPr lang="ru-RU">
              <a:solidFill>
                <a:srgbClr val="FF0000"/>
              </a:solidFill>
              <a:latin typeface="Book Antiqua" pitchFamily="18" charset="0"/>
            </a:endParaRPr>
          </a:p>
          <a:p>
            <a:pPr algn="ctr">
              <a:buFontTx/>
              <a:buNone/>
            </a:pPr>
            <a:r>
              <a:rPr lang="ru-RU" sz="4200" b="1">
                <a:solidFill>
                  <a:srgbClr val="FF0000"/>
                </a:solidFill>
                <a:latin typeface="Book Antiqua" pitchFamily="18" charset="0"/>
              </a:rPr>
              <a:t>Данное пособие содержит все основные правила по русскому языку и составлено таким образом, чтобы было легче и интереснее усвоить школьную программу.</a:t>
            </a:r>
            <a:endParaRPr lang="ru-RU" sz="4200">
              <a:solidFill>
                <a:srgbClr val="FF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 spd="slow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844550"/>
          </a:xfrm>
        </p:spPr>
        <p:txBody>
          <a:bodyPr/>
          <a:lstStyle/>
          <a:p>
            <a:r>
              <a:rPr lang="ru-RU" b="1">
                <a:solidFill>
                  <a:srgbClr val="FF0000"/>
                </a:solidFill>
                <a:latin typeface="Book Antiqua" pitchFamily="18" charset="0"/>
              </a:rPr>
              <a:t>ВИДЫ ПРЕДЛОЖЕНИЙ</a:t>
            </a:r>
          </a:p>
        </p:txBody>
      </p:sp>
      <p:graphicFrame>
        <p:nvGraphicFramePr>
          <p:cNvPr id="65603" name="Group 67"/>
          <p:cNvGraphicFramePr>
            <a:graphicFrameLocks noGrp="1"/>
          </p:cNvGraphicFramePr>
          <p:nvPr/>
        </p:nvGraphicFramePr>
        <p:xfrm>
          <a:off x="611188" y="1397000"/>
          <a:ext cx="7921625" cy="5083810"/>
        </p:xfrm>
        <a:graphic>
          <a:graphicData uri="http://schemas.openxmlformats.org/drawingml/2006/table">
            <a:tbl>
              <a:tblPr/>
              <a:tblGrid>
                <a:gridCol w="2979737"/>
                <a:gridCol w="981075"/>
                <a:gridCol w="1563688"/>
                <a:gridCol w="2397125"/>
              </a:tblGrid>
              <a:tr h="4508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По интонации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4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Восклицательное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Невосклицательное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08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Мне подарили щенка!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Мне подарили щенка.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43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По цели высказывания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Повествовательное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Вопросительное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Побудительное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На дворе прекрасная погода.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Почему вы не гуляете?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Идите скорее.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По наличию второстепенных членов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4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Нераспространённое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Распространённое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08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Весна пришла.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Пришла долгожданная весна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5602" name="Picture 66" descr="strelochka4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8158163" cy="647700"/>
          </a:xfrm>
        </p:spPr>
        <p:txBody>
          <a:bodyPr/>
          <a:lstStyle/>
          <a:p>
            <a:r>
              <a:rPr lang="ru-RU" b="1">
                <a:solidFill>
                  <a:srgbClr val="FF0000"/>
                </a:solidFill>
                <a:latin typeface="Book Antiqua" pitchFamily="18" charset="0"/>
              </a:rPr>
              <a:t>ЧЛЕНЫ ПРЕДЛОЖЕНИЯ</a:t>
            </a:r>
          </a:p>
        </p:txBody>
      </p:sp>
      <p:graphicFrame>
        <p:nvGraphicFramePr>
          <p:cNvPr id="66642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564873"/>
              </p:ext>
            </p:extLst>
          </p:nvPr>
        </p:nvGraphicFramePr>
        <p:xfrm>
          <a:off x="539750" y="1397000"/>
          <a:ext cx="8070850" cy="4869180"/>
        </p:xfrm>
        <a:graphic>
          <a:graphicData uri="http://schemas.openxmlformats.org/drawingml/2006/table">
            <a:tbl>
              <a:tblPr/>
              <a:tblGrid>
                <a:gridCol w="2787650"/>
                <a:gridCol w="1393825"/>
                <a:gridCol w="1027113"/>
                <a:gridCol w="2862262"/>
              </a:tblGrid>
              <a:tr h="5778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Главные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78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Подлежащее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Сказуемое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78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Кто? Что?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(существительное, местоимение)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Что делает?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(глагол)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78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мальчик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рисует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78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Второстепенные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Определение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Дополнение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Обстоятельство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прилагательное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сущест-ое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наречие, сущ-ое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Я читаю интересную книгу.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Я встретил друга.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Мы пошли быстро.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6644" name="Picture 84" descr="strelochka4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25538"/>
            <a:ext cx="7772400" cy="914400"/>
          </a:xfrm>
        </p:spPr>
        <p:txBody>
          <a:bodyPr/>
          <a:lstStyle/>
          <a:p>
            <a:r>
              <a:rPr lang="ru-RU" sz="3600" b="1">
                <a:solidFill>
                  <a:srgbClr val="3333CC"/>
                </a:solidFill>
                <a:latin typeface="Book Antiqua" pitchFamily="18" charset="0"/>
              </a:rPr>
              <a:t>ОПИСАНИЕ ИСПОЛЬЗОВАННЫХ РЕСУРСОВ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924175"/>
            <a:ext cx="7772400" cy="42672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4000" b="1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sz="2000">
                <a:solidFill>
                  <a:srgbClr val="000000"/>
                </a:solidFill>
                <a:latin typeface="Book Antiqua" pitchFamily="18" charset="0"/>
              </a:rPr>
              <a:t>При составлении данного пособия автор-составитель опиралась на теоретический материал:</a:t>
            </a:r>
          </a:p>
          <a:p>
            <a:pPr algn="ctr">
              <a:buClr>
                <a:srgbClr val="000000"/>
              </a:buClr>
              <a:buFont typeface="Wingdings" pitchFamily="2" charset="2"/>
              <a:buNone/>
            </a:pP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Учебники “Ступеньки в мир языка” для 1 – 4 классов составленных</a:t>
            </a:r>
            <a:endParaRPr lang="lv-LV">
              <a:solidFill>
                <a:srgbClr val="000000"/>
              </a:solidFill>
              <a:latin typeface="Book Antiqua" pitchFamily="18" charset="0"/>
            </a:endParaRPr>
          </a:p>
          <a:p>
            <a:pPr algn="ctr">
              <a:buClr>
                <a:srgbClr val="000000"/>
              </a:buClr>
              <a:buFont typeface="Wingdings" pitchFamily="2" charset="2"/>
              <a:buNone/>
            </a:pP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 И. Фроловой </a:t>
            </a:r>
            <a:endParaRPr lang="lv-LV">
              <a:solidFill>
                <a:srgbClr val="000000"/>
              </a:solidFill>
              <a:latin typeface="Book Antiqua" pitchFamily="18" charset="0"/>
            </a:endParaRPr>
          </a:p>
          <a:p>
            <a:pPr algn="ctr">
              <a:buClr>
                <a:srgbClr val="000000"/>
              </a:buClr>
              <a:buFont typeface="Wingdings" pitchFamily="2" charset="2"/>
              <a:buNone/>
            </a:pPr>
            <a:r>
              <a:rPr lang="lv-LV" sz="2000">
                <a:solidFill>
                  <a:srgbClr val="000000"/>
                </a:solidFill>
                <a:latin typeface="Book Antiqua" pitchFamily="18" charset="0"/>
              </a:rPr>
              <a:t>Rīga,</a:t>
            </a:r>
            <a:r>
              <a:rPr lang="ru-RU" sz="2000">
                <a:solidFill>
                  <a:srgbClr val="000000"/>
                </a:solidFill>
                <a:latin typeface="Book Antiqua" pitchFamily="18" charset="0"/>
              </a:rPr>
              <a:t> “</a:t>
            </a:r>
            <a:r>
              <a:rPr lang="en-US" sz="2000">
                <a:solidFill>
                  <a:srgbClr val="000000"/>
                </a:solidFill>
                <a:latin typeface="Book Antiqua" pitchFamily="18" charset="0"/>
              </a:rPr>
              <a:t>M</a:t>
            </a:r>
            <a:r>
              <a:rPr lang="lv-LV" sz="2000">
                <a:solidFill>
                  <a:srgbClr val="000000"/>
                </a:solidFill>
                <a:latin typeface="Book Antiqua" pitchFamily="18" charset="0"/>
              </a:rPr>
              <a:t>ā</a:t>
            </a:r>
            <a:r>
              <a:rPr lang="en-US" sz="2000">
                <a:solidFill>
                  <a:srgbClr val="000000"/>
                </a:solidFill>
                <a:latin typeface="Book Antiqua" pitchFamily="18" charset="0"/>
              </a:rPr>
              <a:t>c</a:t>
            </a:r>
            <a:r>
              <a:rPr lang="lv-LV" sz="2000">
                <a:solidFill>
                  <a:srgbClr val="000000"/>
                </a:solidFill>
                <a:latin typeface="Book Antiqua" pitchFamily="18" charset="0"/>
              </a:rPr>
              <a:t>ību gramata</a:t>
            </a:r>
            <a:r>
              <a:rPr lang="ru-RU" sz="2000">
                <a:solidFill>
                  <a:srgbClr val="000000"/>
                </a:solidFill>
                <a:latin typeface="Book Antiqua" pitchFamily="18" charset="0"/>
              </a:rPr>
              <a:t>”,</a:t>
            </a:r>
            <a:r>
              <a:rPr lang="lv-LV" sz="2000">
                <a:solidFill>
                  <a:srgbClr val="000000"/>
                </a:solidFill>
                <a:latin typeface="Book Antiqua" pitchFamily="18" charset="0"/>
              </a:rPr>
              <a:t>SIA,</a:t>
            </a:r>
            <a:r>
              <a:rPr lang="ru-RU" sz="2000">
                <a:solidFill>
                  <a:srgbClr val="000000"/>
                </a:solidFill>
                <a:latin typeface="Book Antiqua" pitchFamily="18" charset="0"/>
              </a:rPr>
              <a:t> 200</a:t>
            </a:r>
            <a:r>
              <a:rPr lang="lv-LV" sz="2000">
                <a:solidFill>
                  <a:srgbClr val="000000"/>
                </a:solidFill>
                <a:latin typeface="Book Antiqua" pitchFamily="18" charset="0"/>
              </a:rPr>
              <a:t>5</a:t>
            </a:r>
            <a:endParaRPr lang="ru-RU" sz="2000">
              <a:solidFill>
                <a:srgbClr val="000000"/>
              </a:solidFill>
              <a:latin typeface="Book Antiqua" pitchFamily="18" charset="0"/>
            </a:endParaRPr>
          </a:p>
        </p:txBody>
      </p:sp>
      <p:pic>
        <p:nvPicPr>
          <p:cNvPr id="67588" name="Picture 4" descr="dom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0" y="6513513"/>
            <a:ext cx="323850" cy="34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590" name="Picture 6" descr="02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2492375"/>
            <a:ext cx="650875" cy="65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8229600" cy="984250"/>
          </a:xfrm>
        </p:spPr>
        <p:txBody>
          <a:bodyPr/>
          <a:lstStyle/>
          <a:p>
            <a:r>
              <a:rPr lang="ru-RU" sz="5400" b="1">
                <a:solidFill>
                  <a:srgbClr val="FF0000"/>
                </a:solidFill>
                <a:latin typeface="Book Antiqua" pitchFamily="18" charset="0"/>
              </a:rPr>
              <a:t>Гласные  буквы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4357687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800" b="1">
                <a:solidFill>
                  <a:srgbClr val="FF0000"/>
                </a:solidFill>
                <a:latin typeface="Book Antiqua" pitchFamily="18" charset="0"/>
              </a:rPr>
              <a:t>А   Е   Ё   И   О   У   Ы   Э   Ю   Я</a:t>
            </a:r>
          </a:p>
          <a:p>
            <a:pPr algn="ctr">
              <a:buFontTx/>
              <a:buNone/>
            </a:pPr>
            <a:r>
              <a:rPr lang="ru-RU" sz="2800" b="1">
                <a:solidFill>
                  <a:srgbClr val="FF0000"/>
                </a:solidFill>
                <a:latin typeface="Book Antiqua" pitchFamily="18" charset="0"/>
              </a:rPr>
              <a:t>А   О   У   Ы   Э</a:t>
            </a:r>
            <a:r>
              <a:rPr lang="ru-RU" sz="2800" b="1">
                <a:latin typeface="Book Antiqua" pitchFamily="18" charset="0"/>
              </a:rPr>
              <a:t> </a:t>
            </a:r>
            <a:r>
              <a:rPr lang="ru-RU" sz="2800" b="1">
                <a:solidFill>
                  <a:srgbClr val="000000"/>
                </a:solidFill>
                <a:latin typeface="Book Antiqua" pitchFamily="18" charset="0"/>
              </a:rPr>
              <a:t>– </a:t>
            </a: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эти гласные обозначают твёрдость согласных звуков.</a:t>
            </a:r>
          </a:p>
          <a:p>
            <a:pPr algn="ctr">
              <a:buFontTx/>
              <a:buNone/>
            </a:pPr>
            <a:r>
              <a:rPr lang="ru-RU" sz="2800" b="1">
                <a:solidFill>
                  <a:srgbClr val="FF0000"/>
                </a:solidFill>
                <a:latin typeface="Book Antiqua" pitchFamily="18" charset="0"/>
              </a:rPr>
              <a:t>И</a:t>
            </a:r>
            <a:r>
              <a:rPr lang="ru-RU" sz="2800" b="1">
                <a:solidFill>
                  <a:srgbClr val="CC00CC"/>
                </a:solidFill>
                <a:latin typeface="Book Antiqua" pitchFamily="18" charset="0"/>
              </a:rPr>
              <a:t> </a:t>
            </a:r>
            <a:r>
              <a:rPr lang="ru-RU" sz="2800" b="1">
                <a:solidFill>
                  <a:srgbClr val="000000"/>
                </a:solidFill>
                <a:latin typeface="Book Antiqua" pitchFamily="18" charset="0"/>
              </a:rPr>
              <a:t>– </a:t>
            </a: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обозначает мягкость согласных звуков.</a:t>
            </a:r>
          </a:p>
          <a:p>
            <a:pPr algn="ctr">
              <a:buFontTx/>
              <a:buNone/>
            </a:pPr>
            <a:r>
              <a:rPr lang="ru-RU" sz="2800" b="1">
                <a:solidFill>
                  <a:srgbClr val="FF0000"/>
                </a:solidFill>
                <a:latin typeface="Book Antiqua" pitchFamily="18" charset="0"/>
              </a:rPr>
              <a:t>Е   Ё   Ю   Я</a:t>
            </a:r>
            <a:r>
              <a:rPr lang="ru-RU" sz="2800" b="1">
                <a:latin typeface="Book Antiqua" pitchFamily="18" charset="0"/>
              </a:rPr>
              <a:t> </a:t>
            </a:r>
            <a:r>
              <a:rPr lang="ru-RU" sz="2800" b="1">
                <a:solidFill>
                  <a:srgbClr val="000000"/>
                </a:solidFill>
                <a:latin typeface="Book Antiqua" pitchFamily="18" charset="0"/>
              </a:rPr>
              <a:t>– </a:t>
            </a: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эти гласные обозначают мягкость</a:t>
            </a:r>
            <a:r>
              <a:rPr lang="ru-RU" sz="2800">
                <a:solidFill>
                  <a:srgbClr val="0000CC"/>
                </a:solidFill>
                <a:latin typeface="Book Antiqua" pitchFamily="18" charset="0"/>
              </a:rPr>
              <a:t> </a:t>
            </a: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согласных звуков, а в начале слова или после другой гласной – два звука.</a:t>
            </a:r>
            <a:r>
              <a:rPr lang="ru-RU" sz="2800">
                <a:latin typeface="Book Antiqua" pitchFamily="18" charset="0"/>
              </a:rPr>
              <a:t> </a:t>
            </a:r>
            <a:r>
              <a:rPr lang="ru-RU" sz="2800" b="1">
                <a:latin typeface="Book Antiqua" pitchFamily="18" charset="0"/>
              </a:rPr>
              <a:t> </a:t>
            </a:r>
            <a:endParaRPr lang="ru-RU" sz="2800">
              <a:latin typeface="Book Antiqua" pitchFamily="18" charset="0"/>
            </a:endParaRPr>
          </a:p>
          <a:p>
            <a:pPr>
              <a:buFontTx/>
              <a:buNone/>
            </a:pPr>
            <a:endParaRPr lang="ru-RU" sz="2800">
              <a:latin typeface="Book Antiqua" pitchFamily="18" charset="0"/>
            </a:endParaRPr>
          </a:p>
          <a:p>
            <a:endParaRPr lang="ru-RU" sz="2800">
              <a:latin typeface="Book Antiqua" pitchFamily="18" charset="0"/>
            </a:endParaRPr>
          </a:p>
        </p:txBody>
      </p:sp>
      <p:pic>
        <p:nvPicPr>
          <p:cNvPr id="36868" name="Picture 4" descr="strelochka4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7772400" cy="679450"/>
          </a:xfrm>
        </p:spPr>
        <p:txBody>
          <a:bodyPr/>
          <a:lstStyle/>
          <a:p>
            <a:r>
              <a:rPr lang="ru-RU" sz="6000" b="1">
                <a:solidFill>
                  <a:srgbClr val="FF0000"/>
                </a:solidFill>
                <a:latin typeface="Book Antiqua" pitchFamily="18" charset="0"/>
              </a:rPr>
              <a:t>Согласные звуки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404813"/>
            <a:ext cx="8243887" cy="60483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solidFill>
                  <a:srgbClr val="000000"/>
                </a:solidFill>
                <a:latin typeface="Book Antiqua" pitchFamily="18" charset="0"/>
              </a:rPr>
              <a:t>                               </a:t>
            </a:r>
            <a:r>
              <a:rPr lang="en-US" sz="2400">
                <a:solidFill>
                  <a:srgbClr val="000000"/>
                </a:solidFill>
                <a:latin typeface="Book Antiqua" pitchFamily="18" charset="0"/>
              </a:rPr>
              <a:t>      </a:t>
            </a:r>
            <a:r>
              <a:rPr lang="ru-RU" sz="240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Book Antiqua" pitchFamily="18" charset="0"/>
              </a:rPr>
              <a:t> 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>
              <a:solidFill>
                <a:srgbClr val="000000"/>
              </a:solidFill>
              <a:latin typeface="Book Antiqua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rgbClr val="000000"/>
                </a:solidFill>
                <a:latin typeface="Book Antiqua" pitchFamily="18" charset="0"/>
              </a:rPr>
              <a:t>                                        </a:t>
            </a:r>
            <a:r>
              <a:rPr lang="ru-RU" sz="2400">
                <a:solidFill>
                  <a:srgbClr val="000000"/>
                </a:solidFill>
                <a:latin typeface="Book Antiqua" pitchFamily="18" charset="0"/>
              </a:rPr>
              <a:t>звонкие    </a:t>
            </a:r>
            <a:r>
              <a:rPr lang="ru-RU" sz="2400">
                <a:latin typeface="Book Antiqua" pitchFamily="18" charset="0"/>
              </a:rPr>
              <a:t>  </a:t>
            </a:r>
            <a:r>
              <a:rPr lang="ru-RU" sz="2400" b="1">
                <a:solidFill>
                  <a:srgbClr val="0000CC"/>
                </a:solidFill>
                <a:latin typeface="Book Antiqua" pitchFamily="18" charset="0"/>
              </a:rPr>
              <a:t>Б   В    Г   Д   Ж   З</a:t>
            </a:r>
            <a:r>
              <a:rPr lang="ru-RU" sz="2400">
                <a:latin typeface="Book Antiqua" pitchFamily="18" charset="0"/>
              </a:rPr>
              <a:t> </a:t>
            </a:r>
            <a:endParaRPr lang="en-US" sz="2400">
              <a:latin typeface="Book Antiqua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>
                <a:solidFill>
                  <a:srgbClr val="FF0000"/>
                </a:solidFill>
                <a:latin typeface="Book Antiqua" pitchFamily="18" charset="0"/>
              </a:rPr>
              <a:t>Парные</a:t>
            </a:r>
            <a:r>
              <a:rPr lang="en-US" sz="2400">
                <a:latin typeface="Book Antiqua" pitchFamily="18" charset="0"/>
                <a:sym typeface="Wingdings" pitchFamily="2" charset="2"/>
              </a:rPr>
              <a:t>                                            </a:t>
            </a:r>
            <a:r>
              <a:rPr lang="ru-RU" sz="2400">
                <a:latin typeface="Book Antiqua" pitchFamily="18" charset="0"/>
                <a:sym typeface="Wingdings" pitchFamily="2" charset="2"/>
              </a:rPr>
              <a:t>              </a:t>
            </a:r>
            <a:endParaRPr lang="ru-RU" sz="2400">
              <a:latin typeface="Book Antiqua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rgbClr val="000000"/>
                </a:solidFill>
                <a:latin typeface="Book Antiqua" pitchFamily="18" charset="0"/>
              </a:rPr>
              <a:t>                                         </a:t>
            </a:r>
            <a:r>
              <a:rPr lang="ru-RU" sz="2400">
                <a:solidFill>
                  <a:srgbClr val="000000"/>
                </a:solidFill>
                <a:latin typeface="Book Antiqua" pitchFamily="18" charset="0"/>
              </a:rPr>
              <a:t>глухие </a:t>
            </a:r>
            <a:r>
              <a:rPr lang="ru-RU" sz="2400">
                <a:latin typeface="Book Antiqua" pitchFamily="18" charset="0"/>
              </a:rPr>
              <a:t>      </a:t>
            </a:r>
            <a:r>
              <a:rPr lang="ru-RU" sz="2400" b="1">
                <a:solidFill>
                  <a:srgbClr val="0000CC"/>
                </a:solidFill>
                <a:latin typeface="Book Antiqua" pitchFamily="18" charset="0"/>
              </a:rPr>
              <a:t>П   Ф   К   Т   Ш  С</a:t>
            </a:r>
            <a:r>
              <a:rPr lang="ru-RU" sz="2400">
                <a:latin typeface="Book Antiqua" pitchFamily="18" charset="0"/>
              </a:rPr>
              <a:t> 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400">
              <a:latin typeface="Book Antiqua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latin typeface="Book Antiqua" pitchFamily="18" charset="0"/>
              </a:rPr>
              <a:t>                  </a:t>
            </a:r>
            <a:r>
              <a:rPr lang="ru-RU" sz="2400">
                <a:solidFill>
                  <a:srgbClr val="000000"/>
                </a:solidFill>
                <a:latin typeface="Book Antiqua" pitchFamily="18" charset="0"/>
              </a:rPr>
              <a:t>             </a:t>
            </a:r>
            <a:r>
              <a:rPr lang="en-US" sz="2400">
                <a:solidFill>
                  <a:srgbClr val="000000"/>
                </a:solidFill>
                <a:latin typeface="Book Antiqua" pitchFamily="18" charset="0"/>
              </a:rPr>
              <a:t>     </a:t>
            </a:r>
            <a:r>
              <a:rPr lang="ru-RU" sz="240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Book Antiqua" pitchFamily="18" charset="0"/>
              </a:rPr>
              <a:t>   </a:t>
            </a:r>
            <a:r>
              <a:rPr lang="ru-RU" sz="2400">
                <a:solidFill>
                  <a:srgbClr val="000000"/>
                </a:solidFill>
                <a:latin typeface="Book Antiqua" pitchFamily="18" charset="0"/>
              </a:rPr>
              <a:t>звонкие </a:t>
            </a:r>
            <a:r>
              <a:rPr lang="ru-RU" sz="2400">
                <a:latin typeface="Book Antiqua" pitchFamily="18" charset="0"/>
              </a:rPr>
              <a:t>    </a:t>
            </a:r>
            <a:r>
              <a:rPr lang="ru-RU" sz="2400" b="1">
                <a:solidFill>
                  <a:srgbClr val="0000CC"/>
                </a:solidFill>
                <a:latin typeface="Book Antiqua" pitchFamily="18" charset="0"/>
              </a:rPr>
              <a:t>Л   М   Н   Р</a:t>
            </a:r>
            <a:endParaRPr lang="ru-RU" sz="2400">
              <a:solidFill>
                <a:srgbClr val="0000CC"/>
              </a:solidFill>
              <a:latin typeface="Book Antiqua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>
                <a:solidFill>
                  <a:srgbClr val="FF0000"/>
                </a:solidFill>
                <a:latin typeface="Book Antiqua" pitchFamily="18" charset="0"/>
              </a:rPr>
              <a:t>Непарные</a:t>
            </a:r>
            <a:r>
              <a:rPr lang="ru-RU" sz="2400" b="1">
                <a:solidFill>
                  <a:srgbClr val="CC00CC"/>
                </a:solidFill>
                <a:latin typeface="Book Antiqua" pitchFamily="18" charset="0"/>
              </a:rPr>
              <a:t>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latin typeface="Book Antiqua" pitchFamily="18" charset="0"/>
              </a:rPr>
              <a:t>                                 </a:t>
            </a:r>
            <a:r>
              <a:rPr lang="en-US" sz="2400">
                <a:latin typeface="Book Antiqua" pitchFamily="18" charset="0"/>
              </a:rPr>
              <a:t>       </a:t>
            </a:r>
            <a:r>
              <a:rPr lang="ru-RU" sz="2400">
                <a:solidFill>
                  <a:srgbClr val="000000"/>
                </a:solidFill>
                <a:latin typeface="Book Antiqua" pitchFamily="18" charset="0"/>
              </a:rPr>
              <a:t>глухие    </a:t>
            </a:r>
            <a:r>
              <a:rPr lang="ru-RU" sz="2400">
                <a:latin typeface="Book Antiqua" pitchFamily="18" charset="0"/>
              </a:rPr>
              <a:t>   </a:t>
            </a:r>
            <a:r>
              <a:rPr lang="ru-RU" sz="2400" b="1">
                <a:solidFill>
                  <a:srgbClr val="0000CC"/>
                </a:solidFill>
                <a:latin typeface="Book Antiqua" pitchFamily="18" charset="0"/>
              </a:rPr>
              <a:t>Х   Ц   Ч   Щ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>
              <a:solidFill>
                <a:srgbClr val="000000"/>
              </a:solidFill>
              <a:latin typeface="Book Antiqua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solidFill>
                  <a:srgbClr val="000000"/>
                </a:solidFill>
                <a:latin typeface="Book Antiqua" pitchFamily="18" charset="0"/>
              </a:rPr>
              <a:t>Всегда твердые</a:t>
            </a:r>
            <a:r>
              <a:rPr lang="ru-RU" sz="2400">
                <a:latin typeface="Book Antiqua" pitchFamily="18" charset="0"/>
              </a:rPr>
              <a:t>  </a:t>
            </a:r>
            <a:r>
              <a:rPr lang="ru-RU" sz="2400" b="1">
                <a:solidFill>
                  <a:srgbClr val="0000CC"/>
                </a:solidFill>
                <a:latin typeface="Book Antiqua" pitchFamily="18" charset="0"/>
              </a:rPr>
              <a:t>Ж   Ш   Ц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solidFill>
                  <a:srgbClr val="000000"/>
                </a:solidFill>
                <a:latin typeface="Book Antiqua" pitchFamily="18" charset="0"/>
              </a:rPr>
              <a:t>Всегда мягкие</a:t>
            </a:r>
            <a:r>
              <a:rPr lang="ru-RU" sz="2400">
                <a:latin typeface="Book Antiqua" pitchFamily="18" charset="0"/>
              </a:rPr>
              <a:t>   </a:t>
            </a:r>
            <a:r>
              <a:rPr lang="ru-RU" sz="2400" b="1">
                <a:solidFill>
                  <a:srgbClr val="0000CC"/>
                </a:solidFill>
                <a:latin typeface="Book Antiqua" pitchFamily="18" charset="0"/>
              </a:rPr>
              <a:t>Й   Ч   Щ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solidFill>
                  <a:srgbClr val="000000"/>
                </a:solidFill>
                <a:latin typeface="Book Antiqua" pitchFamily="18" charset="0"/>
              </a:rPr>
              <a:t>Буквы</a:t>
            </a:r>
            <a:r>
              <a:rPr lang="ru-RU" sz="2400">
                <a:latin typeface="Book Antiqua" pitchFamily="18" charset="0"/>
              </a:rPr>
              <a:t>  </a:t>
            </a:r>
            <a:r>
              <a:rPr lang="ru-RU" sz="2400" b="1">
                <a:solidFill>
                  <a:srgbClr val="00CC00"/>
                </a:solidFill>
                <a:latin typeface="Book Antiqua" pitchFamily="18" charset="0"/>
              </a:rPr>
              <a:t>Ь, Ъ</a:t>
            </a:r>
            <a:r>
              <a:rPr lang="ru-RU" sz="2400">
                <a:latin typeface="Book Antiqua" pitchFamily="18" charset="0"/>
              </a:rPr>
              <a:t>  </a:t>
            </a:r>
            <a:r>
              <a:rPr lang="ru-RU" sz="2400">
                <a:solidFill>
                  <a:srgbClr val="000000"/>
                </a:solidFill>
                <a:latin typeface="Book Antiqua" pitchFamily="18" charset="0"/>
              </a:rPr>
              <a:t>звуков не обозначают, а обозначают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solidFill>
                  <a:srgbClr val="000000"/>
                </a:solidFill>
                <a:latin typeface="Book Antiqua" pitchFamily="18" charset="0"/>
              </a:rPr>
              <a:t>мягкость или твердость согласной, после которой они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solidFill>
                  <a:srgbClr val="000000"/>
                </a:solidFill>
                <a:latin typeface="Book Antiqua" pitchFamily="18" charset="0"/>
              </a:rPr>
              <a:t>стоят.</a:t>
            </a:r>
          </a:p>
          <a:p>
            <a:pPr>
              <a:lnSpc>
                <a:spcPct val="90000"/>
              </a:lnSpc>
            </a:pPr>
            <a:endParaRPr lang="ru-RU" sz="2400">
              <a:latin typeface="Book Antiqua" pitchFamily="18" charset="0"/>
            </a:endParaRPr>
          </a:p>
          <a:p>
            <a:pPr>
              <a:lnSpc>
                <a:spcPct val="90000"/>
              </a:lnSpc>
            </a:pPr>
            <a:endParaRPr lang="ru-RU">
              <a:latin typeface="Book Antiqua" pitchFamily="18" charset="0"/>
            </a:endParaRPr>
          </a:p>
        </p:txBody>
      </p:sp>
      <p:grpSp>
        <p:nvGrpSpPr>
          <p:cNvPr id="37896" name="Group 8"/>
          <p:cNvGrpSpPr>
            <a:grpSpLocks/>
          </p:cNvGrpSpPr>
          <p:nvPr/>
        </p:nvGrpSpPr>
        <p:grpSpPr bwMode="auto">
          <a:xfrm>
            <a:off x="2268538" y="1484313"/>
            <a:ext cx="1219200" cy="762000"/>
            <a:chOff x="1248" y="1296"/>
            <a:chExt cx="768" cy="480"/>
          </a:xfrm>
        </p:grpSpPr>
        <p:sp>
          <p:nvSpPr>
            <p:cNvPr id="37892" name="Line 4"/>
            <p:cNvSpPr>
              <a:spLocks noChangeShapeType="1"/>
            </p:cNvSpPr>
            <p:nvPr/>
          </p:nvSpPr>
          <p:spPr bwMode="auto">
            <a:xfrm flipV="1">
              <a:off x="1248" y="1296"/>
              <a:ext cx="768" cy="19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7893" name="Line 5"/>
            <p:cNvSpPr>
              <a:spLocks noChangeShapeType="1"/>
            </p:cNvSpPr>
            <p:nvPr/>
          </p:nvSpPr>
          <p:spPr bwMode="auto">
            <a:xfrm>
              <a:off x="1248" y="1488"/>
              <a:ext cx="768" cy="28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37897" name="Group 9"/>
          <p:cNvGrpSpPr>
            <a:grpSpLocks/>
          </p:cNvGrpSpPr>
          <p:nvPr/>
        </p:nvGrpSpPr>
        <p:grpSpPr bwMode="auto">
          <a:xfrm>
            <a:off x="2411413" y="3068638"/>
            <a:ext cx="1062037" cy="762000"/>
            <a:chOff x="1440" y="2160"/>
            <a:chExt cx="669" cy="480"/>
          </a:xfrm>
        </p:grpSpPr>
        <p:sp>
          <p:nvSpPr>
            <p:cNvPr id="37894" name="Line 6"/>
            <p:cNvSpPr>
              <a:spLocks noChangeShapeType="1"/>
            </p:cNvSpPr>
            <p:nvPr/>
          </p:nvSpPr>
          <p:spPr bwMode="auto">
            <a:xfrm flipV="1">
              <a:off x="1440" y="2160"/>
              <a:ext cx="669" cy="24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7895" name="Line 7"/>
            <p:cNvSpPr>
              <a:spLocks noChangeShapeType="1"/>
            </p:cNvSpPr>
            <p:nvPr/>
          </p:nvSpPr>
          <p:spPr bwMode="auto">
            <a:xfrm>
              <a:off x="1440" y="2400"/>
              <a:ext cx="624" cy="24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  <p:pic>
        <p:nvPicPr>
          <p:cNvPr id="37898" name="Picture 10" descr="strelochka4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r>
              <a:rPr lang="ru-RU" sz="4000" b="1">
                <a:solidFill>
                  <a:srgbClr val="FF0000"/>
                </a:solidFill>
                <a:latin typeface="Book Antiqua" pitchFamily="18" charset="0"/>
              </a:rPr>
              <a:t>ФОНЕТИЧЕСКИЙ РАЗБОР СЛОВА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16113"/>
            <a:ext cx="7931150" cy="45259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b="1">
                <a:solidFill>
                  <a:srgbClr val="3333CC"/>
                </a:solidFill>
                <a:latin typeface="Book Antiqua" pitchFamily="18" charset="0"/>
              </a:rPr>
              <a:t>Ком – пью – тер</a:t>
            </a:r>
            <a:r>
              <a:rPr lang="ru-RU" sz="2400" b="1">
                <a:latin typeface="Book Antiqua" pitchFamily="18" charset="0"/>
              </a:rPr>
              <a:t>  </a:t>
            </a:r>
            <a:r>
              <a:rPr lang="ru-RU" sz="2400" b="1">
                <a:solidFill>
                  <a:srgbClr val="000000"/>
                </a:solidFill>
                <a:latin typeface="Book Antiqua" pitchFamily="18" charset="0"/>
              </a:rPr>
              <a:t>--  </a:t>
            </a:r>
            <a:r>
              <a:rPr lang="en-US" sz="2400">
                <a:solidFill>
                  <a:srgbClr val="000000"/>
                </a:solidFill>
                <a:latin typeface="Book Antiqua" pitchFamily="18" charset="0"/>
              </a:rPr>
              <a:t>10</a:t>
            </a:r>
            <a:r>
              <a:rPr lang="ru-RU" sz="2400">
                <a:solidFill>
                  <a:srgbClr val="000000"/>
                </a:solidFill>
                <a:latin typeface="Book Antiqua" pitchFamily="18" charset="0"/>
              </a:rPr>
              <a:t> звуков, 9 букв, 3 слога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>
                <a:solidFill>
                  <a:srgbClr val="0000CC"/>
                </a:solidFill>
                <a:latin typeface="Book Antiqua" pitchFamily="18" charset="0"/>
              </a:rPr>
              <a:t> К</a:t>
            </a:r>
            <a:r>
              <a:rPr lang="ru-RU" sz="2400" b="1">
                <a:latin typeface="Book Antiqua" pitchFamily="18" charset="0"/>
              </a:rPr>
              <a:t> </a:t>
            </a:r>
            <a:r>
              <a:rPr lang="ru-RU" sz="2400">
                <a:solidFill>
                  <a:srgbClr val="000000"/>
                </a:solidFill>
                <a:latin typeface="Book Antiqua" pitchFamily="18" charset="0"/>
              </a:rPr>
              <a:t>– согласный, твердый, парный  глухой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>
                <a:solidFill>
                  <a:srgbClr val="CC00CC"/>
                </a:solidFill>
                <a:latin typeface="Book Antiqua" pitchFamily="18" charset="0"/>
              </a:rPr>
              <a:t> </a:t>
            </a:r>
            <a:r>
              <a:rPr lang="ru-RU" sz="2400" b="1">
                <a:solidFill>
                  <a:srgbClr val="FF0000"/>
                </a:solidFill>
                <a:latin typeface="Book Antiqua" pitchFamily="18" charset="0"/>
              </a:rPr>
              <a:t>О</a:t>
            </a:r>
            <a:r>
              <a:rPr lang="ru-RU" sz="2400">
                <a:latin typeface="Book Antiqua" pitchFamily="18" charset="0"/>
              </a:rPr>
              <a:t> </a:t>
            </a:r>
            <a:r>
              <a:rPr lang="ru-RU" sz="2400">
                <a:solidFill>
                  <a:srgbClr val="000000"/>
                </a:solidFill>
                <a:latin typeface="Book Antiqua" pitchFamily="18" charset="0"/>
              </a:rPr>
              <a:t>– гласный, безударный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latin typeface="Book Antiqua" pitchFamily="18" charset="0"/>
              </a:rPr>
              <a:t> </a:t>
            </a:r>
            <a:r>
              <a:rPr lang="ru-RU" sz="2400" b="1">
                <a:solidFill>
                  <a:srgbClr val="0000CC"/>
                </a:solidFill>
                <a:latin typeface="Book Antiqua" pitchFamily="18" charset="0"/>
              </a:rPr>
              <a:t>М </a:t>
            </a:r>
            <a:r>
              <a:rPr lang="ru-RU" sz="2400">
                <a:solidFill>
                  <a:srgbClr val="000000"/>
                </a:solidFill>
                <a:latin typeface="Book Antiqua" pitchFamily="18" charset="0"/>
              </a:rPr>
              <a:t>– согласный, твердый, непарный звонкий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>
                <a:solidFill>
                  <a:srgbClr val="0000CC"/>
                </a:solidFill>
                <a:latin typeface="Book Antiqua" pitchFamily="18" charset="0"/>
              </a:rPr>
              <a:t> П</a:t>
            </a:r>
            <a:r>
              <a:rPr lang="ru-RU" sz="2400">
                <a:latin typeface="Book Antiqua" pitchFamily="18" charset="0"/>
              </a:rPr>
              <a:t> </a:t>
            </a:r>
            <a:r>
              <a:rPr lang="ru-RU" sz="2400">
                <a:solidFill>
                  <a:srgbClr val="000000"/>
                </a:solidFill>
                <a:latin typeface="Book Antiqua" pitchFamily="18" charset="0"/>
              </a:rPr>
              <a:t>– согласный, мягкий, парный глухой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>
                <a:solidFill>
                  <a:srgbClr val="008000"/>
                </a:solidFill>
                <a:latin typeface="Book Antiqua" pitchFamily="18" charset="0"/>
              </a:rPr>
              <a:t> Ь</a:t>
            </a:r>
            <a:r>
              <a:rPr lang="ru-RU" sz="2400">
                <a:solidFill>
                  <a:srgbClr val="008000"/>
                </a:solidFill>
                <a:latin typeface="Book Antiqua" pitchFamily="18" charset="0"/>
              </a:rPr>
              <a:t> </a:t>
            </a:r>
            <a:r>
              <a:rPr lang="ru-RU" sz="2400">
                <a:solidFill>
                  <a:srgbClr val="000000"/>
                </a:solidFill>
                <a:latin typeface="Book Antiqua" pitchFamily="18" charset="0"/>
              </a:rPr>
              <a:t>–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>
                <a:solidFill>
                  <a:srgbClr val="CC00CC"/>
                </a:solidFill>
                <a:latin typeface="Book Antiqua" pitchFamily="18" charset="0"/>
              </a:rPr>
              <a:t> </a:t>
            </a:r>
            <a:r>
              <a:rPr lang="ru-RU" sz="2400" b="1">
                <a:solidFill>
                  <a:srgbClr val="FF0000"/>
                </a:solidFill>
                <a:latin typeface="Book Antiqua" pitchFamily="18" charset="0"/>
              </a:rPr>
              <a:t>Ю</a:t>
            </a:r>
            <a:r>
              <a:rPr lang="ru-RU" sz="2400" b="1">
                <a:latin typeface="Book Antiqua" pitchFamily="18" charset="0"/>
              </a:rPr>
              <a:t> </a:t>
            </a:r>
            <a:r>
              <a:rPr lang="ru-RU" sz="2400">
                <a:solidFill>
                  <a:srgbClr val="000000"/>
                </a:solidFill>
                <a:latin typeface="Book Antiqua" pitchFamily="18" charset="0"/>
              </a:rPr>
              <a:t>– гласный, ударный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latin typeface="Book Antiqua" pitchFamily="18" charset="0"/>
              </a:rPr>
              <a:t> </a:t>
            </a:r>
            <a:r>
              <a:rPr lang="ru-RU" sz="2400" b="1">
                <a:solidFill>
                  <a:srgbClr val="0000CC"/>
                </a:solidFill>
                <a:latin typeface="Book Antiqua" pitchFamily="18" charset="0"/>
              </a:rPr>
              <a:t>Т</a:t>
            </a:r>
            <a:r>
              <a:rPr lang="ru-RU" sz="2400">
                <a:latin typeface="Book Antiqua" pitchFamily="18" charset="0"/>
              </a:rPr>
              <a:t> </a:t>
            </a:r>
            <a:r>
              <a:rPr lang="ru-RU" sz="2400">
                <a:solidFill>
                  <a:srgbClr val="000000"/>
                </a:solidFill>
                <a:latin typeface="Book Antiqua" pitchFamily="18" charset="0"/>
              </a:rPr>
              <a:t>– согласный, твердый, парный глухой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>
                <a:solidFill>
                  <a:srgbClr val="CC00CC"/>
                </a:solidFill>
                <a:latin typeface="Book Antiqua" pitchFamily="18" charset="0"/>
              </a:rPr>
              <a:t> </a:t>
            </a:r>
            <a:r>
              <a:rPr lang="ru-RU" sz="2400" b="1">
                <a:solidFill>
                  <a:srgbClr val="FF0000"/>
                </a:solidFill>
                <a:latin typeface="Book Antiqua" pitchFamily="18" charset="0"/>
              </a:rPr>
              <a:t>Е</a:t>
            </a:r>
            <a:r>
              <a:rPr lang="ru-RU" sz="2400">
                <a:solidFill>
                  <a:srgbClr val="CC00CC"/>
                </a:solidFill>
                <a:latin typeface="Book Antiqua" pitchFamily="18" charset="0"/>
              </a:rPr>
              <a:t> </a:t>
            </a:r>
            <a:r>
              <a:rPr lang="ru-RU" sz="2400">
                <a:solidFill>
                  <a:srgbClr val="000000"/>
                </a:solidFill>
                <a:latin typeface="Book Antiqua" pitchFamily="18" charset="0"/>
              </a:rPr>
              <a:t>– гласный, безударный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>
                <a:solidFill>
                  <a:srgbClr val="0000CC"/>
                </a:solidFill>
                <a:latin typeface="Book Antiqua" pitchFamily="18" charset="0"/>
              </a:rPr>
              <a:t> Р</a:t>
            </a:r>
            <a:r>
              <a:rPr lang="ru-RU" sz="2400" b="1">
                <a:latin typeface="Book Antiqua" pitchFamily="18" charset="0"/>
              </a:rPr>
              <a:t> </a:t>
            </a:r>
            <a:r>
              <a:rPr lang="ru-RU" sz="2400">
                <a:solidFill>
                  <a:srgbClr val="000000"/>
                </a:solidFill>
                <a:latin typeface="Book Antiqua" pitchFamily="18" charset="0"/>
              </a:rPr>
              <a:t>– согласный, твердый, непарный звонкий.</a:t>
            </a:r>
          </a:p>
          <a:p>
            <a:pPr>
              <a:lnSpc>
                <a:spcPct val="90000"/>
              </a:lnSpc>
            </a:pPr>
            <a:endParaRPr lang="ru-RU" sz="2400">
              <a:solidFill>
                <a:srgbClr val="000000"/>
              </a:solidFill>
              <a:latin typeface="Book Antiqua" pitchFamily="18" charset="0"/>
            </a:endParaRPr>
          </a:p>
          <a:p>
            <a:pPr>
              <a:lnSpc>
                <a:spcPct val="90000"/>
              </a:lnSpc>
            </a:pPr>
            <a:endParaRPr lang="ru-RU" sz="2800">
              <a:latin typeface="Book Antiqua" pitchFamily="18" charset="0"/>
            </a:endParaRPr>
          </a:p>
        </p:txBody>
      </p:sp>
      <p:pic>
        <p:nvPicPr>
          <p:cNvPr id="38916" name="Picture 4" descr="strelochka4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92150"/>
            <a:ext cx="7772400" cy="1295400"/>
          </a:xfrm>
        </p:spPr>
        <p:txBody>
          <a:bodyPr/>
          <a:lstStyle/>
          <a:p>
            <a:r>
              <a:rPr lang="ru-RU" sz="3600" b="1">
                <a:solidFill>
                  <a:srgbClr val="FF0000"/>
                </a:solidFill>
                <a:latin typeface="Book Antiqua" pitchFamily="18" charset="0"/>
              </a:rPr>
              <a:t>ПРАВОПИСАНИЕ ПАРНЫХ СОГЛАСНЫХ НА КОНЦЕ СЛОВА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35768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800" dirty="0">
                <a:latin typeface="Book Antiqua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Book Antiqua" pitchFamily="18" charset="0"/>
              </a:rPr>
              <a:t>В конце слов парные согласные надо писать так же, как они пишутся в однокоренных словах или в другом падеже перед гласной.</a:t>
            </a:r>
          </a:p>
          <a:p>
            <a:pPr>
              <a:buFontTx/>
              <a:buNone/>
            </a:pPr>
            <a:r>
              <a:rPr lang="ru-RU" sz="2800" dirty="0">
                <a:solidFill>
                  <a:srgbClr val="000000"/>
                </a:solidFill>
                <a:latin typeface="Book Antiqua" pitchFamily="18" charset="0"/>
              </a:rPr>
              <a:t>                         </a:t>
            </a:r>
            <a:r>
              <a:rPr lang="ru-RU" sz="2800" dirty="0" err="1">
                <a:solidFill>
                  <a:srgbClr val="000000"/>
                </a:solidFill>
                <a:latin typeface="Book Antiqua" pitchFamily="18" charset="0"/>
              </a:rPr>
              <a:t>ду</a:t>
            </a:r>
            <a:r>
              <a:rPr lang="ru-RU" sz="2800" dirty="0">
                <a:solidFill>
                  <a:srgbClr val="3333CC"/>
                </a:solidFill>
                <a:latin typeface="Book Antiqua" pitchFamily="18" charset="0"/>
                <a:sym typeface="Wingdings" pitchFamily="2" charset="2"/>
              </a:rPr>
              <a:t></a:t>
            </a:r>
            <a:r>
              <a:rPr lang="ru-RU" sz="2800" dirty="0">
                <a:solidFill>
                  <a:srgbClr val="000000"/>
                </a:solidFill>
                <a:latin typeface="Book Antiqua" pitchFamily="18" charset="0"/>
              </a:rPr>
              <a:t>– ду</a:t>
            </a:r>
            <a:r>
              <a:rPr lang="ru-RU" sz="2800" dirty="0">
                <a:solidFill>
                  <a:srgbClr val="FF0000"/>
                </a:solidFill>
                <a:latin typeface="Book Antiqua" pitchFamily="18" charset="0"/>
              </a:rPr>
              <a:t>б</a:t>
            </a:r>
            <a:r>
              <a:rPr lang="ru-RU" sz="2800" dirty="0">
                <a:solidFill>
                  <a:srgbClr val="000000"/>
                </a:solidFill>
                <a:latin typeface="Book Antiqua" pitchFamily="18" charset="0"/>
              </a:rPr>
              <a:t>ок</a:t>
            </a:r>
          </a:p>
          <a:p>
            <a:pPr algn="ctr">
              <a:buFontTx/>
              <a:buNone/>
            </a:pPr>
            <a:r>
              <a:rPr lang="ru-RU" sz="2800" dirty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Book Antiqua" pitchFamily="18" charset="0"/>
              </a:rPr>
              <a:t>лу</a:t>
            </a:r>
            <a:r>
              <a:rPr lang="ru-RU" sz="2800" dirty="0">
                <a:solidFill>
                  <a:srgbClr val="3333CC"/>
                </a:solidFill>
                <a:latin typeface="Book Antiqua" pitchFamily="18" charset="0"/>
                <a:sym typeface="Wingdings" pitchFamily="2" charset="2"/>
              </a:rPr>
              <a:t></a:t>
            </a:r>
            <a:r>
              <a:rPr lang="ru-RU" sz="2800" dirty="0">
                <a:solidFill>
                  <a:srgbClr val="000000"/>
                </a:solidFill>
                <a:latin typeface="Book Antiqua" pitchFamily="18" charset="0"/>
              </a:rPr>
              <a:t> – лу</a:t>
            </a:r>
            <a:r>
              <a:rPr lang="ru-RU" sz="2800" dirty="0">
                <a:solidFill>
                  <a:srgbClr val="FF0000"/>
                </a:solidFill>
                <a:latin typeface="Book Antiqua" pitchFamily="18" charset="0"/>
              </a:rPr>
              <a:t>г</a:t>
            </a:r>
            <a:r>
              <a:rPr lang="ru-RU" sz="2800" dirty="0">
                <a:solidFill>
                  <a:srgbClr val="000000"/>
                </a:solidFill>
                <a:latin typeface="Book Antiqua" pitchFamily="18" charset="0"/>
              </a:rPr>
              <a:t>овой</a:t>
            </a:r>
          </a:p>
          <a:p>
            <a:pPr>
              <a:buFontTx/>
              <a:buNone/>
            </a:pPr>
            <a:r>
              <a:rPr lang="ru-RU" sz="2800" dirty="0">
                <a:solidFill>
                  <a:srgbClr val="000000"/>
                </a:solidFill>
                <a:latin typeface="Book Antiqua" pitchFamily="18" charset="0"/>
              </a:rPr>
              <a:t>                         </a:t>
            </a:r>
            <a:r>
              <a:rPr lang="ru-RU" sz="2800" dirty="0" err="1">
                <a:solidFill>
                  <a:srgbClr val="000000"/>
                </a:solidFill>
                <a:latin typeface="Book Antiqua" pitchFamily="18" charset="0"/>
              </a:rPr>
              <a:t>ро</a:t>
            </a:r>
            <a:r>
              <a:rPr lang="ru-RU" sz="2800" dirty="0">
                <a:solidFill>
                  <a:srgbClr val="3333CC"/>
                </a:solidFill>
                <a:latin typeface="Book Antiqua" pitchFamily="18" charset="0"/>
                <a:sym typeface="Wingdings" pitchFamily="2" charset="2"/>
              </a:rPr>
              <a:t></a:t>
            </a:r>
            <a:r>
              <a:rPr lang="ru-RU" sz="2800" dirty="0">
                <a:solidFill>
                  <a:srgbClr val="3333CC"/>
                </a:solidFill>
                <a:latin typeface="Book Antiqua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Book Antiqua" pitchFamily="18" charset="0"/>
              </a:rPr>
              <a:t>– ро</a:t>
            </a:r>
            <a:r>
              <a:rPr lang="ru-RU" sz="2800" dirty="0">
                <a:solidFill>
                  <a:srgbClr val="FF0000"/>
                </a:solidFill>
                <a:latin typeface="Book Antiqua" pitchFamily="18" charset="0"/>
              </a:rPr>
              <a:t>г</a:t>
            </a:r>
            <a:r>
              <a:rPr lang="ru-RU" sz="2800" dirty="0">
                <a:solidFill>
                  <a:srgbClr val="000000"/>
                </a:solidFill>
                <a:latin typeface="Book Antiqua" pitchFamily="18" charset="0"/>
              </a:rPr>
              <a:t>а </a:t>
            </a:r>
          </a:p>
          <a:p>
            <a:pPr algn="ctr">
              <a:buFontTx/>
              <a:buNone/>
            </a:pPr>
            <a:r>
              <a:rPr lang="ru-RU" sz="2800" dirty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Book Antiqua" pitchFamily="18" charset="0"/>
              </a:rPr>
              <a:t>гру</a:t>
            </a:r>
            <a:r>
              <a:rPr lang="ru-RU" sz="2800" dirty="0">
                <a:solidFill>
                  <a:srgbClr val="3333CC"/>
                </a:solidFill>
                <a:latin typeface="Book Antiqua" pitchFamily="18" charset="0"/>
                <a:sym typeface="Wingdings" pitchFamily="2" charset="2"/>
              </a:rPr>
              <a:t></a:t>
            </a:r>
            <a:r>
              <a:rPr lang="ru-RU" sz="2800" dirty="0">
                <a:solidFill>
                  <a:srgbClr val="000000"/>
                </a:solidFill>
                <a:latin typeface="Book Antiqua" pitchFamily="18" charset="0"/>
              </a:rPr>
              <a:t> - гру</a:t>
            </a:r>
            <a:r>
              <a:rPr lang="ru-RU" sz="2800" dirty="0">
                <a:solidFill>
                  <a:srgbClr val="FF0000"/>
                </a:solidFill>
                <a:latin typeface="Book Antiqua" pitchFamily="18" charset="0"/>
              </a:rPr>
              <a:t>з</a:t>
            </a:r>
            <a:r>
              <a:rPr lang="ru-RU" sz="2800" dirty="0">
                <a:solidFill>
                  <a:srgbClr val="000000"/>
                </a:solidFill>
                <a:latin typeface="Book Antiqua" pitchFamily="18" charset="0"/>
              </a:rPr>
              <a:t>ить</a:t>
            </a:r>
          </a:p>
        </p:txBody>
      </p:sp>
      <p:pic>
        <p:nvPicPr>
          <p:cNvPr id="39940" name="Picture 4" descr="strelochka4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8350"/>
            <a:ext cx="7772400" cy="1289050"/>
          </a:xfrm>
        </p:spPr>
        <p:txBody>
          <a:bodyPr/>
          <a:lstStyle/>
          <a:p>
            <a:r>
              <a:rPr lang="ru-RU" b="1">
                <a:solidFill>
                  <a:srgbClr val="FF0000"/>
                </a:solidFill>
                <a:latin typeface="Book Antiqua" pitchFamily="18" charset="0"/>
              </a:rPr>
              <a:t>БЕЗУДАРНЫЕ ГЛАСНЫЕ В КОРНЕ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416175"/>
            <a:ext cx="8229600" cy="4441825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800">
                <a:latin typeface="Book Antiqua" pitchFamily="18" charset="0"/>
              </a:rPr>
              <a:t> </a:t>
            </a: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Безударные гласные в корне проверяются ударением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 с</a:t>
            </a:r>
            <a:r>
              <a:rPr lang="ru-RU" sz="2800">
                <a:solidFill>
                  <a:srgbClr val="3333CC"/>
                </a:solidFill>
                <a:latin typeface="Book Antiqua" pitchFamily="18" charset="0"/>
                <a:sym typeface="Wingdings" pitchFamily="2" charset="2"/>
              </a:rPr>
              <a:t></a:t>
            </a: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ды – с</a:t>
            </a:r>
            <a:r>
              <a:rPr lang="ru-RU" b="1">
                <a:solidFill>
                  <a:srgbClr val="FF0000"/>
                </a:solidFill>
                <a:latin typeface="Book Antiqua" pitchFamily="18" charset="0"/>
              </a:rPr>
              <a:t>а</a:t>
            </a: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д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 ст</a:t>
            </a:r>
            <a:r>
              <a:rPr lang="ru-RU" sz="2800">
                <a:solidFill>
                  <a:srgbClr val="3333CC"/>
                </a:solidFill>
                <a:latin typeface="Book Antiqua" pitchFamily="18" charset="0"/>
                <a:sym typeface="Wingdings" pitchFamily="2" charset="2"/>
              </a:rPr>
              <a:t></a:t>
            </a: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на – ст</a:t>
            </a:r>
            <a:r>
              <a:rPr lang="ru-RU" b="1">
                <a:solidFill>
                  <a:srgbClr val="FF0000"/>
                </a:solidFill>
                <a:latin typeface="Book Antiqua" pitchFamily="18" charset="0"/>
              </a:rPr>
              <a:t>е</a:t>
            </a: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ны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 з</a:t>
            </a:r>
            <a:r>
              <a:rPr lang="ru-RU" sz="2800">
                <a:solidFill>
                  <a:srgbClr val="3333CC"/>
                </a:solidFill>
                <a:latin typeface="Book Antiqua" pitchFamily="18" charset="0"/>
                <a:sym typeface="Wingdings" pitchFamily="2" charset="2"/>
              </a:rPr>
              <a:t></a:t>
            </a: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ма – з</a:t>
            </a:r>
            <a:r>
              <a:rPr lang="ru-RU" b="1">
                <a:solidFill>
                  <a:srgbClr val="FF0000"/>
                </a:solidFill>
                <a:latin typeface="Book Antiqua" pitchFamily="18" charset="0"/>
              </a:rPr>
              <a:t>и</a:t>
            </a: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мний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 м</a:t>
            </a:r>
            <a:r>
              <a:rPr lang="ru-RU" sz="2800">
                <a:solidFill>
                  <a:srgbClr val="3333CC"/>
                </a:solidFill>
                <a:latin typeface="Book Antiqua" pitchFamily="18" charset="0"/>
                <a:sym typeface="Wingdings" pitchFamily="2" charset="2"/>
              </a:rPr>
              <a:t></a:t>
            </a: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ря – м</a:t>
            </a:r>
            <a:r>
              <a:rPr lang="ru-RU" b="1">
                <a:solidFill>
                  <a:srgbClr val="FF0000"/>
                </a:solidFill>
                <a:latin typeface="Book Antiqua" pitchFamily="18" charset="0"/>
              </a:rPr>
              <a:t>о</a:t>
            </a: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ре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 п</a:t>
            </a:r>
            <a:r>
              <a:rPr lang="ru-RU" sz="2800">
                <a:solidFill>
                  <a:srgbClr val="3333CC"/>
                </a:solidFill>
                <a:latin typeface="Book Antiqua" pitchFamily="18" charset="0"/>
                <a:sym typeface="Wingdings" pitchFamily="2" charset="2"/>
              </a:rPr>
              <a:t></a:t>
            </a: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ля – п</a:t>
            </a:r>
            <a:r>
              <a:rPr lang="ru-RU" b="1">
                <a:solidFill>
                  <a:srgbClr val="FF0000"/>
                </a:solidFill>
                <a:latin typeface="Book Antiqua" pitchFamily="18" charset="0"/>
              </a:rPr>
              <a:t>о</a:t>
            </a: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ле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 к</a:t>
            </a:r>
            <a:r>
              <a:rPr lang="ru-RU" sz="2800">
                <a:solidFill>
                  <a:srgbClr val="3333CC"/>
                </a:solidFill>
                <a:latin typeface="Book Antiqua" pitchFamily="18" charset="0"/>
                <a:sym typeface="Wingdings" pitchFamily="2" charset="2"/>
              </a:rPr>
              <a:t></a:t>
            </a: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за - к</a:t>
            </a:r>
            <a:r>
              <a:rPr lang="ru-RU" b="1">
                <a:solidFill>
                  <a:srgbClr val="FF0000"/>
                </a:solidFill>
                <a:latin typeface="Book Antiqua" pitchFamily="18" charset="0"/>
              </a:rPr>
              <a:t>о</a:t>
            </a:r>
            <a:r>
              <a:rPr lang="ru-RU" sz="2800">
                <a:solidFill>
                  <a:srgbClr val="000000"/>
                </a:solidFill>
                <a:latin typeface="Book Antiqua" pitchFamily="18" charset="0"/>
              </a:rPr>
              <a:t>зы</a:t>
            </a:r>
          </a:p>
        </p:txBody>
      </p:sp>
      <p:pic>
        <p:nvPicPr>
          <p:cNvPr id="40964" name="Picture 4" descr="strelochka4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908050"/>
          </a:xfrm>
        </p:spPr>
        <p:txBody>
          <a:bodyPr/>
          <a:lstStyle/>
          <a:p>
            <a:r>
              <a:rPr lang="ru-RU" b="1">
                <a:solidFill>
                  <a:srgbClr val="FF0000"/>
                </a:solidFill>
                <a:latin typeface="Book Antiqua" pitchFamily="18" charset="0"/>
              </a:rPr>
              <a:t>ЗАПОМНИ</a:t>
            </a:r>
            <a:r>
              <a:rPr lang="en-US" b="1">
                <a:solidFill>
                  <a:srgbClr val="FF0000"/>
                </a:solidFill>
                <a:latin typeface="Book Antiqua" pitchFamily="18" charset="0"/>
              </a:rPr>
              <a:t>!</a:t>
            </a:r>
            <a:endParaRPr lang="ru-RU" b="1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444182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>
                <a:latin typeface="Book Antiqua" pitchFamily="18" charset="0"/>
              </a:rPr>
              <a:t>  </a:t>
            </a:r>
            <a:r>
              <a:rPr lang="ru-RU" b="1">
                <a:solidFill>
                  <a:srgbClr val="FF0000"/>
                </a:solidFill>
                <a:latin typeface="Book Antiqua" pitchFamily="18" charset="0"/>
              </a:rPr>
              <a:t>ЖИ – ШИ</a:t>
            </a:r>
            <a:r>
              <a:rPr lang="ru-RU" b="1">
                <a:solidFill>
                  <a:srgbClr val="CC00CC"/>
                </a:solidFill>
                <a:latin typeface="Book Antiqua" pitchFamily="18" charset="0"/>
              </a:rPr>
              <a:t> </a:t>
            </a:r>
            <a:r>
              <a:rPr lang="ru-RU" b="1">
                <a:solidFill>
                  <a:srgbClr val="3333CC"/>
                </a:solidFill>
                <a:latin typeface="Book Antiqua" pitchFamily="18" charset="0"/>
              </a:rPr>
              <a:t> пиши с </a:t>
            </a:r>
            <a:r>
              <a:rPr lang="ru-RU" b="1">
                <a:solidFill>
                  <a:srgbClr val="FF0000"/>
                </a:solidFill>
                <a:latin typeface="Book Antiqua" pitchFamily="18" charset="0"/>
              </a:rPr>
              <a:t>буквой  И</a:t>
            </a:r>
          </a:p>
          <a:p>
            <a:pPr>
              <a:buFontTx/>
              <a:buNone/>
            </a:pP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    мыш</a:t>
            </a:r>
            <a:r>
              <a:rPr lang="ru-RU">
                <a:solidFill>
                  <a:srgbClr val="3333CC"/>
                </a:solidFill>
                <a:latin typeface="Book Antiqua" pitchFamily="18" charset="0"/>
                <a:sym typeface="Wingdings" pitchFamily="2" charset="2"/>
              </a:rPr>
              <a:t>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     уж</a:t>
            </a:r>
            <a:r>
              <a:rPr lang="ru-RU">
                <a:solidFill>
                  <a:srgbClr val="3333CC"/>
                </a:solidFill>
                <a:latin typeface="Book Antiqua" pitchFamily="18" charset="0"/>
                <a:sym typeface="Wingdings" pitchFamily="2" charset="2"/>
              </a:rPr>
              <a:t></a:t>
            </a:r>
            <a:r>
              <a:rPr lang="ru-RU">
                <a:solidFill>
                  <a:srgbClr val="000000"/>
                </a:solidFill>
                <a:latin typeface="Book Antiqua" pitchFamily="18" charset="0"/>
                <a:sym typeface="Wingdings" pitchFamily="2" charset="2"/>
              </a:rPr>
              <a:t>  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 лыж</a:t>
            </a:r>
            <a:r>
              <a:rPr lang="ru-RU">
                <a:solidFill>
                  <a:srgbClr val="3333CC"/>
                </a:solidFill>
                <a:latin typeface="Book Antiqua" pitchFamily="18" charset="0"/>
                <a:sym typeface="Wingdings" pitchFamily="2" charset="2"/>
              </a:rPr>
              <a:t></a:t>
            </a:r>
            <a:r>
              <a:rPr lang="ru-RU">
                <a:solidFill>
                  <a:srgbClr val="000000"/>
                </a:solidFill>
                <a:latin typeface="Book Antiqua" pitchFamily="18" charset="0"/>
                <a:sym typeface="Wingdings" pitchFamily="2" charset="2"/>
              </a:rPr>
              <a:t>  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 ш</a:t>
            </a:r>
            <a:r>
              <a:rPr lang="ru-RU">
                <a:solidFill>
                  <a:srgbClr val="3333CC"/>
                </a:solidFill>
                <a:latin typeface="Book Antiqua" pitchFamily="18" charset="0"/>
                <a:sym typeface="Wingdings" pitchFamily="2" charset="2"/>
              </a:rPr>
              <a:t>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на</a:t>
            </a:r>
          </a:p>
          <a:p>
            <a:pPr algn="ctr">
              <a:buFontTx/>
              <a:buNone/>
            </a:pP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b="1">
                <a:solidFill>
                  <a:srgbClr val="FF0000"/>
                </a:solidFill>
                <a:latin typeface="Book Antiqua" pitchFamily="18" charset="0"/>
              </a:rPr>
              <a:t>ЧА – ЩА</a:t>
            </a:r>
            <a:r>
              <a:rPr lang="ru-RU" b="1">
                <a:solidFill>
                  <a:srgbClr val="3333CC"/>
                </a:solidFill>
                <a:latin typeface="Book Antiqua" pitchFamily="18" charset="0"/>
              </a:rPr>
              <a:t>  пиши с буквой  </a:t>
            </a:r>
            <a:r>
              <a:rPr lang="ru-RU" b="1">
                <a:solidFill>
                  <a:srgbClr val="FF0000"/>
                </a:solidFill>
                <a:latin typeface="Book Antiqua" pitchFamily="18" charset="0"/>
              </a:rPr>
              <a:t>А</a:t>
            </a:r>
          </a:p>
          <a:p>
            <a:pPr>
              <a:buFontTx/>
              <a:buNone/>
            </a:pP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    дач</a:t>
            </a:r>
            <a:r>
              <a:rPr lang="ru-RU">
                <a:solidFill>
                  <a:srgbClr val="3333CC"/>
                </a:solidFill>
                <a:latin typeface="Book Antiqua" pitchFamily="18" charset="0"/>
                <a:sym typeface="Wingdings" pitchFamily="2" charset="2"/>
              </a:rPr>
              <a:t>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       туч</a:t>
            </a:r>
            <a:r>
              <a:rPr lang="ru-RU">
                <a:solidFill>
                  <a:srgbClr val="3333CC"/>
                </a:solidFill>
                <a:latin typeface="Book Antiqua" pitchFamily="18" charset="0"/>
                <a:sym typeface="Wingdings" pitchFamily="2" charset="2"/>
              </a:rPr>
              <a:t>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  свеч</a:t>
            </a:r>
            <a:r>
              <a:rPr lang="ru-RU">
                <a:solidFill>
                  <a:srgbClr val="3333CC"/>
                </a:solidFill>
                <a:latin typeface="Book Antiqua" pitchFamily="18" charset="0"/>
                <a:sym typeface="Wingdings" pitchFamily="2" charset="2"/>
              </a:rPr>
              <a:t>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  саранч</a:t>
            </a:r>
            <a:r>
              <a:rPr lang="ru-RU">
                <a:solidFill>
                  <a:srgbClr val="3333CC"/>
                </a:solidFill>
                <a:latin typeface="Book Antiqua" pitchFamily="18" charset="0"/>
                <a:sym typeface="Wingdings" pitchFamily="2" charset="2"/>
              </a:rPr>
              <a:t></a:t>
            </a:r>
            <a:endParaRPr lang="ru-RU">
              <a:solidFill>
                <a:srgbClr val="3333CC"/>
              </a:solidFill>
              <a:latin typeface="Book Antiqua" pitchFamily="18" charset="0"/>
            </a:endParaRPr>
          </a:p>
          <a:p>
            <a:pPr algn="ctr">
              <a:buFontTx/>
              <a:buNone/>
            </a:pP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b="1">
                <a:solidFill>
                  <a:srgbClr val="FF0000"/>
                </a:solidFill>
                <a:latin typeface="Book Antiqua" pitchFamily="18" charset="0"/>
              </a:rPr>
              <a:t>ЧУ – ЩУ</a:t>
            </a:r>
            <a:r>
              <a:rPr lang="ru-RU" b="1">
                <a:solidFill>
                  <a:srgbClr val="3333CC"/>
                </a:solidFill>
                <a:latin typeface="Book Antiqua" pitchFamily="18" charset="0"/>
              </a:rPr>
              <a:t>  пиши с буквой  </a:t>
            </a:r>
            <a:r>
              <a:rPr lang="ru-RU" b="1">
                <a:solidFill>
                  <a:srgbClr val="FF0000"/>
                </a:solidFill>
                <a:latin typeface="Book Antiqua" pitchFamily="18" charset="0"/>
              </a:rPr>
              <a:t>У</a:t>
            </a:r>
          </a:p>
          <a:p>
            <a:pPr algn="ctr">
              <a:buFontTx/>
              <a:buNone/>
            </a:pPr>
            <a:r>
              <a:rPr lang="ru-RU" b="1">
                <a:solidFill>
                  <a:srgbClr val="3333CC"/>
                </a:solidFill>
                <a:latin typeface="Book Antiqua" pitchFamily="18" charset="0"/>
              </a:rPr>
              <a:t> 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щ</a:t>
            </a:r>
            <a:r>
              <a:rPr lang="ru-RU">
                <a:solidFill>
                  <a:srgbClr val="3333CC"/>
                </a:solidFill>
                <a:latin typeface="Book Antiqua" pitchFamily="18" charset="0"/>
                <a:sym typeface="Wingdings" pitchFamily="2" charset="2"/>
              </a:rPr>
              <a:t>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ка    ч</a:t>
            </a:r>
            <a:r>
              <a:rPr lang="ru-RU">
                <a:solidFill>
                  <a:srgbClr val="3333CC"/>
                </a:solidFill>
                <a:latin typeface="Book Antiqua" pitchFamily="18" charset="0"/>
                <a:sym typeface="Wingdings" pitchFamily="2" charset="2"/>
              </a:rPr>
              <a:t>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лок    ч</a:t>
            </a:r>
            <a:r>
              <a:rPr lang="ru-RU">
                <a:solidFill>
                  <a:srgbClr val="3333CC"/>
                </a:solidFill>
                <a:latin typeface="Book Antiqua" pitchFamily="18" charset="0"/>
                <a:sym typeface="Wingdings" pitchFamily="2" charset="2"/>
              </a:rPr>
              <a:t>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деса     ч</a:t>
            </a:r>
            <a:r>
              <a:rPr lang="ru-RU">
                <a:solidFill>
                  <a:srgbClr val="3333CC"/>
                </a:solidFill>
                <a:latin typeface="Book Antiqua" pitchFamily="18" charset="0"/>
                <a:sym typeface="Wingdings" pitchFamily="2" charset="2"/>
              </a:rPr>
              <a:t>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довище   </a:t>
            </a:r>
          </a:p>
        </p:txBody>
      </p:sp>
      <p:pic>
        <p:nvPicPr>
          <p:cNvPr id="41988" name="Picture 4" descr="strelochka4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1144</TotalTime>
  <Words>1766</Words>
  <Application>Microsoft Office PowerPoint</Application>
  <PresentationFormat>Экран (4:3)</PresentationFormat>
  <Paragraphs>426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Default Design</vt:lpstr>
      <vt:lpstr>Презентация PowerPoint</vt:lpstr>
      <vt:lpstr>СОДЕРЖАНИЕ</vt:lpstr>
      <vt:lpstr>Презентация PowerPoint</vt:lpstr>
      <vt:lpstr>Гласные  буквы</vt:lpstr>
      <vt:lpstr>Согласные звуки</vt:lpstr>
      <vt:lpstr>ФОНЕТИЧЕСКИЙ РАЗБОР СЛОВА</vt:lpstr>
      <vt:lpstr>ПРАВОПИСАНИЕ ПАРНЫХ СОГЛАСНЫХ НА КОНЦЕ СЛОВА</vt:lpstr>
      <vt:lpstr>БЕЗУДАРНЫЕ ГЛАСНЫЕ В КОРНЕ</vt:lpstr>
      <vt:lpstr>ЗАПОМНИ!</vt:lpstr>
      <vt:lpstr>ПРОПИСНАЯ БУКВА</vt:lpstr>
      <vt:lpstr>СОСТАВ СЛОВА</vt:lpstr>
      <vt:lpstr>ЗАПОМНИ!</vt:lpstr>
      <vt:lpstr>ПРАВОПИСАНИЕ ПРИСТАВОК</vt:lpstr>
      <vt:lpstr>ПРАВОПИСАНИЕ ПРИСТАВОК И ПРЕДЛОГОВ</vt:lpstr>
      <vt:lpstr>ЧАСТИ  РЕЧИ</vt:lpstr>
      <vt:lpstr>ИМЯ СУЩЕСТВИТЕЛЬНОЕ</vt:lpstr>
      <vt:lpstr>ПАДЕЖИ ИМЁН СУЩЕСТВИТЕЛЬНЫХ</vt:lpstr>
      <vt:lpstr>ТРИ СКЛОНЕНИЯ ИМЁН СУЩЕСТВИТЕЛЬНЫХ</vt:lpstr>
      <vt:lpstr>РОД ИМЁН ПРИЛАГАТЕЛЬНЫХ</vt:lpstr>
      <vt:lpstr>ЧИСЛО ИМЁН ПРИЛАГАТЕЛЬНЫХ</vt:lpstr>
      <vt:lpstr>НЕОПРЕДЕЛЁННАЯ ФОРМА ГЛАГОЛА</vt:lpstr>
      <vt:lpstr>ИЗМЕНЕНИЕ ГЛАГОЛОВ ПО ВРЕМЕНАМ</vt:lpstr>
      <vt:lpstr>ИЗМЕНЕНИЕ ГЛАГОЛОВ ПО ЧИСЛАМ И ЛИЦАМ</vt:lpstr>
      <vt:lpstr>СПРЯЖЕНИЕ ГЛАГОЛОВ</vt:lpstr>
      <vt:lpstr>ЛИЧНЫЕ ОКОНЧАНИЯ ГЛАГОЛОВ</vt:lpstr>
      <vt:lpstr>МЕСТОИМЕНИЕ</vt:lpstr>
      <vt:lpstr>ИМЯ ЧИСЛИТЕЛЬНОЕ</vt:lpstr>
      <vt:lpstr>НАРЕЧИЕ</vt:lpstr>
      <vt:lpstr>СОЮЗ</vt:lpstr>
      <vt:lpstr>ВИДЫ ПРЕДЛОЖЕНИЙ</vt:lpstr>
      <vt:lpstr>ЧЛЕНЫ ПРЕДЛОЖЕНИЯ</vt:lpstr>
      <vt:lpstr>ОПИСАНИЕ ИСПОЛЬЗОВАННЫХ РЕСУРСОВ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Pravila po russkomu jaziku</dc:title>
  <dc:creator>L. Lazareva</dc:creator>
  <cp:lastModifiedBy>L. Lazareva</cp:lastModifiedBy>
  <cp:revision>244</cp:revision>
  <dcterms:created xsi:type="dcterms:W3CDTF">2005-01-22T06:56:00Z</dcterms:created>
  <dcterms:modified xsi:type="dcterms:W3CDTF">2013-11-28T04:53:50Z</dcterms:modified>
</cp:coreProperties>
</file>