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7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F157158-C943-440E-959F-58379F78E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836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928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28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887F5F-B67B-4F16-B100-A748B74EA0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740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58051-CC15-405D-84A1-F9ADA07B7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20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BBF0A-A4E0-47F2-A418-32F8058938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54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24790-35AC-48FF-9863-258EECEC4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1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A9908-1A17-4768-9A00-FE2427FD1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630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A15BB-BCE6-42AD-8618-563C7511B5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538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C9DCC-CFED-40BE-9CA9-3122594E0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364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2A77C-421B-45A5-896F-F600D5A96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7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D7E51-B231-4D39-90DB-F1F0DDE5F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549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D8FB7-866B-45AC-A19A-0D0A9770D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61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A7395-9FD9-43B7-8D18-F3D851BE0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28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E9487-6148-4224-8777-A35670C24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62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71AC6-FB38-4D10-89F7-BC748930B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948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819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0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0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0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0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0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0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0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0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0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821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1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1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1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1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1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1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1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1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1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2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2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2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2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822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3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3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3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3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3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3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3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3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3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4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4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4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4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4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825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6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26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6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6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52ED537-4613-4F94-9C73-D2FBC7D98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0"/>
          <p:cNvSpPr txBox="1">
            <a:spLocks noChangeArrowheads="1"/>
          </p:cNvSpPr>
          <p:nvPr/>
        </p:nvSpPr>
        <p:spPr bwMode="auto">
          <a:xfrm>
            <a:off x="2051720" y="2420938"/>
            <a:ext cx="59769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Text Box 11"/>
          <p:cNvSpPr txBox="1">
            <a:spLocks noChangeArrowheads="1"/>
          </p:cNvSpPr>
          <p:nvPr/>
        </p:nvSpPr>
        <p:spPr bwMode="auto">
          <a:xfrm>
            <a:off x="1872456" y="1268412"/>
            <a:ext cx="55435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6000"/>
              <a:t>Тип Моллюски</a:t>
            </a:r>
          </a:p>
        </p:txBody>
      </p:sp>
      <p:sp>
        <p:nvSpPr>
          <p:cNvPr id="3076" name="Text Box 13"/>
          <p:cNvSpPr txBox="1">
            <a:spLocks noChangeArrowheads="1"/>
          </p:cNvSpPr>
          <p:nvPr/>
        </p:nvSpPr>
        <p:spPr bwMode="auto">
          <a:xfrm>
            <a:off x="1331913" y="1196975"/>
            <a:ext cx="66246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/>
              <a:t> </a:t>
            </a:r>
          </a:p>
        </p:txBody>
      </p:sp>
      <p:sp>
        <p:nvSpPr>
          <p:cNvPr id="3077" name="Text Box 14"/>
          <p:cNvSpPr txBox="1">
            <a:spLocks noChangeArrowheads="1"/>
          </p:cNvSpPr>
          <p:nvPr/>
        </p:nvSpPr>
        <p:spPr bwMode="auto">
          <a:xfrm>
            <a:off x="5580063" y="3284538"/>
            <a:ext cx="3024187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/>
              <a:t>Работу  выполнила: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/>
              <a:t>Копосова Татьяна Борисовна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/>
              <a:t>Учитель биологии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/>
              <a:t>Ср. школы №423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/>
              <a:t>Кронштадтского р-на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/>
              <a:t>г.Санкт-Петербурга</a:t>
            </a:r>
          </a:p>
        </p:txBody>
      </p:sp>
      <p:pic>
        <p:nvPicPr>
          <p:cNvPr id="307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109913"/>
            <a:ext cx="4103688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Класс Головоногие.</a:t>
            </a:r>
          </a:p>
        </p:txBody>
      </p:sp>
      <p:pic>
        <p:nvPicPr>
          <p:cNvPr id="12291" name="Picture 5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1125538"/>
            <a:ext cx="1638300" cy="1714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7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488" y="333375"/>
            <a:ext cx="1800225" cy="1171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9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488" y="1700213"/>
            <a:ext cx="1835150" cy="1376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4" name="Picture 11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1700213"/>
            <a:ext cx="2270125" cy="1525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5" name="Picture 1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19589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933825"/>
            <a:ext cx="2808288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16338"/>
            <a:ext cx="223361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6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716338"/>
            <a:ext cx="191452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797425"/>
            <a:ext cx="18161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8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3716338"/>
            <a:ext cx="1833562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Text Box 20"/>
          <p:cNvSpPr txBox="1">
            <a:spLocks noChangeArrowheads="1"/>
          </p:cNvSpPr>
          <p:nvPr/>
        </p:nvSpPr>
        <p:spPr bwMode="auto">
          <a:xfrm>
            <a:off x="1116013" y="6165850"/>
            <a:ext cx="2951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/>
              <a:t>Каракатицы</a:t>
            </a:r>
          </a:p>
        </p:txBody>
      </p:sp>
      <p:sp>
        <p:nvSpPr>
          <p:cNvPr id="12302" name="Text Box 21"/>
          <p:cNvSpPr txBox="1">
            <a:spLocks noChangeArrowheads="1"/>
          </p:cNvSpPr>
          <p:nvPr/>
        </p:nvSpPr>
        <p:spPr bwMode="auto">
          <a:xfrm>
            <a:off x="6011863" y="3141663"/>
            <a:ext cx="2520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/>
              <a:t>Осьминоги</a:t>
            </a:r>
          </a:p>
        </p:txBody>
      </p:sp>
      <p:sp>
        <p:nvSpPr>
          <p:cNvPr id="12303" name="Text Box 22"/>
          <p:cNvSpPr txBox="1">
            <a:spLocks noChangeArrowheads="1"/>
          </p:cNvSpPr>
          <p:nvPr/>
        </p:nvSpPr>
        <p:spPr bwMode="auto">
          <a:xfrm>
            <a:off x="5651500" y="6165850"/>
            <a:ext cx="3097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/>
              <a:t>Кальмары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Отличительные черты: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8713787" cy="5183187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ru-RU" sz="1400" smtClean="0"/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1600" smtClean="0"/>
              <a:t>Отделами тела являются </a:t>
            </a:r>
            <a:r>
              <a:rPr lang="ru-RU" sz="1600" b="1" smtClean="0"/>
              <a:t>голова</a:t>
            </a:r>
            <a:r>
              <a:rPr lang="ru-RU" sz="1600" smtClean="0"/>
              <a:t> с расположенными на ней глазами и 1-2 парами щупалец, </a:t>
            </a:r>
            <a:r>
              <a:rPr lang="ru-RU" sz="1600" b="1" smtClean="0"/>
              <a:t>туловище</a:t>
            </a:r>
            <a:r>
              <a:rPr lang="ru-RU" sz="1600" smtClean="0"/>
              <a:t>, в котором расположено большинство внутренних органов, и </a:t>
            </a:r>
            <a:r>
              <a:rPr lang="ru-RU" sz="1600" b="1" smtClean="0"/>
              <a:t>нога</a:t>
            </a:r>
            <a:r>
              <a:rPr lang="ru-RU" sz="1600" smtClean="0"/>
              <a:t> — мускулистая брюшная часть тела, служащая для передвижения. У двустворчатых моллюсков 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1400" smtClean="0"/>
              <a:t>Тело лишено сегментации, имеет двустороннюю симметрию (двустворчатые и головоногие) или асимметричное (брюхоногие). 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1600" smtClean="0"/>
              <a:t>голова редуцирована. 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1800" smtClean="0"/>
              <a:t>Тело моллюсков заключено в раковину, защищающую животное и дающую опору для прикрепления мышц. У брюхоногих моллюсков раковина цельная в виде колпачка или спирально завитой башенки. У двустворчатых она состоит из двух створок, соединенных эластичной связкой, зубцами «замка» и мускулами-замыкателями. Большинство головоногих моллюсков раковину утратили. 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1600" smtClean="0"/>
              <a:t>Туловище моллюсков покрыто кожной складкой —</a:t>
            </a:r>
            <a:r>
              <a:rPr lang="ru-RU" sz="1600" b="1" smtClean="0"/>
              <a:t>мантией</a:t>
            </a:r>
            <a:r>
              <a:rPr lang="ru-RU" sz="1600" smtClean="0"/>
              <a:t>. Между мантией и телом образуется </a:t>
            </a:r>
            <a:r>
              <a:rPr lang="ru-RU" sz="1600" b="1" smtClean="0"/>
              <a:t>мантийная полость</a:t>
            </a:r>
            <a:r>
              <a:rPr lang="ru-RU" sz="1600" smtClean="0"/>
              <a:t>, в которой располагаются жабры, некоторые органы чувств, анальное отверстие, отверстие выделительных органов. 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ru-RU" sz="16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Внешнее строение моллюсков.</a:t>
            </a:r>
          </a:p>
        </p:txBody>
      </p:sp>
      <p:pic>
        <p:nvPicPr>
          <p:cNvPr id="5123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557338"/>
            <a:ext cx="2376487" cy="2357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611188" y="4437063"/>
            <a:ext cx="3097212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/>
              <a:t>1-дыхательное отверстие </a:t>
            </a:r>
          </a:p>
          <a:p>
            <a:pPr eaLnBrk="1" hangingPunct="1">
              <a:spcBef>
                <a:spcPct val="50000"/>
              </a:spcBef>
            </a:pPr>
            <a:r>
              <a:rPr lang="ru-RU" sz="1400"/>
              <a:t>2.-щупальца </a:t>
            </a:r>
          </a:p>
          <a:p>
            <a:pPr eaLnBrk="1" hangingPunct="1">
              <a:spcBef>
                <a:spcPct val="50000"/>
              </a:spcBef>
            </a:pPr>
            <a:r>
              <a:rPr lang="ru-RU" sz="1400"/>
              <a:t>3-глаза </a:t>
            </a:r>
          </a:p>
          <a:p>
            <a:pPr eaLnBrk="1" hangingPunct="1">
              <a:spcBef>
                <a:spcPct val="50000"/>
              </a:spcBef>
            </a:pPr>
            <a:r>
              <a:rPr lang="ru-RU" sz="1400"/>
              <a:t>4-ротовая полость </a:t>
            </a:r>
          </a:p>
          <a:p>
            <a:pPr eaLnBrk="1" hangingPunct="1">
              <a:spcBef>
                <a:spcPct val="50000"/>
              </a:spcBef>
            </a:pPr>
            <a:r>
              <a:rPr lang="ru-RU" sz="1400"/>
              <a:t>5-нога. </a:t>
            </a:r>
          </a:p>
        </p:txBody>
      </p:sp>
      <p:pic>
        <p:nvPicPr>
          <p:cNvPr id="5125" name="Picture 8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484313"/>
            <a:ext cx="3095625" cy="1873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6" name="Text Box 10"/>
          <p:cNvSpPr txBox="1">
            <a:spLocks noChangeArrowheads="1"/>
          </p:cNvSpPr>
          <p:nvPr/>
        </p:nvSpPr>
        <p:spPr bwMode="auto">
          <a:xfrm>
            <a:off x="4859338" y="3500438"/>
            <a:ext cx="3816350" cy="307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/>
              <a:t>1- раковина</a:t>
            </a:r>
          </a:p>
          <a:p>
            <a:pPr eaLnBrk="1" hangingPunct="1">
              <a:spcBef>
                <a:spcPct val="50000"/>
              </a:spcBef>
            </a:pPr>
            <a:r>
              <a:rPr lang="ru-RU" sz="1400"/>
              <a:t>2- мускул-замыкатель </a:t>
            </a:r>
          </a:p>
          <a:p>
            <a:pPr eaLnBrk="1" hangingPunct="1">
              <a:spcBef>
                <a:spcPct val="50000"/>
              </a:spcBef>
            </a:pPr>
            <a:r>
              <a:rPr lang="ru-RU" sz="1400"/>
              <a:t>3-мантия</a:t>
            </a:r>
          </a:p>
          <a:p>
            <a:pPr eaLnBrk="1" hangingPunct="1">
              <a:spcBef>
                <a:spcPct val="50000"/>
              </a:spcBef>
            </a:pPr>
            <a:r>
              <a:rPr lang="ru-RU" sz="1400"/>
              <a:t>4- ротовые лопасти </a:t>
            </a:r>
          </a:p>
          <a:p>
            <a:pPr eaLnBrk="1" hangingPunct="1">
              <a:spcBef>
                <a:spcPct val="50000"/>
              </a:spcBef>
            </a:pPr>
            <a:r>
              <a:rPr lang="ru-RU" sz="1400"/>
              <a:t>5- нога; </a:t>
            </a:r>
          </a:p>
          <a:p>
            <a:pPr eaLnBrk="1" hangingPunct="1">
              <a:spcBef>
                <a:spcPct val="50000"/>
              </a:spcBef>
            </a:pPr>
            <a:r>
              <a:rPr lang="ru-RU" sz="1400"/>
              <a:t>6-жабры</a:t>
            </a:r>
          </a:p>
          <a:p>
            <a:pPr eaLnBrk="1" hangingPunct="1">
              <a:spcBef>
                <a:spcPct val="50000"/>
              </a:spcBef>
            </a:pPr>
            <a:r>
              <a:rPr lang="ru-RU" sz="1400"/>
              <a:t>7-вводной сифон </a:t>
            </a:r>
          </a:p>
          <a:p>
            <a:pPr eaLnBrk="1" hangingPunct="1">
              <a:spcBef>
                <a:spcPct val="50000"/>
              </a:spcBef>
            </a:pPr>
            <a:r>
              <a:rPr lang="ru-RU" sz="1400"/>
              <a:t>8-выводной сифон </a:t>
            </a:r>
          </a:p>
          <a:p>
            <a:pPr eaLnBrk="1" hangingPunct="1">
              <a:spcBef>
                <a:spcPct val="50000"/>
              </a:spcBef>
            </a:pPr>
            <a:r>
              <a:rPr lang="ru-RU" sz="1400"/>
              <a:t>9-место прикрепления мускула-замыкателя. </a:t>
            </a:r>
          </a:p>
        </p:txBody>
      </p:sp>
      <p:sp>
        <p:nvSpPr>
          <p:cNvPr id="5127" name="Text Box 11"/>
          <p:cNvSpPr txBox="1">
            <a:spLocks noChangeArrowheads="1"/>
          </p:cNvSpPr>
          <p:nvPr/>
        </p:nvSpPr>
        <p:spPr bwMode="auto">
          <a:xfrm>
            <a:off x="684213" y="1125538"/>
            <a:ext cx="287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/>
              <a:t>Кл. Брюхоногие</a:t>
            </a:r>
          </a:p>
        </p:txBody>
      </p:sp>
      <p:sp>
        <p:nvSpPr>
          <p:cNvPr id="5128" name="Text Box 12"/>
          <p:cNvSpPr txBox="1">
            <a:spLocks noChangeArrowheads="1"/>
          </p:cNvSpPr>
          <p:nvPr/>
        </p:nvSpPr>
        <p:spPr bwMode="auto">
          <a:xfrm>
            <a:off x="5148263" y="1125538"/>
            <a:ext cx="3095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/>
              <a:t>Кл. Двустворчатые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Внутреннее строение моллюсков.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979613" y="1125538"/>
            <a:ext cx="4968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/>
              <a:t>(пищеварительная и дыхательная системы)</a:t>
            </a:r>
          </a:p>
        </p:txBody>
      </p:sp>
      <p:pic>
        <p:nvPicPr>
          <p:cNvPr id="6148" name="Picture 6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844675"/>
            <a:ext cx="6624638" cy="2520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1258888" y="4508500"/>
            <a:ext cx="7129462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/>
              <a:t>1- зоб                                                                     7 - печень</a:t>
            </a:r>
            <a:r>
              <a:rPr lang="ru-RU"/>
              <a:t> </a:t>
            </a:r>
            <a:endParaRPr lang="ru-RU" sz="1400"/>
          </a:p>
          <a:p>
            <a:pPr eaLnBrk="1" hangingPunct="1">
              <a:spcBef>
                <a:spcPct val="50000"/>
              </a:spcBef>
            </a:pPr>
            <a:r>
              <a:rPr lang="ru-RU" sz="1400"/>
              <a:t>2 - язык с теркой                                                   8 - жабры </a:t>
            </a:r>
          </a:p>
          <a:p>
            <a:pPr eaLnBrk="1" hangingPunct="1">
              <a:spcBef>
                <a:spcPct val="50000"/>
              </a:spcBef>
            </a:pPr>
            <a:r>
              <a:rPr lang="ru-RU" sz="1400"/>
              <a:t>3 - пищевод                                                           9 - рот </a:t>
            </a:r>
          </a:p>
          <a:p>
            <a:pPr eaLnBrk="1" hangingPunct="1">
              <a:spcBef>
                <a:spcPct val="50000"/>
              </a:spcBef>
            </a:pPr>
            <a:r>
              <a:rPr lang="ru-RU" sz="1400"/>
              <a:t>4 -заднепроходное отверстие                            10 - пищевод</a:t>
            </a:r>
            <a:r>
              <a:rPr lang="ru-RU"/>
              <a:t> </a:t>
            </a:r>
            <a:endParaRPr lang="ru-RU" sz="1400"/>
          </a:p>
          <a:p>
            <a:pPr eaLnBrk="1" hangingPunct="1">
              <a:spcBef>
                <a:spcPct val="50000"/>
              </a:spcBef>
            </a:pPr>
            <a:r>
              <a:rPr lang="ru-RU" sz="1400"/>
              <a:t>5 - легкое</a:t>
            </a:r>
            <a:r>
              <a:rPr lang="ru-RU"/>
              <a:t>                                                </a:t>
            </a:r>
            <a:r>
              <a:rPr lang="ru-RU" sz="1400"/>
              <a:t>11 - желудок </a:t>
            </a:r>
          </a:p>
          <a:p>
            <a:pPr eaLnBrk="1" hangingPunct="1">
              <a:spcBef>
                <a:spcPct val="50000"/>
              </a:spcBef>
            </a:pPr>
            <a:r>
              <a:rPr lang="ru-RU" sz="1400"/>
              <a:t>6 - кишка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Внутреннее строение моллюсков.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763713" y="1125538"/>
            <a:ext cx="55451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/>
              <a:t>(нервная и кровеносная системы)</a:t>
            </a:r>
          </a:p>
        </p:txBody>
      </p:sp>
      <p:pic>
        <p:nvPicPr>
          <p:cNvPr id="7172" name="Picture 6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484313"/>
            <a:ext cx="7272338" cy="2881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3348038" y="4581525"/>
            <a:ext cx="266382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/>
              <a:t>1 – нервные узлы</a:t>
            </a:r>
          </a:p>
          <a:p>
            <a:pPr eaLnBrk="1" hangingPunct="1">
              <a:spcBef>
                <a:spcPct val="50000"/>
              </a:spcBef>
            </a:pPr>
            <a:r>
              <a:rPr lang="ru-RU" sz="1400"/>
              <a:t>2 – нервы</a:t>
            </a:r>
          </a:p>
          <a:p>
            <a:pPr eaLnBrk="1" hangingPunct="1">
              <a:spcBef>
                <a:spcPct val="50000"/>
              </a:spcBef>
            </a:pPr>
            <a:r>
              <a:rPr lang="ru-RU" sz="1400"/>
              <a:t>3 – сердце</a:t>
            </a:r>
          </a:p>
          <a:p>
            <a:pPr eaLnBrk="1" hangingPunct="1">
              <a:spcBef>
                <a:spcPct val="50000"/>
              </a:spcBef>
            </a:pPr>
            <a:r>
              <a:rPr lang="ru-RU" sz="1400"/>
              <a:t>4 – кровеносные сосуды</a:t>
            </a:r>
          </a:p>
          <a:p>
            <a:pPr eaLnBrk="1" hangingPunct="1">
              <a:spcBef>
                <a:spcPct val="50000"/>
              </a:spcBef>
            </a:pPr>
            <a:r>
              <a:rPr lang="ru-RU" sz="1400"/>
              <a:t>5 - жабры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3" y="549275"/>
            <a:ext cx="8280400" cy="5784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ru-RU" sz="3200" dirty="0"/>
              <a:t>Почему моллюсков называют мягкотелыми, хотя тело</a:t>
            </a:r>
            <a:r>
              <a:rPr lang="en-US" sz="3200" dirty="0"/>
              <a:t> </a:t>
            </a:r>
            <a:r>
              <a:rPr lang="ru-RU" sz="3200" dirty="0"/>
              <a:t>большинства</a:t>
            </a:r>
            <a:endParaRPr lang="en-US" sz="3200" dirty="0"/>
          </a:p>
          <a:p>
            <a:pPr>
              <a:defRPr/>
            </a:pPr>
            <a:r>
              <a:rPr lang="en-US" sz="3200" dirty="0"/>
              <a:t>     </a:t>
            </a:r>
            <a:r>
              <a:rPr lang="ru-RU" sz="3200" dirty="0"/>
              <a:t>из них покрыто раковиной?</a:t>
            </a:r>
            <a:endParaRPr lang="en-US" sz="3200" dirty="0"/>
          </a:p>
          <a:p>
            <a:pPr>
              <a:defRPr/>
            </a:pPr>
            <a:r>
              <a:rPr lang="ru-RU" sz="3200" dirty="0"/>
              <a:t>2.	Как осуществляется движение моллюсков?</a:t>
            </a:r>
          </a:p>
          <a:p>
            <a:pPr>
              <a:defRPr/>
            </a:pPr>
            <a:r>
              <a:rPr lang="ru-RU" sz="3200" dirty="0"/>
              <a:t>3.	Что представляют собой органы дыхания моллюсков?</a:t>
            </a:r>
          </a:p>
          <a:p>
            <a:pPr>
              <a:defRPr/>
            </a:pPr>
            <a:r>
              <a:rPr lang="ru-RU" sz="3200" dirty="0"/>
              <a:t>4.	Из чего состоит кровеносная система моллюсков?</a:t>
            </a:r>
          </a:p>
          <a:p>
            <a:pPr>
              <a:defRPr/>
            </a:pPr>
            <a:endParaRPr lang="ru-RU" sz="3200" dirty="0"/>
          </a:p>
          <a:p>
            <a:pPr>
              <a:defRPr/>
            </a:pPr>
            <a:endParaRPr lang="ru-RU" sz="3200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Классификация моллюсков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4941888"/>
            <a:ext cx="2232025" cy="111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83038" y="4652963"/>
            <a:ext cx="1389062" cy="1800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403350" y="1412875"/>
            <a:ext cx="6624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/>
              <a:t>Количество видов более 130 тысяч.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635375" y="1989138"/>
            <a:ext cx="1873250" cy="9350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Тип Моллюски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755650" y="3573463"/>
            <a:ext cx="1655763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Класс</a:t>
            </a:r>
          </a:p>
          <a:p>
            <a:pPr algn="ctr"/>
            <a:r>
              <a:rPr lang="ru-RU"/>
              <a:t>Брюхоногие</a:t>
            </a:r>
          </a:p>
          <a:p>
            <a:pPr algn="ctr"/>
            <a:endParaRPr lang="ru-RU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 rot="-10792998" flipH="1" flipV="1">
            <a:off x="177800" y="6329363"/>
            <a:ext cx="193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3779838" y="3573463"/>
            <a:ext cx="1728787" cy="865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Класс</a:t>
            </a:r>
          </a:p>
          <a:p>
            <a:pPr algn="ctr"/>
            <a:r>
              <a:rPr lang="ru-RU"/>
              <a:t>Двустворчатые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6516688" y="3573463"/>
            <a:ext cx="1655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6588125" y="3573463"/>
            <a:ext cx="1655763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Класс</a:t>
            </a:r>
          </a:p>
          <a:p>
            <a:pPr algn="ctr"/>
            <a:r>
              <a:rPr lang="ru-RU"/>
              <a:t>Головоногие</a:t>
            </a: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>
            <a:off x="1835150" y="2924175"/>
            <a:ext cx="2232025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4643438" y="2852738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5292725" y="2924175"/>
            <a:ext cx="2160588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9231" name="Picture 15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688" y="4827588"/>
            <a:ext cx="2016125" cy="1408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Класс Брюхоногие</a:t>
            </a:r>
          </a:p>
        </p:txBody>
      </p:sp>
      <p:pic>
        <p:nvPicPr>
          <p:cNvPr id="10243" name="Picture 5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425" y="3532188"/>
            <a:ext cx="2808288" cy="210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7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1211263"/>
            <a:ext cx="2663825" cy="2192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5" name="Picture 9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025" y="2997200"/>
            <a:ext cx="2054225" cy="2736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6" name="Picture 11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1944688" cy="1497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083050"/>
            <a:ext cx="2520950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60350"/>
            <a:ext cx="22383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 Box 15"/>
          <p:cNvSpPr txBox="1">
            <a:spLocks noChangeArrowheads="1"/>
          </p:cNvSpPr>
          <p:nvPr/>
        </p:nvSpPr>
        <p:spPr bwMode="auto">
          <a:xfrm>
            <a:off x="395288" y="1773238"/>
            <a:ext cx="1728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/>
              <a:t>Малый прудовик</a:t>
            </a:r>
          </a:p>
        </p:txBody>
      </p:sp>
      <p:sp>
        <p:nvSpPr>
          <p:cNvPr id="10250" name="Text Box 16"/>
          <p:cNvSpPr txBox="1">
            <a:spLocks noChangeArrowheads="1"/>
          </p:cNvSpPr>
          <p:nvPr/>
        </p:nvSpPr>
        <p:spPr bwMode="auto">
          <a:xfrm>
            <a:off x="6516688" y="2852738"/>
            <a:ext cx="2159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/>
              <a:t>Большой прудовик</a:t>
            </a:r>
          </a:p>
        </p:txBody>
      </p:sp>
      <p:sp>
        <p:nvSpPr>
          <p:cNvPr id="10251" name="Text Box 17"/>
          <p:cNvSpPr txBox="1">
            <a:spLocks noChangeArrowheads="1"/>
          </p:cNvSpPr>
          <p:nvPr/>
        </p:nvSpPr>
        <p:spPr bwMode="auto">
          <a:xfrm>
            <a:off x="3132138" y="3429000"/>
            <a:ext cx="23764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/>
              <a:t>Голый слизень</a:t>
            </a:r>
          </a:p>
        </p:txBody>
      </p:sp>
      <p:sp>
        <p:nvSpPr>
          <p:cNvPr id="10252" name="Text Box 18"/>
          <p:cNvSpPr txBox="1">
            <a:spLocks noChangeArrowheads="1"/>
          </p:cNvSpPr>
          <p:nvPr/>
        </p:nvSpPr>
        <p:spPr bwMode="auto">
          <a:xfrm>
            <a:off x="6011863" y="5661025"/>
            <a:ext cx="2736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/>
              <a:t>Виноградная улитка</a:t>
            </a:r>
          </a:p>
        </p:txBody>
      </p:sp>
      <p:sp>
        <p:nvSpPr>
          <p:cNvPr id="10253" name="Text Box 19"/>
          <p:cNvSpPr txBox="1">
            <a:spLocks noChangeArrowheads="1"/>
          </p:cNvSpPr>
          <p:nvPr/>
        </p:nvSpPr>
        <p:spPr bwMode="auto">
          <a:xfrm>
            <a:off x="2987675" y="6021388"/>
            <a:ext cx="2520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/>
              <a:t>Катушка</a:t>
            </a:r>
          </a:p>
        </p:txBody>
      </p:sp>
      <p:sp>
        <p:nvSpPr>
          <p:cNvPr id="10254" name="Text Box 20"/>
          <p:cNvSpPr txBox="1">
            <a:spLocks noChangeArrowheads="1"/>
          </p:cNvSpPr>
          <p:nvPr/>
        </p:nvSpPr>
        <p:spPr bwMode="auto">
          <a:xfrm>
            <a:off x="395288" y="5805488"/>
            <a:ext cx="19446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/>
              <a:t>Ахатиниды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Класс Двустворчатые.</a:t>
            </a:r>
          </a:p>
        </p:txBody>
      </p:sp>
      <p:pic>
        <p:nvPicPr>
          <p:cNvPr id="11267" name="Picture 5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836613"/>
            <a:ext cx="2190750" cy="1704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7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8125" y="2492375"/>
            <a:ext cx="2105025" cy="1400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9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9563" y="4797425"/>
            <a:ext cx="2016125" cy="1057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0" name="Picture 11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789363"/>
            <a:ext cx="2663825" cy="1768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716338"/>
            <a:ext cx="3024187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33375"/>
            <a:ext cx="24574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84313"/>
            <a:ext cx="24003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 Box 17"/>
          <p:cNvSpPr txBox="1">
            <a:spLocks noChangeArrowheads="1"/>
          </p:cNvSpPr>
          <p:nvPr/>
        </p:nvSpPr>
        <p:spPr bwMode="auto">
          <a:xfrm>
            <a:off x="395288" y="2636838"/>
            <a:ext cx="2089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/>
              <a:t>Мидии</a:t>
            </a:r>
          </a:p>
        </p:txBody>
      </p:sp>
      <p:sp>
        <p:nvSpPr>
          <p:cNvPr id="11275" name="Text Box 18"/>
          <p:cNvSpPr txBox="1">
            <a:spLocks noChangeArrowheads="1"/>
          </p:cNvSpPr>
          <p:nvPr/>
        </p:nvSpPr>
        <p:spPr bwMode="auto">
          <a:xfrm>
            <a:off x="3348038" y="3141663"/>
            <a:ext cx="23034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/>
              <a:t>Устрица</a:t>
            </a:r>
          </a:p>
        </p:txBody>
      </p:sp>
      <p:sp>
        <p:nvSpPr>
          <p:cNvPr id="11276" name="Text Box 19"/>
          <p:cNvSpPr txBox="1">
            <a:spLocks noChangeArrowheads="1"/>
          </p:cNvSpPr>
          <p:nvPr/>
        </p:nvSpPr>
        <p:spPr bwMode="auto">
          <a:xfrm>
            <a:off x="6516688" y="1916113"/>
            <a:ext cx="2447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/>
              <a:t>Лима</a:t>
            </a:r>
          </a:p>
        </p:txBody>
      </p:sp>
      <p:sp>
        <p:nvSpPr>
          <p:cNvPr id="11277" name="Text Box 20"/>
          <p:cNvSpPr txBox="1">
            <a:spLocks noChangeArrowheads="1"/>
          </p:cNvSpPr>
          <p:nvPr/>
        </p:nvSpPr>
        <p:spPr bwMode="auto">
          <a:xfrm>
            <a:off x="323850" y="5589588"/>
            <a:ext cx="2592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/>
              <a:t>Беззубка</a:t>
            </a:r>
          </a:p>
        </p:txBody>
      </p:sp>
      <p:sp>
        <p:nvSpPr>
          <p:cNvPr id="11278" name="Text Box 21"/>
          <p:cNvSpPr txBox="1">
            <a:spLocks noChangeArrowheads="1"/>
          </p:cNvSpPr>
          <p:nvPr/>
        </p:nvSpPr>
        <p:spPr bwMode="auto">
          <a:xfrm>
            <a:off x="6659563" y="3860800"/>
            <a:ext cx="2016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/>
              <a:t>Жемчужница</a:t>
            </a:r>
          </a:p>
        </p:txBody>
      </p:sp>
      <p:sp>
        <p:nvSpPr>
          <p:cNvPr id="11279" name="Text Box 22"/>
          <p:cNvSpPr txBox="1">
            <a:spLocks noChangeArrowheads="1"/>
          </p:cNvSpPr>
          <p:nvPr/>
        </p:nvSpPr>
        <p:spPr bwMode="auto">
          <a:xfrm>
            <a:off x="6659563" y="5876925"/>
            <a:ext cx="2016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/>
              <a:t>Перловица</a:t>
            </a:r>
          </a:p>
        </p:txBody>
      </p:sp>
      <p:sp>
        <p:nvSpPr>
          <p:cNvPr id="11280" name="Text Box 23"/>
          <p:cNvSpPr txBox="1">
            <a:spLocks noChangeArrowheads="1"/>
          </p:cNvSpPr>
          <p:nvPr/>
        </p:nvSpPr>
        <p:spPr bwMode="auto">
          <a:xfrm>
            <a:off x="3348038" y="6021388"/>
            <a:ext cx="3024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/>
              <a:t>Морской гребешок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283</TotalTime>
  <Words>338</Words>
  <Application>Microsoft Office PowerPoint</Application>
  <PresentationFormat>Экран (4:3)</PresentationFormat>
  <Paragraphs>81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Wingdings</vt:lpstr>
      <vt:lpstr>Times New Roman</vt:lpstr>
      <vt:lpstr>Круги</vt:lpstr>
      <vt:lpstr>Презентация PowerPoint</vt:lpstr>
      <vt:lpstr>Отличительные черты:</vt:lpstr>
      <vt:lpstr>Внешнее строение моллюсков.</vt:lpstr>
      <vt:lpstr>Внутреннее строение моллюсков.</vt:lpstr>
      <vt:lpstr>Внутреннее строение моллюсков.</vt:lpstr>
      <vt:lpstr>Презентация PowerPoint</vt:lpstr>
      <vt:lpstr>Классификация моллюсков</vt:lpstr>
      <vt:lpstr>Класс Брюхоногие</vt:lpstr>
      <vt:lpstr>Класс Двустворчатые.</vt:lpstr>
      <vt:lpstr>Класс Головоногие.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Loner-XP</cp:lastModifiedBy>
  <cp:revision>11</cp:revision>
  <dcterms:created xsi:type="dcterms:W3CDTF">1601-01-01T00:00:00Z</dcterms:created>
  <dcterms:modified xsi:type="dcterms:W3CDTF">2011-11-09T18:12:12Z</dcterms:modified>
</cp:coreProperties>
</file>