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</p:sldMasterIdLst>
  <p:notesMasterIdLst>
    <p:notesMasterId r:id="rId23"/>
  </p:notesMasterIdLst>
  <p:sldIdLst>
    <p:sldId id="296" r:id="rId3"/>
    <p:sldId id="319" r:id="rId4"/>
    <p:sldId id="299" r:id="rId5"/>
    <p:sldId id="300" r:id="rId6"/>
    <p:sldId id="307" r:id="rId7"/>
    <p:sldId id="298" r:id="rId8"/>
    <p:sldId id="266" r:id="rId9"/>
    <p:sldId id="308" r:id="rId10"/>
    <p:sldId id="309" r:id="rId11"/>
    <p:sldId id="311" r:id="rId12"/>
    <p:sldId id="305" r:id="rId13"/>
    <p:sldId id="303" r:id="rId14"/>
    <p:sldId id="312" r:id="rId15"/>
    <p:sldId id="314" r:id="rId16"/>
    <p:sldId id="313" r:id="rId17"/>
    <p:sldId id="315" r:id="rId18"/>
    <p:sldId id="316" r:id="rId19"/>
    <p:sldId id="304" r:id="rId20"/>
    <p:sldId id="317" r:id="rId21"/>
    <p:sldId id="29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CC99"/>
    <a:srgbClr val="1D12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840" autoAdjust="0"/>
  </p:normalViewPr>
  <p:slideViewPr>
    <p:cSldViewPr>
      <p:cViewPr varScale="1">
        <p:scale>
          <a:sx n="107" d="100"/>
          <a:sy n="107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D3DBE5-7BF7-4F6B-88E8-54D90D846440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EBE56A-3341-4FB8-A30D-33FD81A79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2FBB21-AB3A-4D48-A37D-E1D94776AC44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7C06715-A9BD-4652-ACA8-A96305952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D7FAC0-BF03-45AD-8C46-063A262B08CB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3503E2-DE77-48C5-B79C-9BDEACCFF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7BCAAF-B5AE-4E86-B2F1-40754D09E910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3B8DBE-012D-4602-AF71-4CA8A0C00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B62DA1-4F59-46FA-9289-84961AB68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F2DF11-3402-42A7-9D79-3E750F53C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639C95-7301-4FD2-A82F-43F774706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D17369-3A4C-4104-B661-39B115D53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F2A66B-25F6-47B8-8A2A-D6BAF1371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0A7F2D-1203-45C6-AF02-90590A57A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02C1A6-B88E-41AC-9F28-A97936BA3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3A85FE-B038-4B05-B348-8F0882CD0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55812B-5817-49A9-99E2-02C138925B28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6E8250-D087-4976-82C4-95DF4219F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7776F0-835F-4D8B-9389-9E88606BE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F66094-FA9E-4A49-82A0-F00C1CE23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E3C2FA-E298-44DE-B323-8DD9DBFD6588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04EDF8-5F83-4A03-9E4F-5F7BAD480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41B799-FD0B-4488-A296-4C59E01883BD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56DF71-38A5-45BA-9E75-F4210FB08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A455E2-C0E2-4C9B-ACF4-13F28DA2B39B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36F153-ED96-470F-B6DB-0D7E50C2E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9B464E-4B81-47AB-8B68-747C35A19E21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B72C37-4C31-4F57-8760-B5754B891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E0CD33-E554-4FBE-8EB5-E2927E4E2C22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72E200-FF85-4BE0-8B06-446658936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B14207-A8A2-40AD-8158-CD146948C46A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BF09D4-17E0-4110-806B-0567E5361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83B1E7-3DE1-472A-9CA1-81263131E8C1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137F2F-E362-4AAE-82D2-E147F077A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6CA7C9-7ABE-4CF0-A319-1074A8873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8B9713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8B971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8B971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8B971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8B971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8B9713"/>
        </a:buClr>
        <a:buSzPct val="130000"/>
        <a:buFont typeface="Georgia" pitchFamily="18" charset="0"/>
        <a:buChar char="*"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8B9713"/>
        </a:buClr>
        <a:buSzPct val="130000"/>
        <a:buFont typeface="Georgia" pitchFamily="18" charset="0"/>
        <a:buChar char="*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8B9713"/>
        </a:buClr>
        <a:buSzPct val="130000"/>
        <a:buFont typeface="Georgia" pitchFamily="18" charset="0"/>
        <a:buChar char="*"/>
        <a:defRPr kern="1200">
          <a:solidFill>
            <a:srgbClr val="FFFFFF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8B9713"/>
        </a:buClr>
        <a:buSzPct val="130000"/>
        <a:buFont typeface="Georgia" pitchFamily="18" charset="0"/>
        <a:buChar char="*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8B9713"/>
        </a:buClr>
        <a:buSzPct val="130000"/>
        <a:buFont typeface="Georgia" pitchFamily="18" charset="0"/>
        <a:buChar char="*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6FE07A-0AF7-4F96-A405-205812F40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E9632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E9632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E9632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E9632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7E9632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7E9632"/>
        </a:buClr>
        <a:buSzPct val="130000"/>
        <a:buFont typeface="Georgia" pitchFamily="18" charset="0"/>
        <a:buChar char="*"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7E9632"/>
        </a:buClr>
        <a:buSzPct val="130000"/>
        <a:buFont typeface="Georgia" pitchFamily="18" charset="0"/>
        <a:buChar char="*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7E9632"/>
        </a:buClr>
        <a:buSzPct val="130000"/>
        <a:buFont typeface="Georgia" pitchFamily="18" charset="0"/>
        <a:buChar char="*"/>
        <a:defRPr kern="1200">
          <a:solidFill>
            <a:srgbClr val="FFFFFF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7E9632"/>
        </a:buClr>
        <a:buSzPct val="130000"/>
        <a:buFont typeface="Georgia" pitchFamily="18" charset="0"/>
        <a:buChar char="*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7E9632"/>
        </a:buClr>
        <a:buSzPct val="130000"/>
        <a:buFont typeface="Georgia" pitchFamily="18" charset="0"/>
        <a:buChar char="*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sz="quarter" idx="13"/>
          </p:nvPr>
        </p:nvSpPr>
        <p:spPr>
          <a:xfrm>
            <a:off x="179388" y="765175"/>
            <a:ext cx="8640762" cy="3475038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4000" smtClean="0"/>
              <a:t>Урок русского языка во 2 И классе</a:t>
            </a:r>
          </a:p>
          <a:p>
            <a:pPr algn="ctr" eaLnBrk="1" hangingPunct="1">
              <a:buFont typeface="Georgia" pitchFamily="18" charset="0"/>
              <a:buNone/>
            </a:pPr>
            <a:endParaRPr lang="ru-RU" sz="3500" smtClean="0"/>
          </a:p>
          <a:p>
            <a:pPr algn="ctr" eaLnBrk="1" hangingPunct="1">
              <a:buFont typeface="Georgia" pitchFamily="18" charset="0"/>
              <a:buNone/>
            </a:pPr>
            <a:r>
              <a:rPr lang="ru-RU" sz="3500" smtClean="0"/>
              <a:t>«</a:t>
            </a:r>
            <a:r>
              <a:rPr lang="ru-RU" altLang="ko-KR" sz="3500" smtClean="0">
                <a:cs typeface="HY그래픽M"/>
              </a:rPr>
              <a:t>Употребление предлогов в речи.                                                                                          Раздельное написание предлогов 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altLang="ko-KR" sz="3500" smtClean="0">
                <a:cs typeface="HY그래픽M"/>
              </a:rPr>
              <a:t>с другими словами.</a:t>
            </a:r>
            <a:r>
              <a:rPr lang="ru-RU" sz="3500" smtClean="0"/>
              <a:t>»</a:t>
            </a:r>
          </a:p>
          <a:p>
            <a:pPr marL="2057400" lvl="4" indent="-228600" eaLnBrk="1" hangingPunct="1"/>
            <a:endParaRPr lang="ru-RU" sz="3500" smtClean="0"/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716463" y="4797425"/>
            <a:ext cx="40322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Григорьева Кристина Николаевна,</a:t>
            </a:r>
          </a:p>
          <a:p>
            <a:pPr>
              <a:spcBef>
                <a:spcPct val="50000"/>
              </a:spcBef>
            </a:pPr>
            <a:r>
              <a:rPr lang="ru-RU"/>
              <a:t>учитель начальных классов</a:t>
            </a:r>
          </a:p>
          <a:p>
            <a:pPr>
              <a:spcBef>
                <a:spcPct val="50000"/>
              </a:spcBef>
            </a:pPr>
            <a:r>
              <a:rPr lang="ru-RU"/>
              <a:t>МБОУ «СОШ № 35» г.Чебоксары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4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 l="4340" t="4134" r="4185" b="3052"/>
          <a:stretch>
            <a:fillRect/>
          </a:stretch>
        </p:blipFill>
        <p:spPr bwMode="auto">
          <a:xfrm>
            <a:off x="468313" y="333375"/>
            <a:ext cx="813593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916238" y="476250"/>
            <a:ext cx="5472112" cy="5976938"/>
          </a:xfrm>
        </p:spPr>
        <p:txBody>
          <a:bodyPr/>
          <a:lstStyle/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i="1" smtClean="0">
                <a:solidFill>
                  <a:schemeClr val="bg1"/>
                </a:solidFill>
              </a:rPr>
              <a:t> </a:t>
            </a:r>
          </a:p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000" i="1" smtClean="0">
              <a:solidFill>
                <a:schemeClr val="bg1"/>
              </a:solidFill>
              <a:latin typeface="Arial Black" pitchFamily="34" charset="0"/>
              <a:ea typeface="Angsana New"/>
              <a:cs typeface="Angsana New"/>
            </a:endParaRPr>
          </a:p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000" i="1" smtClean="0">
              <a:solidFill>
                <a:schemeClr val="bg1"/>
              </a:solidFill>
              <a:latin typeface="Arial Black" pitchFamily="34" charset="0"/>
              <a:ea typeface="Angsana New"/>
              <a:cs typeface="Angsana New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                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b="1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                             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b="1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                               </a:t>
            </a:r>
          </a:p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b="1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    </a:t>
            </a:r>
            <a:r>
              <a:rPr lang="ru-RU" sz="3200" b="1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ОПРЕДЕЛЯЕМ </a:t>
            </a:r>
          </a:p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3200" b="1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</a:p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3200" b="1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   ВОПРОС   УРОКА</a:t>
            </a:r>
            <a:r>
              <a:rPr lang="ru-RU" sz="2400" b="1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500" b="1" smtClean="0">
              <a:solidFill>
                <a:srgbClr val="1D12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500" b="1" smtClean="0">
              <a:solidFill>
                <a:srgbClr val="1D12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500" b="1" smtClean="0">
              <a:solidFill>
                <a:srgbClr val="1D12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400" b="1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           		   	  	                                  		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2400" b="1" smtClean="0">
              <a:solidFill>
                <a:srgbClr val="1D12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2400" b="1" smtClean="0">
              <a:solidFill>
                <a:srgbClr val="1D12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400" b="1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1200" i="1" smtClean="0">
              <a:solidFill>
                <a:schemeClr val="bg1"/>
              </a:solidFill>
              <a:latin typeface="Arial Black" pitchFamily="34" charset="0"/>
              <a:ea typeface="Angsana New"/>
              <a:cs typeface="Angsana New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000" i="1" smtClean="0">
              <a:solidFill>
                <a:schemeClr val="bg1"/>
              </a:solidFill>
              <a:latin typeface="Arial Black" pitchFamily="34" charset="0"/>
              <a:ea typeface="Angsana New"/>
              <a:cs typeface="Angsana New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 </a:t>
            </a:r>
          </a:p>
        </p:txBody>
      </p:sp>
      <p:pic>
        <p:nvPicPr>
          <p:cNvPr id="3481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41275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995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82038" y="508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308850" y="64214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011863" y="643572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7879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635375" y="6372225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484438" y="6421438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289050" y="6413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638175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5373688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436562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34290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25654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1674813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82708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25538" y="0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978400" y="23813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84925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651750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64588" y="104457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2205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0138" y="335756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4508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56650" y="55102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19338" y="333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3175" y="38100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6" name="TextBox 45"/>
          <p:cNvSpPr txBox="1">
            <a:spLocks noChangeArrowheads="1"/>
          </p:cNvSpPr>
          <p:nvPr/>
        </p:nvSpPr>
        <p:spPr bwMode="auto">
          <a:xfrm>
            <a:off x="30591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4847" name="TextBox 47"/>
          <p:cNvSpPr txBox="1">
            <a:spLocks noChangeArrowheads="1"/>
          </p:cNvSpPr>
          <p:nvPr/>
        </p:nvSpPr>
        <p:spPr bwMode="auto">
          <a:xfrm>
            <a:off x="26273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4848" name="TextBox 48"/>
          <p:cNvSpPr txBox="1">
            <a:spLocks noChangeArrowheads="1"/>
          </p:cNvSpPr>
          <p:nvPr/>
        </p:nvSpPr>
        <p:spPr bwMode="auto">
          <a:xfrm>
            <a:off x="2700338" y="4076700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4849" name="TextBox 51"/>
          <p:cNvSpPr txBox="1">
            <a:spLocks noChangeArrowheads="1"/>
          </p:cNvSpPr>
          <p:nvPr/>
        </p:nvSpPr>
        <p:spPr bwMode="auto">
          <a:xfrm>
            <a:off x="5076825" y="3573463"/>
            <a:ext cx="16557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4850" name="TextBox 52"/>
          <p:cNvSpPr txBox="1">
            <a:spLocks noChangeArrowheads="1"/>
          </p:cNvSpPr>
          <p:nvPr/>
        </p:nvSpPr>
        <p:spPr bwMode="auto">
          <a:xfrm>
            <a:off x="5076825" y="3716338"/>
            <a:ext cx="2951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pic>
        <p:nvPicPr>
          <p:cNvPr id="39" name="Рисунок 11" descr="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557338"/>
            <a:ext cx="24479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52" name="Прямоугольник 41"/>
          <p:cNvSpPr>
            <a:spLocks noChangeArrowheads="1"/>
          </p:cNvSpPr>
          <p:nvPr/>
        </p:nvSpPr>
        <p:spPr bwMode="auto">
          <a:xfrm>
            <a:off x="2286000" y="476250"/>
            <a:ext cx="55991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35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 l="4340" t="4134" r="4185" b="3052"/>
          <a:stretch>
            <a:fillRect/>
          </a:stretch>
        </p:blipFill>
        <p:spPr bwMode="auto">
          <a:xfrm>
            <a:off x="827088" y="476250"/>
            <a:ext cx="813593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15"/>
          <p:cNvSpPr txBox="1">
            <a:spLocks noChangeArrowheads="1"/>
          </p:cNvSpPr>
          <p:nvPr/>
        </p:nvSpPr>
        <p:spPr bwMode="auto">
          <a:xfrm>
            <a:off x="2843213" y="2349500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5843" name="TextBox 16"/>
          <p:cNvSpPr txBox="1">
            <a:spLocks noChangeArrowheads="1"/>
          </p:cNvSpPr>
          <p:nvPr/>
        </p:nvSpPr>
        <p:spPr bwMode="auto">
          <a:xfrm>
            <a:off x="3082925" y="3430588"/>
            <a:ext cx="863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3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5844" name="TextBox 17"/>
          <p:cNvSpPr txBox="1">
            <a:spLocks noChangeArrowheads="1"/>
          </p:cNvSpPr>
          <p:nvPr/>
        </p:nvSpPr>
        <p:spPr bwMode="auto">
          <a:xfrm>
            <a:off x="7019925" y="2311400"/>
            <a:ext cx="792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3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5845" name="TextBox 18"/>
          <p:cNvSpPr txBox="1">
            <a:spLocks noChangeArrowheads="1"/>
          </p:cNvSpPr>
          <p:nvPr/>
        </p:nvSpPr>
        <p:spPr bwMode="auto">
          <a:xfrm>
            <a:off x="7235825" y="3435350"/>
            <a:ext cx="9366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300" b="1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3584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00" y="105886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867400" y="64214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46575" y="64214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820988" y="638175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403350" y="6403975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5888" y="632777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635476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37600" y="4127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05850" y="1058863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313" y="238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403350" y="-11113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024188" y="41275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427538" y="238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067425" y="4127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513638" y="41275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416800" y="642778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3563938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5084763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05850" y="5013325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05850" y="374015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05850" y="23241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00" y="225901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8" name="TextBox 68"/>
          <p:cNvSpPr txBox="1">
            <a:spLocks noChangeArrowheads="1"/>
          </p:cNvSpPr>
          <p:nvPr/>
        </p:nvSpPr>
        <p:spPr bwMode="auto">
          <a:xfrm>
            <a:off x="1692275" y="3284538"/>
            <a:ext cx="576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5869" name="TextBox 70"/>
          <p:cNvSpPr txBox="1">
            <a:spLocks noChangeArrowheads="1"/>
          </p:cNvSpPr>
          <p:nvPr/>
        </p:nvSpPr>
        <p:spPr bwMode="auto">
          <a:xfrm>
            <a:off x="1042988" y="4868863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5870" name="TextBox 71"/>
          <p:cNvSpPr txBox="1">
            <a:spLocks noChangeArrowheads="1"/>
          </p:cNvSpPr>
          <p:nvPr/>
        </p:nvSpPr>
        <p:spPr bwMode="auto">
          <a:xfrm>
            <a:off x="1476375" y="4868863"/>
            <a:ext cx="574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5871" name="TextBox 73"/>
          <p:cNvSpPr txBox="1">
            <a:spLocks noChangeArrowheads="1"/>
          </p:cNvSpPr>
          <p:nvPr/>
        </p:nvSpPr>
        <p:spPr bwMode="auto">
          <a:xfrm>
            <a:off x="1979613" y="4868863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5872" name="TextBox 78"/>
          <p:cNvSpPr txBox="1">
            <a:spLocks noChangeArrowheads="1"/>
          </p:cNvSpPr>
          <p:nvPr/>
        </p:nvSpPr>
        <p:spPr bwMode="auto">
          <a:xfrm>
            <a:off x="5580063" y="3213100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5873" name="TextBox 80"/>
          <p:cNvSpPr txBox="1">
            <a:spLocks noChangeArrowheads="1"/>
          </p:cNvSpPr>
          <p:nvPr/>
        </p:nvSpPr>
        <p:spPr bwMode="auto">
          <a:xfrm>
            <a:off x="5867400" y="4005263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graphicFrame>
        <p:nvGraphicFramePr>
          <p:cNvPr id="35896" name="Group 56"/>
          <p:cNvGraphicFramePr>
            <a:graphicFrameLocks noGrp="1"/>
          </p:cNvGraphicFramePr>
          <p:nvPr/>
        </p:nvGraphicFramePr>
        <p:xfrm>
          <a:off x="755650" y="1844675"/>
          <a:ext cx="7777163" cy="6045200"/>
        </p:xfrm>
        <a:graphic>
          <a:graphicData uri="http://schemas.openxmlformats.org/drawingml/2006/table">
            <a:tbl>
              <a:tblPr/>
              <a:tblGrid>
                <a:gridCol w="2528888"/>
                <a:gridCol w="228600"/>
                <a:gridCol w="2351087"/>
                <a:gridCol w="228600"/>
                <a:gridCol w="2439988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I,</a:t>
                      </a:r>
                      <a:r>
                        <a:rPr kumimoji="0" lang="en-US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 IV</a:t>
                      </a: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 группа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Y그래픽M"/>
                          <a:cs typeface="Times New Roman" pitchFamily="18" charset="0"/>
                        </a:rPr>
                        <a:t> </a:t>
                      </a:r>
                      <a:endParaRPr kumimoji="0" lang="ru-RU" altLang="ko-KR" sz="3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/>
                        <a:ea typeface="HY그래픽M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II</a:t>
                      </a:r>
                      <a:r>
                        <a:rPr kumimoji="0" lang="en-US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굴림" charset="-127"/>
                          <a:cs typeface="Times New Roman" pitchFamily="18" charset="0"/>
                        </a:rPr>
                        <a:t> V </a:t>
                      </a: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HY그래픽M"/>
                        </a:rPr>
                        <a:t>группа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Y그래픽M"/>
                          <a:cs typeface="Times New Roman" pitchFamily="18" charset="0"/>
                        </a:rPr>
                        <a:t> </a:t>
                      </a:r>
                      <a:endParaRPr kumimoji="0" lang="ru-RU" altLang="ko-KR" sz="3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/>
                        <a:ea typeface="HY그래픽M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III</a:t>
                      </a:r>
                      <a:r>
                        <a:rPr kumimoji="0" lang="en-US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VI </a:t>
                      </a: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группа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6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пушистой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заяц-беляк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елочкой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построил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дом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белочка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ветку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ветки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рыжая прыгает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хорь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старый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забрался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ko-KR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/>
                          <a:ea typeface="HY그래픽M"/>
                          <a:cs typeface="Times New Roman" pitchFamily="18" charset="0"/>
                        </a:rPr>
                        <a:t>пень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94" name="Text Box 137"/>
          <p:cNvSpPr txBox="1">
            <a:spLocks noChangeArrowheads="1"/>
          </p:cNvSpPr>
          <p:nvPr/>
        </p:nvSpPr>
        <p:spPr bwMode="auto">
          <a:xfrm>
            <a:off x="900113" y="692150"/>
            <a:ext cx="72723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i="1">
                <a:solidFill>
                  <a:srgbClr val="1D12AE"/>
                </a:solidFill>
                <a:latin typeface="Angsana New"/>
              </a:rPr>
              <a:t>Используя слова на карточках, составьте предложения.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4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 l="4340" t="4134" r="4185" b="3052"/>
          <a:stretch>
            <a:fillRect/>
          </a:stretch>
        </p:blipFill>
        <p:spPr bwMode="auto">
          <a:xfrm>
            <a:off x="539750" y="620713"/>
            <a:ext cx="813593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41275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995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82038" y="508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308850" y="64214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011863" y="643572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7879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635375" y="6372225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484438" y="6421438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289050" y="6413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638175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5373688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436562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34290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25654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1674813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82708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25538" y="0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978400" y="23813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84925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651750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64588" y="104457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2205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0138" y="335756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4508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56650" y="55102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19338" y="333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3175" y="38100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93" name="TextBox 45"/>
          <p:cNvSpPr txBox="1">
            <a:spLocks noChangeArrowheads="1"/>
          </p:cNvSpPr>
          <p:nvPr/>
        </p:nvSpPr>
        <p:spPr bwMode="auto">
          <a:xfrm>
            <a:off x="28432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6894" name="TextBox 47"/>
          <p:cNvSpPr txBox="1">
            <a:spLocks noChangeArrowheads="1"/>
          </p:cNvSpPr>
          <p:nvPr/>
        </p:nvSpPr>
        <p:spPr bwMode="auto">
          <a:xfrm>
            <a:off x="26273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6895" name="TextBox 48"/>
          <p:cNvSpPr txBox="1">
            <a:spLocks noChangeArrowheads="1"/>
          </p:cNvSpPr>
          <p:nvPr/>
        </p:nvSpPr>
        <p:spPr bwMode="auto">
          <a:xfrm>
            <a:off x="2700338" y="4076700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6896" name="TextBox 51"/>
          <p:cNvSpPr txBox="1">
            <a:spLocks noChangeArrowheads="1"/>
          </p:cNvSpPr>
          <p:nvPr/>
        </p:nvSpPr>
        <p:spPr bwMode="auto">
          <a:xfrm>
            <a:off x="5076825" y="3573463"/>
            <a:ext cx="16557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6897" name="TextBox 52"/>
          <p:cNvSpPr txBox="1">
            <a:spLocks noChangeArrowheads="1"/>
          </p:cNvSpPr>
          <p:nvPr/>
        </p:nvSpPr>
        <p:spPr bwMode="auto">
          <a:xfrm>
            <a:off x="5076825" y="4076700"/>
            <a:ext cx="1727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6898" name="Text Box 36"/>
          <p:cNvSpPr txBox="1">
            <a:spLocks noChangeArrowheads="1"/>
          </p:cNvSpPr>
          <p:nvPr/>
        </p:nvSpPr>
        <p:spPr bwMode="auto">
          <a:xfrm>
            <a:off x="1187450" y="2420938"/>
            <a:ext cx="62642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500" b="1" i="1">
                <a:solidFill>
                  <a:schemeClr val="bg1"/>
                </a:solidFill>
                <a:latin typeface="Angsana New"/>
              </a:rPr>
              <a:t>по  про под на  к  у </a:t>
            </a:r>
          </a:p>
          <a:p>
            <a:pPr algn="ctr">
              <a:spcBef>
                <a:spcPct val="50000"/>
              </a:spcBef>
            </a:pPr>
            <a:r>
              <a:rPr lang="ru-RU" sz="4500" b="1" i="1">
                <a:solidFill>
                  <a:schemeClr val="bg1"/>
                </a:solidFill>
                <a:latin typeface="Angsana New"/>
              </a:rPr>
              <a:t>от  с до  за  из</a:t>
            </a:r>
            <a:r>
              <a:rPr lang="ru-RU" sz="4500" b="1"/>
              <a:t> </a:t>
            </a:r>
          </a:p>
          <a:p>
            <a:pPr algn="ctr">
              <a:spcBef>
                <a:spcPct val="50000"/>
              </a:spcBef>
            </a:pPr>
            <a:endParaRPr lang="ru-RU" sz="4500" b="1" i="1">
              <a:solidFill>
                <a:srgbClr val="1D12AE"/>
              </a:solidFill>
              <a:latin typeface="Angsana New"/>
            </a:endParaRPr>
          </a:p>
        </p:txBody>
      </p:sp>
      <p:sp>
        <p:nvSpPr>
          <p:cNvPr id="36899" name="Text Box 37"/>
          <p:cNvSpPr txBox="1">
            <a:spLocks noChangeArrowheads="1"/>
          </p:cNvSpPr>
          <p:nvPr/>
        </p:nvSpPr>
        <p:spPr bwMode="auto">
          <a:xfrm>
            <a:off x="1331913" y="765175"/>
            <a:ext cx="7127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500" i="1">
                <a:solidFill>
                  <a:srgbClr val="1D12AE"/>
                </a:solidFill>
                <a:latin typeface="Angsana New"/>
              </a:rPr>
              <a:t>Составьте предложения, используя слова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4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 l="4340" t="4134" r="4185" b="3052"/>
          <a:stretch>
            <a:fillRect/>
          </a:stretch>
        </p:blipFill>
        <p:spPr bwMode="auto">
          <a:xfrm>
            <a:off x="539750" y="620713"/>
            <a:ext cx="813593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41275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995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82038" y="508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308850" y="64214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011863" y="643572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7879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635375" y="6372225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484438" y="6421438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289050" y="6413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638175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5373688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436562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34290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25654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1674813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82708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25538" y="0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978400" y="23813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84925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651750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64588" y="104457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2205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0138" y="335756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4508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56650" y="55102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19338" y="333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3175" y="38100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7" name="TextBox 45"/>
          <p:cNvSpPr txBox="1">
            <a:spLocks noChangeArrowheads="1"/>
          </p:cNvSpPr>
          <p:nvPr/>
        </p:nvSpPr>
        <p:spPr bwMode="auto">
          <a:xfrm>
            <a:off x="28432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7918" name="TextBox 47"/>
          <p:cNvSpPr txBox="1">
            <a:spLocks noChangeArrowheads="1"/>
          </p:cNvSpPr>
          <p:nvPr/>
        </p:nvSpPr>
        <p:spPr bwMode="auto">
          <a:xfrm>
            <a:off x="26273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7919" name="TextBox 48"/>
          <p:cNvSpPr txBox="1">
            <a:spLocks noChangeArrowheads="1"/>
          </p:cNvSpPr>
          <p:nvPr/>
        </p:nvSpPr>
        <p:spPr bwMode="auto">
          <a:xfrm>
            <a:off x="2700338" y="4076700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7920" name="TextBox 51"/>
          <p:cNvSpPr txBox="1">
            <a:spLocks noChangeArrowheads="1"/>
          </p:cNvSpPr>
          <p:nvPr/>
        </p:nvSpPr>
        <p:spPr bwMode="auto">
          <a:xfrm>
            <a:off x="5076825" y="3573463"/>
            <a:ext cx="16557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7921" name="TextBox 52"/>
          <p:cNvSpPr txBox="1">
            <a:spLocks noChangeArrowheads="1"/>
          </p:cNvSpPr>
          <p:nvPr/>
        </p:nvSpPr>
        <p:spPr bwMode="auto">
          <a:xfrm>
            <a:off x="5076825" y="4076700"/>
            <a:ext cx="1727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7922" name="Text Box 36"/>
          <p:cNvSpPr txBox="1">
            <a:spLocks noChangeArrowheads="1"/>
          </p:cNvSpPr>
          <p:nvPr/>
        </p:nvSpPr>
        <p:spPr bwMode="auto">
          <a:xfrm>
            <a:off x="1331913" y="765175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rgbClr val="1D12AE"/>
                </a:solidFill>
                <a:latin typeface="Angsana New"/>
              </a:rPr>
              <a:t>Физкультминутка</a:t>
            </a:r>
          </a:p>
        </p:txBody>
      </p:sp>
      <p:pic>
        <p:nvPicPr>
          <p:cNvPr id="37923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1989138"/>
            <a:ext cx="56165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4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 l="4340" t="4134" r="4185" b="3052"/>
          <a:stretch>
            <a:fillRect/>
          </a:stretch>
        </p:blipFill>
        <p:spPr bwMode="auto">
          <a:xfrm>
            <a:off x="468313" y="333375"/>
            <a:ext cx="813593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284663" y="1412875"/>
            <a:ext cx="4464050" cy="4032250"/>
          </a:xfrm>
        </p:spPr>
        <p:txBody>
          <a:bodyPr/>
          <a:lstStyle/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i="1" smtClean="0">
                <a:solidFill>
                  <a:schemeClr val="bg1"/>
                </a:solidFill>
              </a:rPr>
              <a:t> </a:t>
            </a:r>
          </a:p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b="1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                          </a:t>
            </a:r>
            <a:r>
              <a:rPr lang="ru-RU" sz="2400" b="1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         		 	                                  </a:t>
            </a:r>
            <a:r>
              <a:rPr lang="ru-RU" sz="3200" b="1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ПРИМЕНЯЕМ                                                                                                                    НОВЫЕ              ЗНАНИЯ</a:t>
            </a:r>
          </a:p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3200" i="1" smtClean="0">
                <a:solidFill>
                  <a:schemeClr val="bg1"/>
                </a:solidFill>
                <a:latin typeface="Times New Roman" pitchFamily="18" charset="0"/>
                <a:ea typeface="Angsana New"/>
                <a:cs typeface="Angsana New"/>
              </a:rPr>
              <a:t>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3200" i="1" smtClean="0">
              <a:solidFill>
                <a:schemeClr val="bg1"/>
              </a:solidFill>
              <a:latin typeface="Times New Roman" pitchFamily="18" charset="0"/>
              <a:ea typeface="Angsana New"/>
              <a:cs typeface="Angsana New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000" i="1" smtClean="0">
              <a:solidFill>
                <a:schemeClr val="bg1"/>
              </a:solidFill>
              <a:latin typeface="Arial Black" pitchFamily="34" charset="0"/>
              <a:ea typeface="Angsana New"/>
              <a:cs typeface="Angsana New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 </a:t>
            </a:r>
          </a:p>
        </p:txBody>
      </p:sp>
      <p:pic>
        <p:nvPicPr>
          <p:cNvPr id="3891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41275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995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82038" y="508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308850" y="64214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011863" y="643572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7879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635375" y="6372225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484438" y="6421438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289050" y="6413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638175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5373688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436562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34290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25654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1674813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82708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25538" y="0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978400" y="23813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84925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651750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64588" y="104457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2205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0138" y="335756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4508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56650" y="55102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19338" y="333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3175" y="38100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42" name="TextBox 45"/>
          <p:cNvSpPr txBox="1">
            <a:spLocks noChangeArrowheads="1"/>
          </p:cNvSpPr>
          <p:nvPr/>
        </p:nvSpPr>
        <p:spPr bwMode="auto">
          <a:xfrm>
            <a:off x="30591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8943" name="TextBox 47"/>
          <p:cNvSpPr txBox="1">
            <a:spLocks noChangeArrowheads="1"/>
          </p:cNvSpPr>
          <p:nvPr/>
        </p:nvSpPr>
        <p:spPr bwMode="auto">
          <a:xfrm>
            <a:off x="26273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8944" name="TextBox 48"/>
          <p:cNvSpPr txBox="1">
            <a:spLocks noChangeArrowheads="1"/>
          </p:cNvSpPr>
          <p:nvPr/>
        </p:nvSpPr>
        <p:spPr bwMode="auto">
          <a:xfrm>
            <a:off x="2700338" y="4076700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8945" name="TextBox 51"/>
          <p:cNvSpPr txBox="1">
            <a:spLocks noChangeArrowheads="1"/>
          </p:cNvSpPr>
          <p:nvPr/>
        </p:nvSpPr>
        <p:spPr bwMode="auto">
          <a:xfrm>
            <a:off x="5076825" y="3573463"/>
            <a:ext cx="16557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8946" name="TextBox 52"/>
          <p:cNvSpPr txBox="1">
            <a:spLocks noChangeArrowheads="1"/>
          </p:cNvSpPr>
          <p:nvPr/>
        </p:nvSpPr>
        <p:spPr bwMode="auto">
          <a:xfrm>
            <a:off x="5076825" y="3716338"/>
            <a:ext cx="2951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pic>
        <p:nvPicPr>
          <p:cNvPr id="40" name="Рисунок 7" descr="Шаг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773238"/>
            <a:ext cx="2571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48" name="Прямоугольник 41"/>
          <p:cNvSpPr>
            <a:spLocks noChangeArrowheads="1"/>
          </p:cNvSpPr>
          <p:nvPr/>
        </p:nvSpPr>
        <p:spPr bwMode="auto">
          <a:xfrm>
            <a:off x="2286000" y="476250"/>
            <a:ext cx="55991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4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 l="4340" t="4134" r="4185" b="3052"/>
          <a:stretch>
            <a:fillRect/>
          </a:stretch>
        </p:blipFill>
        <p:spPr bwMode="auto">
          <a:xfrm>
            <a:off x="395288" y="549275"/>
            <a:ext cx="8135937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41275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995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82038" y="508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308850" y="64214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011863" y="643572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7879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635375" y="6372225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484438" y="6421438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289050" y="6413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638175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5373688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436562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34290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25654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1674813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82708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25538" y="0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978400" y="23813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84925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651750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64588" y="104457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2205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0138" y="335756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4508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56650" y="55102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19338" y="333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3175" y="38100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5" name="TextBox 45"/>
          <p:cNvSpPr txBox="1">
            <a:spLocks noChangeArrowheads="1"/>
          </p:cNvSpPr>
          <p:nvPr/>
        </p:nvSpPr>
        <p:spPr bwMode="auto">
          <a:xfrm>
            <a:off x="28432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9966" name="TextBox 47"/>
          <p:cNvSpPr txBox="1">
            <a:spLocks noChangeArrowheads="1"/>
          </p:cNvSpPr>
          <p:nvPr/>
        </p:nvSpPr>
        <p:spPr bwMode="auto">
          <a:xfrm>
            <a:off x="26273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9967" name="TextBox 48"/>
          <p:cNvSpPr txBox="1">
            <a:spLocks noChangeArrowheads="1"/>
          </p:cNvSpPr>
          <p:nvPr/>
        </p:nvSpPr>
        <p:spPr bwMode="auto">
          <a:xfrm>
            <a:off x="2700338" y="4076700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9968" name="TextBox 51"/>
          <p:cNvSpPr txBox="1">
            <a:spLocks noChangeArrowheads="1"/>
          </p:cNvSpPr>
          <p:nvPr/>
        </p:nvSpPr>
        <p:spPr bwMode="auto">
          <a:xfrm>
            <a:off x="5076825" y="3573463"/>
            <a:ext cx="16557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9969" name="TextBox 52"/>
          <p:cNvSpPr txBox="1">
            <a:spLocks noChangeArrowheads="1"/>
          </p:cNvSpPr>
          <p:nvPr/>
        </p:nvSpPr>
        <p:spPr bwMode="auto">
          <a:xfrm>
            <a:off x="5076825" y="4076700"/>
            <a:ext cx="1727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94243" name="Text Box 35"/>
          <p:cNvSpPr txBox="1">
            <a:spLocks noChangeArrowheads="1"/>
          </p:cNvSpPr>
          <p:nvPr/>
        </p:nvSpPr>
        <p:spPr bwMode="auto">
          <a:xfrm>
            <a:off x="1331913" y="765175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rgbClr val="1D12AE"/>
                </a:solidFill>
                <a:latin typeface="Angsana New"/>
              </a:rPr>
              <a:t>Игра «Сообрази»</a:t>
            </a:r>
          </a:p>
        </p:txBody>
      </p:sp>
      <p:sp>
        <p:nvSpPr>
          <p:cNvPr id="94244" name="Text Box 36"/>
          <p:cNvSpPr txBox="1">
            <a:spLocks noChangeArrowheads="1"/>
          </p:cNvSpPr>
          <p:nvPr/>
        </p:nvSpPr>
        <p:spPr bwMode="auto">
          <a:xfrm>
            <a:off x="611188" y="1484313"/>
            <a:ext cx="662463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 i="1">
                <a:solidFill>
                  <a:schemeClr val="bg1"/>
                </a:solidFill>
                <a:latin typeface="Angsana New"/>
              </a:rPr>
              <a:t>-Из каких двух предлогов можно составить название домашнего животного ? </a:t>
            </a:r>
          </a:p>
        </p:txBody>
      </p:sp>
      <p:sp>
        <p:nvSpPr>
          <p:cNvPr id="94245" name="Text Box 37"/>
          <p:cNvSpPr txBox="1">
            <a:spLocks noChangeArrowheads="1"/>
          </p:cNvSpPr>
          <p:nvPr/>
        </p:nvSpPr>
        <p:spPr bwMode="auto">
          <a:xfrm>
            <a:off x="395288" y="3644900"/>
            <a:ext cx="6985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500" b="1" i="1">
              <a:solidFill>
                <a:schemeClr val="bg1"/>
              </a:solidFill>
              <a:latin typeface="Angsana New"/>
            </a:endParaRPr>
          </a:p>
          <a:p>
            <a:pPr>
              <a:spcBef>
                <a:spcPct val="50000"/>
              </a:spcBef>
            </a:pPr>
            <a:r>
              <a:rPr lang="ru-RU" sz="2500" b="1" i="1">
                <a:solidFill>
                  <a:schemeClr val="bg1"/>
                </a:solidFill>
                <a:latin typeface="Angsana New"/>
              </a:rPr>
              <a:t>-А из трех предлогов? </a:t>
            </a:r>
          </a:p>
          <a:p>
            <a:pPr>
              <a:spcBef>
                <a:spcPct val="50000"/>
              </a:spcBef>
            </a:pPr>
            <a:endParaRPr lang="ru-RU" sz="2500" b="1" i="1">
              <a:solidFill>
                <a:schemeClr val="bg1"/>
              </a:solidFill>
              <a:latin typeface="Angsana New"/>
            </a:endParaRPr>
          </a:p>
        </p:txBody>
      </p:sp>
      <p:sp>
        <p:nvSpPr>
          <p:cNvPr id="94246" name="Text Box 38"/>
          <p:cNvSpPr txBox="1">
            <a:spLocks noChangeArrowheads="1"/>
          </p:cNvSpPr>
          <p:nvPr/>
        </p:nvSpPr>
        <p:spPr bwMode="auto">
          <a:xfrm>
            <a:off x="3276600" y="2601913"/>
            <a:ext cx="1223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i="1">
                <a:solidFill>
                  <a:srgbClr val="1D12AE"/>
                </a:solidFill>
              </a:rPr>
              <a:t>кот</a:t>
            </a:r>
          </a:p>
        </p:txBody>
      </p:sp>
      <p:pic>
        <p:nvPicPr>
          <p:cNvPr id="94247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420938"/>
            <a:ext cx="230346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48" name="Text Box 40"/>
          <p:cNvSpPr txBox="1">
            <a:spLocks noChangeArrowheads="1"/>
          </p:cNvSpPr>
          <p:nvPr/>
        </p:nvSpPr>
        <p:spPr bwMode="auto">
          <a:xfrm>
            <a:off x="2843213" y="5084763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i="1">
                <a:solidFill>
                  <a:srgbClr val="1D12AE"/>
                </a:solidFill>
                <a:latin typeface="Angsana New"/>
              </a:rPr>
              <a:t>коза</a:t>
            </a:r>
          </a:p>
        </p:txBody>
      </p:sp>
      <p:pic>
        <p:nvPicPr>
          <p:cNvPr id="94249" name="Picture 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508500"/>
            <a:ext cx="18764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827088" y="5084763"/>
            <a:ext cx="863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000" b="1">
                <a:solidFill>
                  <a:schemeClr val="hlink"/>
                </a:solidFill>
              </a:rPr>
              <a:t>к</a:t>
            </a:r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7235825" y="1412875"/>
            <a:ext cx="8604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000" b="1">
                <a:solidFill>
                  <a:schemeClr val="hlink"/>
                </a:solidFill>
              </a:rPr>
              <a:t>о</a:t>
            </a:r>
          </a:p>
        </p:txBody>
      </p:sp>
      <p:sp>
        <p:nvSpPr>
          <p:cNvPr id="39980" name="Rectangle 44"/>
          <p:cNvSpPr>
            <a:spLocks noChangeArrowheads="1"/>
          </p:cNvSpPr>
          <p:nvPr/>
        </p:nvSpPr>
        <p:spPr bwMode="auto">
          <a:xfrm>
            <a:off x="611188" y="2852738"/>
            <a:ext cx="882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000" b="1">
                <a:solidFill>
                  <a:schemeClr val="hlink"/>
                </a:solidFill>
              </a:rPr>
              <a:t>от</a:t>
            </a:r>
          </a:p>
        </p:txBody>
      </p:sp>
      <p:sp>
        <p:nvSpPr>
          <p:cNvPr id="39981" name="Rectangle 45"/>
          <p:cNvSpPr>
            <a:spLocks noChangeArrowheads="1"/>
          </p:cNvSpPr>
          <p:nvPr/>
        </p:nvSpPr>
        <p:spPr bwMode="auto">
          <a:xfrm>
            <a:off x="6948488" y="4941888"/>
            <a:ext cx="8524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000" b="1">
                <a:solidFill>
                  <a:schemeClr val="hlink"/>
                </a:solidFill>
              </a:rPr>
              <a:t>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4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4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4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 l="4340" t="4134" r="4185" b="3052"/>
          <a:stretch>
            <a:fillRect/>
          </a:stretch>
        </p:blipFill>
        <p:spPr bwMode="auto">
          <a:xfrm>
            <a:off x="395288" y="476250"/>
            <a:ext cx="8497887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41275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995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82038" y="508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308850" y="64214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011863" y="643572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7879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635375" y="6372225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484438" y="6421438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289050" y="6413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638175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5373688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436562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34290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25654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1674813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82708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25538" y="0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978400" y="23813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84925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651750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64588" y="104457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2205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0138" y="335756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4508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56650" y="55102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19338" y="333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3175" y="38100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9" name="TextBox 45"/>
          <p:cNvSpPr txBox="1">
            <a:spLocks noChangeArrowheads="1"/>
          </p:cNvSpPr>
          <p:nvPr/>
        </p:nvSpPr>
        <p:spPr bwMode="auto">
          <a:xfrm>
            <a:off x="28432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40990" name="TextBox 47"/>
          <p:cNvSpPr txBox="1">
            <a:spLocks noChangeArrowheads="1"/>
          </p:cNvSpPr>
          <p:nvPr/>
        </p:nvSpPr>
        <p:spPr bwMode="auto">
          <a:xfrm>
            <a:off x="26273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40991" name="TextBox 48"/>
          <p:cNvSpPr txBox="1">
            <a:spLocks noChangeArrowheads="1"/>
          </p:cNvSpPr>
          <p:nvPr/>
        </p:nvSpPr>
        <p:spPr bwMode="auto">
          <a:xfrm>
            <a:off x="2700338" y="4076700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40992" name="TextBox 51"/>
          <p:cNvSpPr txBox="1">
            <a:spLocks noChangeArrowheads="1"/>
          </p:cNvSpPr>
          <p:nvPr/>
        </p:nvSpPr>
        <p:spPr bwMode="auto">
          <a:xfrm>
            <a:off x="5076825" y="3573463"/>
            <a:ext cx="16557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40993" name="TextBox 52"/>
          <p:cNvSpPr txBox="1">
            <a:spLocks noChangeArrowheads="1"/>
          </p:cNvSpPr>
          <p:nvPr/>
        </p:nvSpPr>
        <p:spPr bwMode="auto">
          <a:xfrm>
            <a:off x="5076825" y="4076700"/>
            <a:ext cx="1727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611188" y="1125538"/>
            <a:ext cx="8208962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ru-RU" sz="2400" b="1" i="1" u="sng">
                <a:solidFill>
                  <a:schemeClr val="bg1"/>
                </a:solidFill>
              </a:rPr>
              <a:t>Маленькие слова в предложении называются…</a:t>
            </a:r>
            <a:r>
              <a:rPr lang="ru-RU" sz="2400" b="1" i="1">
                <a:solidFill>
                  <a:schemeClr val="bg1"/>
                </a:solidFill>
              </a:rPr>
              <a:t> </a:t>
            </a:r>
          </a:p>
          <a:p>
            <a:pPr marL="342900" indent="-342900"/>
            <a:r>
              <a:rPr lang="ru-RU" sz="2400" b="1" i="1">
                <a:solidFill>
                  <a:schemeClr val="bg1"/>
                </a:solidFill>
              </a:rPr>
              <a:t>а) предметы </a:t>
            </a:r>
          </a:p>
          <a:p>
            <a:pPr marL="342900" indent="-342900"/>
            <a:r>
              <a:rPr lang="ru-RU" sz="2400" b="1" i="1">
                <a:solidFill>
                  <a:schemeClr val="bg1"/>
                </a:solidFill>
              </a:rPr>
              <a:t>б) предлоги </a:t>
            </a:r>
          </a:p>
          <a:p>
            <a:pPr marL="342900" indent="-342900"/>
            <a:r>
              <a:rPr lang="ru-RU" sz="2400" b="1" i="1">
                <a:solidFill>
                  <a:schemeClr val="bg1"/>
                </a:solidFill>
              </a:rPr>
              <a:t>в) приставки </a:t>
            </a:r>
          </a:p>
          <a:p>
            <a:pPr marL="342900" indent="-342900">
              <a:buFontTx/>
              <a:buChar char="•"/>
            </a:pPr>
            <a:r>
              <a:rPr lang="ru-RU" sz="2400" b="1" i="1" u="sng">
                <a:solidFill>
                  <a:schemeClr val="bg1"/>
                </a:solidFill>
              </a:rPr>
              <a:t>Предлоги нужны… </a:t>
            </a:r>
          </a:p>
          <a:p>
            <a:pPr marL="342900" indent="-342900"/>
            <a:r>
              <a:rPr lang="ru-RU" sz="2400" b="1" i="1">
                <a:solidFill>
                  <a:schemeClr val="bg1"/>
                </a:solidFill>
              </a:rPr>
              <a:t>а) для образования новых слов </a:t>
            </a:r>
          </a:p>
          <a:p>
            <a:pPr marL="342900" indent="-342900"/>
            <a:r>
              <a:rPr lang="ru-RU" sz="2400" b="1" i="1">
                <a:solidFill>
                  <a:schemeClr val="bg1"/>
                </a:solidFill>
              </a:rPr>
              <a:t>б) для связи слов в предложении </a:t>
            </a:r>
          </a:p>
          <a:p>
            <a:pPr marL="342900" indent="-342900"/>
            <a:r>
              <a:rPr lang="ru-RU" sz="2400" b="1" i="1">
                <a:solidFill>
                  <a:schemeClr val="bg1"/>
                </a:solidFill>
              </a:rPr>
              <a:t>в) для образования предложений </a:t>
            </a:r>
          </a:p>
          <a:p>
            <a:pPr marL="342900" indent="-342900">
              <a:buFontTx/>
              <a:buChar char="•"/>
            </a:pPr>
            <a:r>
              <a:rPr lang="ru-RU" sz="2400" b="1" i="1" u="sng">
                <a:solidFill>
                  <a:schemeClr val="bg1"/>
                </a:solidFill>
              </a:rPr>
              <a:t>К предлогам… </a:t>
            </a:r>
          </a:p>
          <a:p>
            <a:pPr marL="342900" indent="-342900"/>
            <a:r>
              <a:rPr lang="ru-RU" sz="2400" b="1" i="1">
                <a:solidFill>
                  <a:schemeClr val="bg1"/>
                </a:solidFill>
              </a:rPr>
              <a:t>а) нельзя поставить вопрос </a:t>
            </a:r>
          </a:p>
          <a:p>
            <a:pPr marL="342900" indent="-342900"/>
            <a:r>
              <a:rPr lang="ru-RU" sz="2400" b="1" i="1">
                <a:solidFill>
                  <a:schemeClr val="bg1"/>
                </a:solidFill>
              </a:rPr>
              <a:t>б) можно поставить вопрос</a:t>
            </a:r>
          </a:p>
          <a:p>
            <a:pPr marL="342900" indent="-342900">
              <a:buFontTx/>
              <a:buChar char="•"/>
            </a:pPr>
            <a:r>
              <a:rPr lang="ru-RU" sz="2400" b="1" i="1" u="sng">
                <a:solidFill>
                  <a:schemeClr val="bg1"/>
                </a:solidFill>
              </a:rPr>
              <a:t>Предлоги пишутся со словами… </a:t>
            </a:r>
          </a:p>
          <a:p>
            <a:pPr marL="342900" indent="-342900"/>
            <a:r>
              <a:rPr lang="ru-RU" sz="2400" b="1" i="1">
                <a:solidFill>
                  <a:schemeClr val="bg1"/>
                </a:solidFill>
              </a:rPr>
              <a:t>а) слитно </a:t>
            </a:r>
          </a:p>
          <a:p>
            <a:pPr marL="342900" indent="-342900"/>
            <a:r>
              <a:rPr lang="ru-RU" sz="2400" b="1" i="1">
                <a:solidFill>
                  <a:schemeClr val="bg1"/>
                </a:solidFill>
              </a:rPr>
              <a:t>б) раздельно</a:t>
            </a:r>
            <a:r>
              <a:rPr lang="ru-RU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1331913" y="549275"/>
            <a:ext cx="71278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500" i="1">
                <a:solidFill>
                  <a:srgbClr val="1D12AE"/>
                </a:solidFill>
                <a:latin typeface="Angsana New"/>
              </a:rPr>
              <a:t>Продолжи предложения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7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7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7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7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7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4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 l="4340" t="4134" r="4185" b="3052"/>
          <a:stretch>
            <a:fillRect/>
          </a:stretch>
        </p:blipFill>
        <p:spPr bwMode="auto">
          <a:xfrm>
            <a:off x="395288" y="476250"/>
            <a:ext cx="8497887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41275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995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82038" y="508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308850" y="64214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011863" y="643572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7879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635375" y="6372225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484438" y="6421438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289050" y="6413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638175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5373688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436562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34290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25654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1674813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82708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25538" y="0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978400" y="23813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84925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651750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64588" y="104457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2205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0138" y="335756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4508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56650" y="55102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19338" y="333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3175" y="38100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3" name="TextBox 45"/>
          <p:cNvSpPr txBox="1">
            <a:spLocks noChangeArrowheads="1"/>
          </p:cNvSpPr>
          <p:nvPr/>
        </p:nvSpPr>
        <p:spPr bwMode="auto">
          <a:xfrm>
            <a:off x="28432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42014" name="TextBox 47"/>
          <p:cNvSpPr txBox="1">
            <a:spLocks noChangeArrowheads="1"/>
          </p:cNvSpPr>
          <p:nvPr/>
        </p:nvSpPr>
        <p:spPr bwMode="auto">
          <a:xfrm>
            <a:off x="26273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42015" name="TextBox 48"/>
          <p:cNvSpPr txBox="1">
            <a:spLocks noChangeArrowheads="1"/>
          </p:cNvSpPr>
          <p:nvPr/>
        </p:nvSpPr>
        <p:spPr bwMode="auto">
          <a:xfrm>
            <a:off x="2700338" y="4076700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42016" name="TextBox 51"/>
          <p:cNvSpPr txBox="1">
            <a:spLocks noChangeArrowheads="1"/>
          </p:cNvSpPr>
          <p:nvPr/>
        </p:nvSpPr>
        <p:spPr bwMode="auto">
          <a:xfrm>
            <a:off x="5076825" y="3573463"/>
            <a:ext cx="16557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42017" name="TextBox 52"/>
          <p:cNvSpPr txBox="1">
            <a:spLocks noChangeArrowheads="1"/>
          </p:cNvSpPr>
          <p:nvPr/>
        </p:nvSpPr>
        <p:spPr bwMode="auto">
          <a:xfrm>
            <a:off x="5076825" y="4076700"/>
            <a:ext cx="1727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98339" name="Text Box 35"/>
          <p:cNvSpPr txBox="1">
            <a:spLocks noChangeArrowheads="1"/>
          </p:cNvSpPr>
          <p:nvPr/>
        </p:nvSpPr>
        <p:spPr bwMode="auto">
          <a:xfrm>
            <a:off x="611188" y="1484313"/>
            <a:ext cx="82089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ru-RU" sz="2400" b="1" i="1" u="sng">
                <a:solidFill>
                  <a:schemeClr val="bg1"/>
                </a:solidFill>
              </a:rPr>
              <a:t>Маленькие слова в предложении называются…</a:t>
            </a:r>
            <a:r>
              <a:rPr lang="ru-RU" sz="2400" b="1" i="1">
                <a:solidFill>
                  <a:schemeClr val="bg1"/>
                </a:solidFill>
              </a:rPr>
              <a:t> </a:t>
            </a:r>
          </a:p>
          <a:p>
            <a:pPr marL="342900" indent="-342900"/>
            <a:r>
              <a:rPr lang="ru-RU" sz="2400" b="1" i="1">
                <a:solidFill>
                  <a:schemeClr val="bg1"/>
                </a:solidFill>
              </a:rPr>
              <a:t>б) предлоги </a:t>
            </a:r>
          </a:p>
          <a:p>
            <a:pPr marL="342900" indent="-342900">
              <a:buFontTx/>
              <a:buChar char="•"/>
            </a:pPr>
            <a:r>
              <a:rPr lang="ru-RU" sz="2400" b="1" i="1" u="sng">
                <a:solidFill>
                  <a:schemeClr val="bg1"/>
                </a:solidFill>
              </a:rPr>
              <a:t>Предлоги нужны… </a:t>
            </a:r>
          </a:p>
          <a:p>
            <a:pPr marL="342900" indent="-342900"/>
            <a:r>
              <a:rPr lang="ru-RU" sz="2400" b="1" i="1">
                <a:solidFill>
                  <a:schemeClr val="bg1"/>
                </a:solidFill>
              </a:rPr>
              <a:t>б) для связи слов в предложении </a:t>
            </a:r>
          </a:p>
          <a:p>
            <a:pPr marL="342900" indent="-342900">
              <a:buFontTx/>
              <a:buChar char="•"/>
            </a:pPr>
            <a:r>
              <a:rPr lang="ru-RU" sz="2400" b="1" i="1" u="sng">
                <a:solidFill>
                  <a:schemeClr val="bg1"/>
                </a:solidFill>
              </a:rPr>
              <a:t>К предлогам … </a:t>
            </a:r>
          </a:p>
          <a:p>
            <a:pPr marL="342900" indent="-342900"/>
            <a:r>
              <a:rPr lang="ru-RU" sz="2400" b="1" i="1">
                <a:solidFill>
                  <a:schemeClr val="bg1"/>
                </a:solidFill>
              </a:rPr>
              <a:t>а) нельзя поставить вопрос</a:t>
            </a:r>
          </a:p>
          <a:p>
            <a:pPr marL="342900" indent="-342900">
              <a:buFontTx/>
              <a:buChar char="•"/>
            </a:pPr>
            <a:r>
              <a:rPr lang="ru-RU" sz="2400" b="1" i="1" u="sng">
                <a:solidFill>
                  <a:schemeClr val="bg1"/>
                </a:solidFill>
              </a:rPr>
              <a:t>Предлоги пишутся со словами… </a:t>
            </a:r>
          </a:p>
          <a:p>
            <a:pPr marL="342900" indent="-342900"/>
            <a:r>
              <a:rPr lang="ru-RU" sz="2400" b="1" i="1">
                <a:solidFill>
                  <a:schemeClr val="bg1"/>
                </a:solidFill>
              </a:rPr>
              <a:t>б) раздельно</a:t>
            </a:r>
            <a:r>
              <a:rPr lang="ru-RU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8340" name="Text Box 36"/>
          <p:cNvSpPr txBox="1">
            <a:spLocks noChangeArrowheads="1"/>
          </p:cNvSpPr>
          <p:nvPr/>
        </p:nvSpPr>
        <p:spPr bwMode="auto">
          <a:xfrm>
            <a:off x="1331913" y="549275"/>
            <a:ext cx="71278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500" i="1">
                <a:solidFill>
                  <a:srgbClr val="1D12AE"/>
                </a:solidFill>
                <a:latin typeface="Angsana New"/>
              </a:rPr>
              <a:t>Правильные ответы</a:t>
            </a:r>
          </a:p>
        </p:txBody>
      </p:sp>
      <p:sp>
        <p:nvSpPr>
          <p:cNvPr id="98341" name="Text Box 37"/>
          <p:cNvSpPr txBox="1">
            <a:spLocks noChangeArrowheads="1"/>
          </p:cNvSpPr>
          <p:nvPr/>
        </p:nvSpPr>
        <p:spPr bwMode="auto">
          <a:xfrm>
            <a:off x="971550" y="4797425"/>
            <a:ext cx="48958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" b="1">
                <a:solidFill>
                  <a:srgbClr val="1D12AE"/>
                </a:solidFill>
                <a:latin typeface="Angsana New"/>
              </a:rPr>
              <a:t>           б, б, а, 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43010" name="Содержимое 3" descr="C:\Users\User\Pictures\Рисунок1.jpg"/>
          <p:cNvPicPr>
            <a:picLocks noGrp="1"/>
          </p:cNvPicPr>
          <p:nvPr>
            <p:ph sz="quarter" idx="13"/>
          </p:nvPr>
        </p:nvPicPr>
        <p:blipFill>
          <a:blip r:embed="rId2"/>
          <a:srcRect l="4340" t="4134" r="4185" b="3052"/>
          <a:stretch>
            <a:fillRect/>
          </a:stretch>
        </p:blipFill>
        <p:spPr>
          <a:xfrm>
            <a:off x="755650" y="404813"/>
            <a:ext cx="7561263" cy="6192837"/>
          </a:xfrm>
        </p:spPr>
      </p:pic>
      <p:pic>
        <p:nvPicPr>
          <p:cNvPr id="4301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50825" y="64214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64214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50825" y="11588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1588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484313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4941888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388350" y="4941888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316913" y="141287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4799013" y="3789363"/>
            <a:ext cx="185737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0" name="Прямоугольник 18"/>
          <p:cNvSpPr>
            <a:spLocks noChangeArrowheads="1"/>
          </p:cNvSpPr>
          <p:nvPr/>
        </p:nvSpPr>
        <p:spPr bwMode="auto">
          <a:xfrm>
            <a:off x="1187450" y="765175"/>
            <a:ext cx="65532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ctr" eaLnBrk="0" hangingPunct="0"/>
            <a:r>
              <a:rPr lang="ru-RU" sz="3200" i="1">
                <a:solidFill>
                  <a:srgbClr val="1D12AE"/>
                </a:solidFill>
                <a:latin typeface="Angsana New"/>
                <a:cs typeface="Times New Roman" pitchFamily="18" charset="0"/>
              </a:rPr>
              <a:t>АЛГОРИТМ САМООЦЕНКИ</a:t>
            </a:r>
          </a:p>
          <a:p>
            <a:pPr indent="228600" algn="just" eaLnBrk="0" hangingPunct="0"/>
            <a:endParaRPr lang="ru-RU" sz="3200" i="1">
              <a:solidFill>
                <a:srgbClr val="1D12AE"/>
              </a:solidFill>
              <a:latin typeface="Angsana New"/>
              <a:cs typeface="Times New Roman" pitchFamily="18" charset="0"/>
            </a:endParaRPr>
          </a:p>
          <a:p>
            <a:pPr indent="228600" algn="just" eaLnBrk="0" hangingPunct="0"/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>
                <a:solidFill>
                  <a:schemeClr val="bg1"/>
                </a:solidFill>
                <a:latin typeface="Angsana New"/>
                <a:cs typeface="Times New Roman" pitchFamily="18" charset="0"/>
              </a:rPr>
              <a:t>Какое было задание? </a:t>
            </a:r>
          </a:p>
          <a:p>
            <a:pPr indent="228600" algn="just" eaLnBrk="0" hangingPunct="0"/>
            <a:r>
              <a:rPr lang="ru-RU" sz="3200" i="1">
                <a:solidFill>
                  <a:schemeClr val="bg1"/>
                </a:solidFill>
                <a:latin typeface="Angsana New"/>
                <a:cs typeface="Times New Roman" pitchFamily="18" charset="0"/>
              </a:rPr>
              <a:t>2. Удалось выполнить задание? </a:t>
            </a:r>
          </a:p>
          <a:p>
            <a:pPr indent="228600" algn="just" eaLnBrk="0" hangingPunct="0"/>
            <a:r>
              <a:rPr lang="ru-RU" sz="3200" i="1">
                <a:solidFill>
                  <a:schemeClr val="bg1"/>
                </a:solidFill>
                <a:latin typeface="Angsana New"/>
                <a:cs typeface="Times New Roman" pitchFamily="18" charset="0"/>
              </a:rPr>
              <a:t>3. Задание выполнено верно или с ошибками?</a:t>
            </a:r>
          </a:p>
          <a:p>
            <a:pPr indent="228600" algn="just" eaLnBrk="0" hangingPunct="0"/>
            <a:r>
              <a:rPr lang="ru-RU" sz="3200" i="1">
                <a:solidFill>
                  <a:schemeClr val="bg1"/>
                </a:solidFill>
                <a:latin typeface="Angsana New"/>
                <a:cs typeface="Times New Roman" pitchFamily="18" charset="0"/>
              </a:rPr>
              <a:t>4. Какую  отметку ты можешь себе поставить?</a:t>
            </a:r>
            <a:endParaRPr lang="ru-RU" sz="3200" i="1">
              <a:solidFill>
                <a:schemeClr val="bg1"/>
              </a:solidFill>
              <a:latin typeface="Angsan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4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 l="4340" t="4134" r="4185" b="3052"/>
          <a:stretch>
            <a:fillRect/>
          </a:stretch>
        </p:blipFill>
        <p:spPr bwMode="auto">
          <a:xfrm>
            <a:off x="395288" y="476250"/>
            <a:ext cx="8497887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41275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995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82038" y="508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308850" y="64214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011863" y="643572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7879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635375" y="6372225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484438" y="6421438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289050" y="6413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638175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5373688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436562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34290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25654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1674813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82708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25538" y="0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978400" y="23813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84925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651750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64588" y="104457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2205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0138" y="335756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4508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56650" y="55102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19338" y="333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3175" y="38100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1" name="TextBox 45"/>
          <p:cNvSpPr txBox="1">
            <a:spLocks noChangeArrowheads="1"/>
          </p:cNvSpPr>
          <p:nvPr/>
        </p:nvSpPr>
        <p:spPr bwMode="auto">
          <a:xfrm>
            <a:off x="28432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44062" name="TextBox 47"/>
          <p:cNvSpPr txBox="1">
            <a:spLocks noChangeArrowheads="1"/>
          </p:cNvSpPr>
          <p:nvPr/>
        </p:nvSpPr>
        <p:spPr bwMode="auto">
          <a:xfrm>
            <a:off x="26273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44063" name="TextBox 48"/>
          <p:cNvSpPr txBox="1">
            <a:spLocks noChangeArrowheads="1"/>
          </p:cNvSpPr>
          <p:nvPr/>
        </p:nvSpPr>
        <p:spPr bwMode="auto">
          <a:xfrm>
            <a:off x="2700338" y="4076700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44064" name="TextBox 51"/>
          <p:cNvSpPr txBox="1">
            <a:spLocks noChangeArrowheads="1"/>
          </p:cNvSpPr>
          <p:nvPr/>
        </p:nvSpPr>
        <p:spPr bwMode="auto">
          <a:xfrm>
            <a:off x="5076825" y="3573463"/>
            <a:ext cx="16557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44065" name="TextBox 52"/>
          <p:cNvSpPr txBox="1">
            <a:spLocks noChangeArrowheads="1"/>
          </p:cNvSpPr>
          <p:nvPr/>
        </p:nvSpPr>
        <p:spPr bwMode="auto">
          <a:xfrm>
            <a:off x="5076825" y="4076700"/>
            <a:ext cx="1727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99364" name="Text Box 36"/>
          <p:cNvSpPr txBox="1">
            <a:spLocks noChangeArrowheads="1"/>
          </p:cNvSpPr>
          <p:nvPr/>
        </p:nvSpPr>
        <p:spPr bwMode="auto">
          <a:xfrm>
            <a:off x="1331913" y="549275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rgbClr val="1D12AE"/>
                </a:solidFill>
                <a:latin typeface="Angsana New"/>
              </a:rPr>
              <a:t>Итог урока</a:t>
            </a:r>
          </a:p>
        </p:txBody>
      </p:sp>
      <p:sp>
        <p:nvSpPr>
          <p:cNvPr id="44067" name="Text Box 37"/>
          <p:cNvSpPr txBox="1">
            <a:spLocks noChangeArrowheads="1"/>
          </p:cNvSpPr>
          <p:nvPr/>
        </p:nvSpPr>
        <p:spPr bwMode="auto">
          <a:xfrm>
            <a:off x="971550" y="4797425"/>
            <a:ext cx="48958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500" b="1">
              <a:solidFill>
                <a:srgbClr val="1D12AE"/>
              </a:solidFill>
              <a:latin typeface="Angsana New"/>
            </a:endParaRPr>
          </a:p>
        </p:txBody>
      </p:sp>
      <p:pic>
        <p:nvPicPr>
          <p:cNvPr id="44068" name="Picture 4" descr="н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916113"/>
            <a:ext cx="4751388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288" y="765175"/>
            <a:ext cx="83534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endParaRPr lang="ru-RU" sz="550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26626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836613"/>
            <a:ext cx="6400800" cy="5418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7" descr="sn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50825" y="64214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47" descr="sn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64214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47" descr="sn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50825" y="11588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7" descr="sn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1588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7" descr="sn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484313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47" descr="sn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4941888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47" descr="sn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388350" y="4941888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47" descr="sn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316913" y="141287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76250"/>
            <a:ext cx="61912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4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 l="4340" t="4134" r="4185" b="3052"/>
          <a:stretch>
            <a:fillRect/>
          </a:stretch>
        </p:blipFill>
        <p:spPr bwMode="auto">
          <a:xfrm>
            <a:off x="539750" y="620713"/>
            <a:ext cx="813593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4137640"/>
          </a:xfrm>
        </p:spPr>
        <p:txBody>
          <a:bodyPr rtlCol="0">
            <a:normAutofit fontScale="25000" lnSpcReduction="20000"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i="1" dirty="0" smtClean="0">
                <a:solidFill>
                  <a:schemeClr val="bg1"/>
                </a:solidFill>
              </a:rPr>
              <a:t> </a:t>
            </a: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4000" i="1" dirty="0" smtClean="0">
              <a:solidFill>
                <a:schemeClr val="bg1"/>
              </a:solidFill>
              <a:latin typeface="Arial Black" pitchFamily="34" charset="0"/>
              <a:cs typeface="Angsana New" pitchFamily="18" charset="-34"/>
            </a:endParaRP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4000" i="1" dirty="0" smtClean="0">
              <a:solidFill>
                <a:schemeClr val="bg1"/>
              </a:solidFill>
              <a:latin typeface="Arial Black" pitchFamily="34" charset="0"/>
              <a:cs typeface="Angsana New" pitchFamily="18" charset="-34"/>
            </a:endParaRP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4000" i="1" dirty="0" smtClean="0">
              <a:solidFill>
                <a:schemeClr val="bg1"/>
              </a:solidFill>
              <a:latin typeface="Arial Black" pitchFamily="34" charset="0"/>
              <a:cs typeface="Angsana New" pitchFamily="18" charset="-34"/>
            </a:endParaRP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4400" i="1" dirty="0" smtClean="0">
                <a:solidFill>
                  <a:schemeClr val="bg1"/>
                </a:solidFill>
                <a:latin typeface="Arial Black" pitchFamily="34" charset="0"/>
                <a:cs typeface="Angsana New" pitchFamily="18" charset="-34"/>
              </a:rPr>
              <a:t> </a:t>
            </a:r>
            <a:r>
              <a:rPr lang="ru-RU" sz="14400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ДЕВИЗ УРОКА:</a:t>
            </a: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6300" i="1" dirty="0" smtClean="0">
              <a:solidFill>
                <a:schemeClr val="bg1"/>
              </a:solidFill>
              <a:latin typeface="Arial Black" pitchFamily="34" charset="0"/>
              <a:cs typeface="Angsana New" pitchFamily="18" charset="-34"/>
            </a:endParaRP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6300" i="1" dirty="0" smtClean="0">
              <a:solidFill>
                <a:schemeClr val="bg1"/>
              </a:solidFill>
              <a:latin typeface="Arial Black" pitchFamily="34" charset="0"/>
              <a:cs typeface="Angsana New" pitchFamily="18" charset="-34"/>
            </a:endParaRP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4400" b="1" dirty="0" smtClean="0">
                <a:ln w="1905"/>
                <a:solidFill>
                  <a:srgbClr val="1D12A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«ЛУЧШИЙ СПОСОБ 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4400" b="1" dirty="0" smtClean="0">
                <a:ln w="1905"/>
                <a:solidFill>
                  <a:srgbClr val="1D12A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ИЗУЧИТЬ ЧТО-ЛИБО – 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4400" b="1" dirty="0" smtClean="0">
                <a:ln w="1905"/>
                <a:solidFill>
                  <a:srgbClr val="1D12A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ОТКРЫТЬ САМОМУ»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6300" i="1" dirty="0" smtClean="0">
              <a:solidFill>
                <a:schemeClr val="bg1"/>
              </a:solidFill>
              <a:latin typeface="Arial Black" pitchFamily="34" charset="0"/>
              <a:cs typeface="Angsana New" pitchFamily="18" charset="-34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4800" i="1" dirty="0" smtClean="0">
              <a:solidFill>
                <a:schemeClr val="bg1"/>
              </a:solidFill>
              <a:latin typeface="Arial Black" pitchFamily="34" charset="0"/>
              <a:cs typeface="Angsana New" pitchFamily="18" charset="-34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i="1" dirty="0" smtClean="0">
                <a:solidFill>
                  <a:schemeClr val="bg1"/>
                </a:solidFill>
                <a:latin typeface="Arial Black" pitchFamily="34" charset="0"/>
                <a:cs typeface="Angsana New" pitchFamily="18" charset="-34"/>
              </a:rPr>
              <a:t> 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4000" i="1" dirty="0" smtClean="0">
              <a:solidFill>
                <a:schemeClr val="bg1"/>
              </a:solidFill>
              <a:latin typeface="Arial Black" pitchFamily="34" charset="0"/>
              <a:cs typeface="Angsana New" pitchFamily="18" charset="-34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i="1" dirty="0" smtClean="0">
                <a:solidFill>
                  <a:schemeClr val="bg1"/>
                </a:solidFill>
                <a:latin typeface="Arial Black" pitchFamily="34" charset="0"/>
                <a:cs typeface="Angsana New" pitchFamily="18" charset="-34"/>
              </a:rPr>
              <a:t>  </a:t>
            </a:r>
            <a:endParaRPr lang="ru-RU" sz="4000" i="1" dirty="0">
              <a:solidFill>
                <a:schemeClr val="bg1"/>
              </a:solidFill>
              <a:latin typeface="Arial Black" pitchFamily="34" charset="0"/>
              <a:cs typeface="Angsana New" pitchFamily="18" charset="-34"/>
            </a:endParaRPr>
          </a:p>
        </p:txBody>
      </p:sp>
      <p:pic>
        <p:nvPicPr>
          <p:cNvPr id="2765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41275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995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82038" y="508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308850" y="64214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011863" y="643572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7879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635375" y="6372225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484438" y="6421438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289050" y="6413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638175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5373688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436562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34290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25654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1674813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82708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25538" y="0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978400" y="23813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84925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651750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64588" y="104457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2205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0138" y="335756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4508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56650" y="55102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19338" y="333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3175" y="38100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8" name="TextBox 45"/>
          <p:cNvSpPr txBox="1">
            <a:spLocks noChangeArrowheads="1"/>
          </p:cNvSpPr>
          <p:nvPr/>
        </p:nvSpPr>
        <p:spPr bwMode="auto">
          <a:xfrm>
            <a:off x="28432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27679" name="TextBox 47"/>
          <p:cNvSpPr txBox="1">
            <a:spLocks noChangeArrowheads="1"/>
          </p:cNvSpPr>
          <p:nvPr/>
        </p:nvSpPr>
        <p:spPr bwMode="auto">
          <a:xfrm>
            <a:off x="26273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27680" name="TextBox 48"/>
          <p:cNvSpPr txBox="1">
            <a:spLocks noChangeArrowheads="1"/>
          </p:cNvSpPr>
          <p:nvPr/>
        </p:nvSpPr>
        <p:spPr bwMode="auto">
          <a:xfrm>
            <a:off x="2700338" y="4076700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27681" name="TextBox 51"/>
          <p:cNvSpPr txBox="1">
            <a:spLocks noChangeArrowheads="1"/>
          </p:cNvSpPr>
          <p:nvPr/>
        </p:nvSpPr>
        <p:spPr bwMode="auto">
          <a:xfrm>
            <a:off x="5076825" y="3573463"/>
            <a:ext cx="16557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27682" name="TextBox 52"/>
          <p:cNvSpPr txBox="1">
            <a:spLocks noChangeArrowheads="1"/>
          </p:cNvSpPr>
          <p:nvPr/>
        </p:nvSpPr>
        <p:spPr bwMode="auto">
          <a:xfrm>
            <a:off x="5076825" y="4076700"/>
            <a:ext cx="1727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4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 l="4340" t="4134" r="4185" b="3052"/>
          <a:stretch>
            <a:fillRect/>
          </a:stretch>
        </p:blipFill>
        <p:spPr bwMode="auto">
          <a:xfrm>
            <a:off x="468313" y="333375"/>
            <a:ext cx="813593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339975" y="476250"/>
            <a:ext cx="6048375" cy="5976938"/>
          </a:xfrm>
        </p:spPr>
        <p:txBody>
          <a:bodyPr/>
          <a:lstStyle/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i="1" smtClean="0">
                <a:solidFill>
                  <a:schemeClr val="bg1"/>
                </a:solidFill>
              </a:rPr>
              <a:t> </a:t>
            </a:r>
          </a:p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000" i="1" smtClean="0">
              <a:solidFill>
                <a:schemeClr val="bg1"/>
              </a:solidFill>
              <a:latin typeface="Arial Black" pitchFamily="34" charset="0"/>
              <a:ea typeface="Angsana New"/>
              <a:cs typeface="Angsana New"/>
            </a:endParaRPr>
          </a:p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000" i="1" smtClean="0">
              <a:solidFill>
                <a:schemeClr val="bg1"/>
              </a:solidFill>
              <a:latin typeface="Arial Black" pitchFamily="34" charset="0"/>
              <a:ea typeface="Angsana New"/>
              <a:cs typeface="Angsana New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                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b="1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                             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b="1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                              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b="1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                             </a:t>
            </a:r>
            <a:r>
              <a:rPr lang="ru-RU" sz="2400" b="1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ОПРЕДЕЛЯЕМ ОСНОВНОЙ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400" b="1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                          ВОПРОС   УРОКА                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500" b="1" smtClean="0">
              <a:solidFill>
                <a:srgbClr val="1D12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500" b="1" smtClean="0">
              <a:solidFill>
                <a:srgbClr val="1D12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500" b="1" smtClean="0">
              <a:solidFill>
                <a:srgbClr val="1D12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400" b="1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           		   	  	                                  		       ОТКРЫВАЕМ НОВЫЕ                   			      ЗНАНИЯ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2400" b="1" smtClean="0">
              <a:solidFill>
                <a:srgbClr val="1D12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2400" b="1" smtClean="0">
              <a:solidFill>
                <a:srgbClr val="1D12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400" b="1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ПРИМЕНЯЕМ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400" b="1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НОВЫЕ                   			             ЗНАНИЯ</a:t>
            </a:r>
          </a:p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3600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</a:t>
            </a:r>
            <a:endParaRPr lang="ru-RU" sz="1600" i="1" smtClean="0">
              <a:solidFill>
                <a:schemeClr val="bg1"/>
              </a:solidFill>
              <a:latin typeface="Arial Black" pitchFamily="34" charset="0"/>
              <a:ea typeface="Angsana New"/>
              <a:cs typeface="Angsana New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200" i="1" smtClean="0">
              <a:solidFill>
                <a:schemeClr val="bg1"/>
              </a:solidFill>
              <a:latin typeface="Arial Black" pitchFamily="34" charset="0"/>
              <a:ea typeface="Angsana New"/>
              <a:cs typeface="Angsana New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000" i="1" smtClean="0">
              <a:solidFill>
                <a:schemeClr val="bg1"/>
              </a:solidFill>
              <a:latin typeface="Arial Black" pitchFamily="34" charset="0"/>
              <a:ea typeface="Angsana New"/>
              <a:cs typeface="Angsana New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 </a:t>
            </a:r>
          </a:p>
        </p:txBody>
      </p:sp>
      <p:pic>
        <p:nvPicPr>
          <p:cNvPr id="2867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41275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995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82038" y="508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308850" y="64214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011863" y="643572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7879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635375" y="6372225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484438" y="6421438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289050" y="6413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638175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5373688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436562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34290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25654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1674813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82708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25538" y="0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978400" y="23813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84925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651750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64588" y="104457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2205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0138" y="335756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4508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56650" y="55102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19338" y="333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3175" y="38100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2" name="TextBox 45"/>
          <p:cNvSpPr txBox="1">
            <a:spLocks noChangeArrowheads="1"/>
          </p:cNvSpPr>
          <p:nvPr/>
        </p:nvSpPr>
        <p:spPr bwMode="auto">
          <a:xfrm>
            <a:off x="30591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28703" name="TextBox 47"/>
          <p:cNvSpPr txBox="1">
            <a:spLocks noChangeArrowheads="1"/>
          </p:cNvSpPr>
          <p:nvPr/>
        </p:nvSpPr>
        <p:spPr bwMode="auto">
          <a:xfrm>
            <a:off x="26273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28704" name="TextBox 48"/>
          <p:cNvSpPr txBox="1">
            <a:spLocks noChangeArrowheads="1"/>
          </p:cNvSpPr>
          <p:nvPr/>
        </p:nvSpPr>
        <p:spPr bwMode="auto">
          <a:xfrm>
            <a:off x="2700338" y="4076700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28705" name="TextBox 51"/>
          <p:cNvSpPr txBox="1">
            <a:spLocks noChangeArrowheads="1"/>
          </p:cNvSpPr>
          <p:nvPr/>
        </p:nvSpPr>
        <p:spPr bwMode="auto">
          <a:xfrm>
            <a:off x="5076825" y="3573463"/>
            <a:ext cx="16557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28706" name="TextBox 52"/>
          <p:cNvSpPr txBox="1">
            <a:spLocks noChangeArrowheads="1"/>
          </p:cNvSpPr>
          <p:nvPr/>
        </p:nvSpPr>
        <p:spPr bwMode="auto">
          <a:xfrm>
            <a:off x="5076825" y="3716338"/>
            <a:ext cx="2951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pic>
        <p:nvPicPr>
          <p:cNvPr id="38" name="Рисунок 3" descr="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04813"/>
            <a:ext cx="14398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11" descr="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1412875"/>
            <a:ext cx="1439862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7" descr="Шаг 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3357563"/>
            <a:ext cx="18510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9" descr="1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638" y="4868863"/>
            <a:ext cx="12795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2286000" y="476250"/>
            <a:ext cx="559911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ВСПОМИНАЕМ ТО, ЧТО ЗНАЕМ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4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 l="4340" t="4134" r="4185" b="3052"/>
          <a:stretch>
            <a:fillRect/>
          </a:stretch>
        </p:blipFill>
        <p:spPr bwMode="auto">
          <a:xfrm>
            <a:off x="468313" y="333375"/>
            <a:ext cx="813593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339975" y="476250"/>
            <a:ext cx="6048375" cy="5976938"/>
          </a:xfrm>
        </p:spPr>
        <p:txBody>
          <a:bodyPr/>
          <a:lstStyle/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i="1" smtClean="0">
                <a:solidFill>
                  <a:schemeClr val="bg1"/>
                </a:solidFill>
              </a:rPr>
              <a:t> </a:t>
            </a:r>
          </a:p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000" i="1" smtClean="0">
              <a:solidFill>
                <a:schemeClr val="bg1"/>
              </a:solidFill>
              <a:latin typeface="Arial Black" pitchFamily="34" charset="0"/>
              <a:ea typeface="Angsana New"/>
              <a:cs typeface="Angsana New"/>
            </a:endParaRPr>
          </a:p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000" i="1" smtClean="0">
              <a:solidFill>
                <a:schemeClr val="bg1"/>
              </a:solidFill>
              <a:latin typeface="Arial Black" pitchFamily="34" charset="0"/>
              <a:ea typeface="Angsana New"/>
              <a:cs typeface="Angsana New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                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b="1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                             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b="1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                              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b="1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                             </a:t>
            </a:r>
            <a:endParaRPr lang="ru-RU" sz="2400" b="1" smtClean="0">
              <a:solidFill>
                <a:srgbClr val="1D12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500" b="1" smtClean="0">
              <a:solidFill>
                <a:srgbClr val="1D12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500" b="1" smtClean="0">
              <a:solidFill>
                <a:srgbClr val="1D12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500" b="1" smtClean="0">
              <a:solidFill>
                <a:srgbClr val="1D12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400" b="1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           		   	  	                                  		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400" b="1" smtClean="0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3600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</a:t>
            </a:r>
            <a:endParaRPr lang="ru-RU" sz="1600" i="1" smtClean="0">
              <a:solidFill>
                <a:schemeClr val="bg1"/>
              </a:solidFill>
              <a:latin typeface="Arial Black" pitchFamily="34" charset="0"/>
              <a:ea typeface="Angsana New"/>
              <a:cs typeface="Angsana New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200" i="1" smtClean="0">
              <a:solidFill>
                <a:schemeClr val="bg1"/>
              </a:solidFill>
              <a:latin typeface="Arial Black" pitchFamily="34" charset="0"/>
              <a:ea typeface="Angsana New"/>
              <a:cs typeface="Angsana New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000" i="1" smtClean="0">
              <a:solidFill>
                <a:schemeClr val="bg1"/>
              </a:solidFill>
              <a:latin typeface="Arial Black" pitchFamily="34" charset="0"/>
              <a:ea typeface="Angsana New"/>
              <a:cs typeface="Angsana New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1000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 </a:t>
            </a:r>
          </a:p>
        </p:txBody>
      </p:sp>
      <p:pic>
        <p:nvPicPr>
          <p:cNvPr id="2969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41275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995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82038" y="508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308850" y="64214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011863" y="643572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7879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635375" y="6372225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484438" y="6421438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289050" y="6413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638175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5373688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436562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34290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25654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1674813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82708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25538" y="0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978400" y="23813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84925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651750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64588" y="104457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2205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0138" y="335756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4508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56650" y="55102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19338" y="333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3175" y="38100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6" name="TextBox 45"/>
          <p:cNvSpPr txBox="1">
            <a:spLocks noChangeArrowheads="1"/>
          </p:cNvSpPr>
          <p:nvPr/>
        </p:nvSpPr>
        <p:spPr bwMode="auto">
          <a:xfrm>
            <a:off x="30591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29727" name="TextBox 47"/>
          <p:cNvSpPr txBox="1">
            <a:spLocks noChangeArrowheads="1"/>
          </p:cNvSpPr>
          <p:nvPr/>
        </p:nvSpPr>
        <p:spPr bwMode="auto">
          <a:xfrm>
            <a:off x="26273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29728" name="TextBox 48"/>
          <p:cNvSpPr txBox="1">
            <a:spLocks noChangeArrowheads="1"/>
          </p:cNvSpPr>
          <p:nvPr/>
        </p:nvSpPr>
        <p:spPr bwMode="auto">
          <a:xfrm>
            <a:off x="2700338" y="4076700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29729" name="TextBox 51"/>
          <p:cNvSpPr txBox="1">
            <a:spLocks noChangeArrowheads="1"/>
          </p:cNvSpPr>
          <p:nvPr/>
        </p:nvSpPr>
        <p:spPr bwMode="auto">
          <a:xfrm>
            <a:off x="5076825" y="3573463"/>
            <a:ext cx="16557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29730" name="TextBox 52"/>
          <p:cNvSpPr txBox="1">
            <a:spLocks noChangeArrowheads="1"/>
          </p:cNvSpPr>
          <p:nvPr/>
        </p:nvSpPr>
        <p:spPr bwMode="auto">
          <a:xfrm>
            <a:off x="5076825" y="3716338"/>
            <a:ext cx="2951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pic>
        <p:nvPicPr>
          <p:cNvPr id="38" name="Рисунок 3" descr="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8446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2700338" y="2349500"/>
            <a:ext cx="5184775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500" b="1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ВСПОМИНАЕМ ТО, </a:t>
            </a:r>
          </a:p>
          <a:p>
            <a:pPr algn="ctr"/>
            <a:r>
              <a:rPr lang="ru-RU" sz="3500" b="1">
                <a:solidFill>
                  <a:srgbClr val="1D12AE"/>
                </a:solidFill>
                <a:latin typeface="Times New Roman" pitchFamily="18" charset="0"/>
                <a:cs typeface="Times New Roman" pitchFamily="18" charset="0"/>
              </a:rPr>
              <a:t>ЧТО ЗНАЕМ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4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 l="4340" t="4134" r="4185" b="3052"/>
          <a:stretch>
            <a:fillRect/>
          </a:stretch>
        </p:blipFill>
        <p:spPr bwMode="auto">
          <a:xfrm>
            <a:off x="539750" y="620713"/>
            <a:ext cx="813593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958013" cy="4137025"/>
          </a:xfrm>
        </p:spPr>
        <p:txBody>
          <a:bodyPr/>
          <a:lstStyle/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i="1" smtClean="0">
                <a:solidFill>
                  <a:schemeClr val="bg1"/>
                </a:solidFill>
              </a:rPr>
              <a:t> </a:t>
            </a:r>
            <a:r>
              <a:rPr lang="ru-RU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 </a:t>
            </a:r>
            <a:r>
              <a:rPr lang="ru-RU" sz="3500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Четвертое декабря.</a:t>
            </a:r>
          </a:p>
          <a:p>
            <a:pPr marL="44450" indent="0" algn="ctr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3500" i="1" smtClean="0">
                <a:solidFill>
                  <a:schemeClr val="bg1"/>
                </a:solidFill>
                <a:latin typeface="Arial Black" pitchFamily="34" charset="0"/>
                <a:ea typeface="Angsana New"/>
                <a:cs typeface="Angsana New"/>
              </a:rPr>
              <a:t>Классная работа.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3500" i="1" smtClean="0">
              <a:solidFill>
                <a:schemeClr val="bg1"/>
              </a:solidFill>
              <a:latin typeface="Arial Black" pitchFamily="34" charset="0"/>
              <a:ea typeface="Angsana New"/>
              <a:cs typeface="Angsana New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3500" i="1" smtClean="0">
              <a:solidFill>
                <a:schemeClr val="bg1"/>
              </a:solidFill>
              <a:latin typeface="Arial Black" pitchFamily="34" charset="0"/>
              <a:ea typeface="Angsana New"/>
              <a:cs typeface="Angsana New"/>
            </a:endParaRPr>
          </a:p>
        </p:txBody>
      </p:sp>
      <p:pic>
        <p:nvPicPr>
          <p:cNvPr id="3072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41275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995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682038" y="508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308850" y="64214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011863" y="643572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787900" y="6396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635375" y="6372225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484438" y="6421438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289050" y="6413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638175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6988" y="5373688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436562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34290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256540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1674813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0" y="82708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25538" y="0"/>
            <a:ext cx="381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978400" y="23813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84925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651750" y="333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64588" y="104457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22050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0138" y="335756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45085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56650" y="55102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19338" y="333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3175" y="38100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0" name="TextBox 45"/>
          <p:cNvSpPr txBox="1">
            <a:spLocks noChangeArrowheads="1"/>
          </p:cNvSpPr>
          <p:nvPr/>
        </p:nvSpPr>
        <p:spPr bwMode="auto">
          <a:xfrm>
            <a:off x="28432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0751" name="TextBox 47"/>
          <p:cNvSpPr txBox="1">
            <a:spLocks noChangeArrowheads="1"/>
          </p:cNvSpPr>
          <p:nvPr/>
        </p:nvSpPr>
        <p:spPr bwMode="auto">
          <a:xfrm>
            <a:off x="2627313" y="3500438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0752" name="TextBox 51"/>
          <p:cNvSpPr txBox="1">
            <a:spLocks noChangeArrowheads="1"/>
          </p:cNvSpPr>
          <p:nvPr/>
        </p:nvSpPr>
        <p:spPr bwMode="auto">
          <a:xfrm>
            <a:off x="5076825" y="3573463"/>
            <a:ext cx="16557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0753" name="TextBox 52"/>
          <p:cNvSpPr txBox="1">
            <a:spLocks noChangeArrowheads="1"/>
          </p:cNvSpPr>
          <p:nvPr/>
        </p:nvSpPr>
        <p:spPr bwMode="auto">
          <a:xfrm>
            <a:off x="5076825" y="4076700"/>
            <a:ext cx="1727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graphicFrame>
        <p:nvGraphicFramePr>
          <p:cNvPr id="30797" name="Group 77"/>
          <p:cNvGraphicFramePr>
            <a:graphicFrameLocks noGrp="1"/>
          </p:cNvGraphicFramePr>
          <p:nvPr/>
        </p:nvGraphicFramePr>
        <p:xfrm>
          <a:off x="827088" y="2133600"/>
          <a:ext cx="7200900" cy="3781425"/>
        </p:xfrm>
        <a:graphic>
          <a:graphicData uri="http://schemas.openxmlformats.org/drawingml/2006/table">
            <a:tbl>
              <a:tblPr/>
              <a:tblGrid>
                <a:gridCol w="1168400"/>
                <a:gridCol w="1190625"/>
                <a:gridCol w="1287462"/>
                <a:gridCol w="1212850"/>
                <a:gridCol w="1166813"/>
                <a:gridCol w="1174750"/>
              </a:tblGrid>
              <a:tr h="935038">
                <a:tc>
                  <a:txBody>
                    <a:bodyPr/>
                    <a:lstStyle/>
                    <a:p>
                      <a:pPr marL="460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8B9713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dwardian Script ITC" pitchFamily="66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5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 l="4340" t="4134" r="4185" b="3052"/>
          <a:stretch>
            <a:fillRect/>
          </a:stretch>
        </p:blipFill>
        <p:spPr bwMode="auto">
          <a:xfrm>
            <a:off x="539750" y="476250"/>
            <a:ext cx="813593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15"/>
          <p:cNvSpPr txBox="1">
            <a:spLocks noChangeArrowheads="1"/>
          </p:cNvSpPr>
          <p:nvPr/>
        </p:nvSpPr>
        <p:spPr bwMode="auto">
          <a:xfrm>
            <a:off x="2843213" y="2349500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1747" name="TextBox 16"/>
          <p:cNvSpPr txBox="1">
            <a:spLocks noChangeArrowheads="1"/>
          </p:cNvSpPr>
          <p:nvPr/>
        </p:nvSpPr>
        <p:spPr bwMode="auto">
          <a:xfrm>
            <a:off x="3082925" y="3430588"/>
            <a:ext cx="863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3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1748" name="TextBox 17"/>
          <p:cNvSpPr txBox="1">
            <a:spLocks noChangeArrowheads="1"/>
          </p:cNvSpPr>
          <p:nvPr/>
        </p:nvSpPr>
        <p:spPr bwMode="auto">
          <a:xfrm>
            <a:off x="7019925" y="2311400"/>
            <a:ext cx="792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300" b="1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3174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00" y="105886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867400" y="64214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46575" y="64214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820988" y="638175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403350" y="6403975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5888" y="632777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635476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37600" y="4127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05850" y="1058863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313" y="238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403350" y="-11113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024188" y="41275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427538" y="238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067425" y="4127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513638" y="41275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416800" y="642778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3563938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5084763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05850" y="5013325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05850" y="374015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05850" y="23241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00" y="225901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1" name="TextBox 68"/>
          <p:cNvSpPr txBox="1">
            <a:spLocks noChangeArrowheads="1"/>
          </p:cNvSpPr>
          <p:nvPr/>
        </p:nvSpPr>
        <p:spPr bwMode="auto">
          <a:xfrm>
            <a:off x="1692275" y="3284538"/>
            <a:ext cx="576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1772" name="TextBox 70"/>
          <p:cNvSpPr txBox="1">
            <a:spLocks noChangeArrowheads="1"/>
          </p:cNvSpPr>
          <p:nvPr/>
        </p:nvSpPr>
        <p:spPr bwMode="auto">
          <a:xfrm>
            <a:off x="1042988" y="4868863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1773" name="TextBox 71"/>
          <p:cNvSpPr txBox="1">
            <a:spLocks noChangeArrowheads="1"/>
          </p:cNvSpPr>
          <p:nvPr/>
        </p:nvSpPr>
        <p:spPr bwMode="auto">
          <a:xfrm>
            <a:off x="1476375" y="4868863"/>
            <a:ext cx="574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1774" name="TextBox 73"/>
          <p:cNvSpPr txBox="1">
            <a:spLocks noChangeArrowheads="1"/>
          </p:cNvSpPr>
          <p:nvPr/>
        </p:nvSpPr>
        <p:spPr bwMode="auto">
          <a:xfrm>
            <a:off x="1979613" y="4868863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1775" name="TextBox 78"/>
          <p:cNvSpPr txBox="1">
            <a:spLocks noChangeArrowheads="1"/>
          </p:cNvSpPr>
          <p:nvPr/>
        </p:nvSpPr>
        <p:spPr bwMode="auto">
          <a:xfrm>
            <a:off x="5580063" y="3213100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1776" name="TextBox 80"/>
          <p:cNvSpPr txBox="1">
            <a:spLocks noChangeArrowheads="1"/>
          </p:cNvSpPr>
          <p:nvPr/>
        </p:nvSpPr>
        <p:spPr bwMode="auto">
          <a:xfrm>
            <a:off x="5867400" y="4005263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1777" name="Text Box 193"/>
          <p:cNvSpPr txBox="1">
            <a:spLocks noChangeArrowheads="1"/>
          </p:cNvSpPr>
          <p:nvPr/>
        </p:nvSpPr>
        <p:spPr bwMode="auto">
          <a:xfrm>
            <a:off x="1619250" y="5229225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1778" name="Rectangle 194"/>
          <p:cNvSpPr>
            <a:spLocks noChangeArrowheads="1"/>
          </p:cNvSpPr>
          <p:nvPr/>
        </p:nvSpPr>
        <p:spPr bwMode="auto">
          <a:xfrm>
            <a:off x="1692275" y="3822700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31837" name="Text Box 93"/>
          <p:cNvSpPr txBox="1">
            <a:spLocks noChangeArrowheads="1"/>
          </p:cNvSpPr>
          <p:nvPr/>
        </p:nvSpPr>
        <p:spPr bwMode="auto">
          <a:xfrm>
            <a:off x="539750" y="981075"/>
            <a:ext cx="79200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5500" i="1">
              <a:solidFill>
                <a:schemeClr val="bg1"/>
              </a:solidFill>
              <a:latin typeface="Angsana New"/>
            </a:endParaRPr>
          </a:p>
          <a:p>
            <a:pPr algn="ctr">
              <a:spcBef>
                <a:spcPct val="50000"/>
              </a:spcBef>
            </a:pPr>
            <a:r>
              <a:rPr lang="ru-RU" sz="5500" i="1">
                <a:solidFill>
                  <a:schemeClr val="bg1"/>
                </a:solidFill>
                <a:latin typeface="Angsana New"/>
              </a:rPr>
              <a:t>ма ме мё…. </a:t>
            </a:r>
          </a:p>
          <a:p>
            <a:pPr>
              <a:spcBef>
                <a:spcPct val="50000"/>
              </a:spcBef>
            </a:pPr>
            <a:r>
              <a:rPr lang="ru-RU" sz="5500" i="1">
                <a:solidFill>
                  <a:schemeClr val="bg1"/>
                </a:solidFill>
                <a:latin typeface="Angsana New"/>
              </a:rPr>
              <a:t>ми мо му мы мэ мю мя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5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 l="4340" t="4134" r="4185" b="3052"/>
          <a:stretch>
            <a:fillRect/>
          </a:stretch>
        </p:blipFill>
        <p:spPr bwMode="auto">
          <a:xfrm>
            <a:off x="539750" y="476250"/>
            <a:ext cx="813593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15"/>
          <p:cNvSpPr txBox="1">
            <a:spLocks noChangeArrowheads="1"/>
          </p:cNvSpPr>
          <p:nvPr/>
        </p:nvSpPr>
        <p:spPr bwMode="auto">
          <a:xfrm>
            <a:off x="2843213" y="2349500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2771" name="TextBox 16"/>
          <p:cNvSpPr txBox="1">
            <a:spLocks noChangeArrowheads="1"/>
          </p:cNvSpPr>
          <p:nvPr/>
        </p:nvSpPr>
        <p:spPr bwMode="auto">
          <a:xfrm>
            <a:off x="3082925" y="3430588"/>
            <a:ext cx="863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3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2772" name="TextBox 17"/>
          <p:cNvSpPr txBox="1">
            <a:spLocks noChangeArrowheads="1"/>
          </p:cNvSpPr>
          <p:nvPr/>
        </p:nvSpPr>
        <p:spPr bwMode="auto">
          <a:xfrm>
            <a:off x="7019925" y="2311400"/>
            <a:ext cx="792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300" b="1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3277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00" y="105886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867400" y="64214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46575" y="64214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820988" y="638175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403350" y="6403975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5888" y="632777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635476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37600" y="4127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05850" y="1058863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313" y="238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403350" y="-11113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024188" y="41275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427538" y="238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067425" y="4127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513638" y="41275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416800" y="642778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3563938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5084763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05850" y="5013325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05850" y="374015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05850" y="23241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00" y="225901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5" name="TextBox 68"/>
          <p:cNvSpPr txBox="1">
            <a:spLocks noChangeArrowheads="1"/>
          </p:cNvSpPr>
          <p:nvPr/>
        </p:nvSpPr>
        <p:spPr bwMode="auto">
          <a:xfrm>
            <a:off x="1692275" y="3284538"/>
            <a:ext cx="576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2796" name="TextBox 70"/>
          <p:cNvSpPr txBox="1">
            <a:spLocks noChangeArrowheads="1"/>
          </p:cNvSpPr>
          <p:nvPr/>
        </p:nvSpPr>
        <p:spPr bwMode="auto">
          <a:xfrm>
            <a:off x="1042988" y="4868863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2797" name="TextBox 71"/>
          <p:cNvSpPr txBox="1">
            <a:spLocks noChangeArrowheads="1"/>
          </p:cNvSpPr>
          <p:nvPr/>
        </p:nvSpPr>
        <p:spPr bwMode="auto">
          <a:xfrm>
            <a:off x="1476375" y="4868863"/>
            <a:ext cx="574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2798" name="TextBox 73"/>
          <p:cNvSpPr txBox="1">
            <a:spLocks noChangeArrowheads="1"/>
          </p:cNvSpPr>
          <p:nvPr/>
        </p:nvSpPr>
        <p:spPr bwMode="auto">
          <a:xfrm>
            <a:off x="1979613" y="4868863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2799" name="TextBox 78"/>
          <p:cNvSpPr txBox="1">
            <a:spLocks noChangeArrowheads="1"/>
          </p:cNvSpPr>
          <p:nvPr/>
        </p:nvSpPr>
        <p:spPr bwMode="auto">
          <a:xfrm>
            <a:off x="5580063" y="3213100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2800" name="TextBox 80"/>
          <p:cNvSpPr txBox="1">
            <a:spLocks noChangeArrowheads="1"/>
          </p:cNvSpPr>
          <p:nvPr/>
        </p:nvSpPr>
        <p:spPr bwMode="auto">
          <a:xfrm>
            <a:off x="5867400" y="4005263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2801" name="Text Box 193"/>
          <p:cNvSpPr txBox="1">
            <a:spLocks noChangeArrowheads="1"/>
          </p:cNvSpPr>
          <p:nvPr/>
        </p:nvSpPr>
        <p:spPr bwMode="auto">
          <a:xfrm>
            <a:off x="1619250" y="5229225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2802" name="Rectangle 194"/>
          <p:cNvSpPr>
            <a:spLocks noChangeArrowheads="1"/>
          </p:cNvSpPr>
          <p:nvPr/>
        </p:nvSpPr>
        <p:spPr bwMode="auto">
          <a:xfrm>
            <a:off x="1692275" y="3822700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64556" name="Rectangle 44"/>
          <p:cNvSpPr>
            <a:spLocks noGrp="1"/>
          </p:cNvSpPr>
          <p:nvPr>
            <p:ph type="title" idx="4294967295"/>
          </p:nvPr>
        </p:nvSpPr>
        <p:spPr bwMode="auto">
          <a:xfrm>
            <a:off x="611188" y="549275"/>
            <a:ext cx="7921625" cy="85407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2500" i="1" smtClean="0">
                <a:solidFill>
                  <a:schemeClr val="bg1"/>
                </a:solidFill>
                <a:effectLst/>
                <a:latin typeface="Angsana New"/>
              </a:rPr>
              <a:t>Соедините стрелочками выражения </a:t>
            </a:r>
            <a:br>
              <a:rPr lang="ru-RU" sz="2500" i="1" smtClean="0">
                <a:solidFill>
                  <a:schemeClr val="bg1"/>
                </a:solidFill>
                <a:effectLst/>
                <a:latin typeface="Angsana New"/>
              </a:rPr>
            </a:br>
            <a:r>
              <a:rPr lang="ru-RU" sz="2500" i="1" smtClean="0">
                <a:solidFill>
                  <a:schemeClr val="bg1"/>
                </a:solidFill>
                <a:effectLst/>
                <a:latin typeface="Angsana New"/>
              </a:rPr>
              <a:t>с предложением, объясняющим из значение</a:t>
            </a:r>
            <a:r>
              <a:rPr lang="ru-RU" sz="420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64557" name="Rectangle 45"/>
          <p:cNvSpPr>
            <a:spLocks noGrp="1"/>
          </p:cNvSpPr>
          <p:nvPr>
            <p:ph type="body" sz="half" idx="4294967295"/>
          </p:nvPr>
        </p:nvSpPr>
        <p:spPr>
          <a:xfrm>
            <a:off x="539750" y="1989138"/>
            <a:ext cx="3887788" cy="22177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3500" i="1" smtClean="0">
                <a:solidFill>
                  <a:schemeClr val="bg1"/>
                </a:solidFill>
              </a:rPr>
              <a:t>Мороз по коже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ru-RU" sz="3500" i="1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ru-RU" sz="3500" i="1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3500" i="1" smtClean="0">
                <a:solidFill>
                  <a:schemeClr val="bg1"/>
                </a:solidFill>
              </a:rPr>
              <a:t>Молоко на губах не обсохло</a:t>
            </a:r>
          </a:p>
        </p:txBody>
      </p:sp>
      <p:sp>
        <p:nvSpPr>
          <p:cNvPr id="64558" name="Rectangle 46"/>
          <p:cNvSpPr>
            <a:spLocks noGrp="1"/>
          </p:cNvSpPr>
          <p:nvPr>
            <p:ph type="body" sz="half" idx="4294967295"/>
          </p:nvPr>
        </p:nvSpPr>
        <p:spPr>
          <a:xfrm>
            <a:off x="4284663" y="1844675"/>
            <a:ext cx="4319587" cy="4176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3500" i="1" smtClean="0">
                <a:solidFill>
                  <a:srgbClr val="1D12AE"/>
                </a:solidFill>
              </a:rPr>
              <a:t>совсем ещё молод, неопытен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3500" i="1" smtClean="0">
              <a:solidFill>
                <a:srgbClr val="1D12AE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3500" i="1" smtClean="0">
                <a:solidFill>
                  <a:srgbClr val="1D12AE"/>
                </a:solidFill>
              </a:rPr>
              <a:t>ощущается озноб от сильного страха, ужаса.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3500" i="1" smtClean="0">
              <a:solidFill>
                <a:srgbClr val="1D12AE"/>
              </a:solidFill>
            </a:endParaRPr>
          </a:p>
          <a:p>
            <a:pPr>
              <a:lnSpc>
                <a:spcPct val="90000"/>
              </a:lnSpc>
            </a:pPr>
            <a:endParaRPr lang="ru-RU" sz="3500" smtClean="0"/>
          </a:p>
        </p:txBody>
      </p:sp>
      <p:sp>
        <p:nvSpPr>
          <p:cNvPr id="32806" name="Line 50"/>
          <p:cNvSpPr>
            <a:spLocks noChangeShapeType="1"/>
          </p:cNvSpPr>
          <p:nvPr/>
        </p:nvSpPr>
        <p:spPr bwMode="auto">
          <a:xfrm>
            <a:off x="3635375" y="2349500"/>
            <a:ext cx="9366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807" name="Line 51"/>
          <p:cNvSpPr>
            <a:spLocks noChangeShapeType="1"/>
          </p:cNvSpPr>
          <p:nvPr/>
        </p:nvSpPr>
        <p:spPr bwMode="auto">
          <a:xfrm>
            <a:off x="3779838" y="2276475"/>
            <a:ext cx="93662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64" name="Line 52"/>
          <p:cNvSpPr>
            <a:spLocks noChangeShapeType="1"/>
          </p:cNvSpPr>
          <p:nvPr/>
        </p:nvSpPr>
        <p:spPr bwMode="auto">
          <a:xfrm>
            <a:off x="3635375" y="2420938"/>
            <a:ext cx="792163" cy="1655762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65" name="Line 53"/>
          <p:cNvSpPr>
            <a:spLocks noChangeShapeType="1"/>
          </p:cNvSpPr>
          <p:nvPr/>
        </p:nvSpPr>
        <p:spPr bwMode="auto">
          <a:xfrm flipV="1">
            <a:off x="3276600" y="2924175"/>
            <a:ext cx="1511300" cy="1008063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6" grpId="0"/>
      <p:bldP spid="64564" grpId="0" animBg="1"/>
      <p:bldP spid="645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5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 l="4340" t="4134" r="4185" b="3052"/>
          <a:stretch>
            <a:fillRect/>
          </a:stretch>
        </p:blipFill>
        <p:spPr bwMode="auto">
          <a:xfrm>
            <a:off x="468313" y="476250"/>
            <a:ext cx="813593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15"/>
          <p:cNvSpPr txBox="1">
            <a:spLocks noChangeArrowheads="1"/>
          </p:cNvSpPr>
          <p:nvPr/>
        </p:nvSpPr>
        <p:spPr bwMode="auto">
          <a:xfrm>
            <a:off x="2843213" y="2349500"/>
            <a:ext cx="1008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300" b="1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3795" name="TextBox 16"/>
          <p:cNvSpPr txBox="1">
            <a:spLocks noChangeArrowheads="1"/>
          </p:cNvSpPr>
          <p:nvPr/>
        </p:nvSpPr>
        <p:spPr bwMode="auto">
          <a:xfrm>
            <a:off x="3082925" y="3430588"/>
            <a:ext cx="863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3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3796" name="TextBox 17"/>
          <p:cNvSpPr txBox="1">
            <a:spLocks noChangeArrowheads="1"/>
          </p:cNvSpPr>
          <p:nvPr/>
        </p:nvSpPr>
        <p:spPr bwMode="auto">
          <a:xfrm>
            <a:off x="7019925" y="2311400"/>
            <a:ext cx="792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300" b="1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3379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00" y="105886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867400" y="6421438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46575" y="642143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820988" y="6381750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403350" y="6403975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5888" y="6327775"/>
            <a:ext cx="37941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28075" y="635476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37600" y="4127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05850" y="1058863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313" y="238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403350" y="-11113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024188" y="41275"/>
            <a:ext cx="37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427538" y="23813"/>
            <a:ext cx="381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067425" y="41275"/>
            <a:ext cx="379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513638" y="41275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2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416800" y="6427788"/>
            <a:ext cx="3794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3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3563938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4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3813" y="5084763"/>
            <a:ext cx="3794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5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05850" y="5013325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6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05850" y="374015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7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705850" y="2324100"/>
            <a:ext cx="3794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8" name="Picture 47" descr="s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38100" y="2259013"/>
            <a:ext cx="38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9" name="TextBox 68"/>
          <p:cNvSpPr txBox="1">
            <a:spLocks noChangeArrowheads="1"/>
          </p:cNvSpPr>
          <p:nvPr/>
        </p:nvSpPr>
        <p:spPr bwMode="auto">
          <a:xfrm>
            <a:off x="1692275" y="3284538"/>
            <a:ext cx="576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3820" name="TextBox 70"/>
          <p:cNvSpPr txBox="1">
            <a:spLocks noChangeArrowheads="1"/>
          </p:cNvSpPr>
          <p:nvPr/>
        </p:nvSpPr>
        <p:spPr bwMode="auto">
          <a:xfrm>
            <a:off x="1042988" y="4868863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3821" name="TextBox 71"/>
          <p:cNvSpPr txBox="1">
            <a:spLocks noChangeArrowheads="1"/>
          </p:cNvSpPr>
          <p:nvPr/>
        </p:nvSpPr>
        <p:spPr bwMode="auto">
          <a:xfrm>
            <a:off x="1476375" y="4868863"/>
            <a:ext cx="574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3822" name="TextBox 73"/>
          <p:cNvSpPr txBox="1">
            <a:spLocks noChangeArrowheads="1"/>
          </p:cNvSpPr>
          <p:nvPr/>
        </p:nvSpPr>
        <p:spPr bwMode="auto">
          <a:xfrm>
            <a:off x="1979613" y="4868863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3823" name="TextBox 78"/>
          <p:cNvSpPr txBox="1">
            <a:spLocks noChangeArrowheads="1"/>
          </p:cNvSpPr>
          <p:nvPr/>
        </p:nvSpPr>
        <p:spPr bwMode="auto">
          <a:xfrm>
            <a:off x="5580063" y="3213100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3824" name="TextBox 80"/>
          <p:cNvSpPr txBox="1">
            <a:spLocks noChangeArrowheads="1"/>
          </p:cNvSpPr>
          <p:nvPr/>
        </p:nvSpPr>
        <p:spPr bwMode="auto">
          <a:xfrm>
            <a:off x="5867400" y="4005263"/>
            <a:ext cx="43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3825" name="Text Box 193"/>
          <p:cNvSpPr txBox="1">
            <a:spLocks noChangeArrowheads="1"/>
          </p:cNvSpPr>
          <p:nvPr/>
        </p:nvSpPr>
        <p:spPr bwMode="auto">
          <a:xfrm>
            <a:off x="1619250" y="5229225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3826" name="Rectangle 194"/>
          <p:cNvSpPr>
            <a:spLocks noChangeArrowheads="1"/>
          </p:cNvSpPr>
          <p:nvPr/>
        </p:nvSpPr>
        <p:spPr bwMode="auto">
          <a:xfrm>
            <a:off x="1692275" y="3822700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539750" y="1557338"/>
            <a:ext cx="7920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4000" b="1" i="1">
                <a:solidFill>
                  <a:srgbClr val="1D12AE"/>
                </a:solidFill>
                <a:latin typeface="Angsana New"/>
                <a:cs typeface="HY그래픽M"/>
              </a:rPr>
              <a:t>Ай, по, с, про, ох, на, ух, к, у, эй, под, от, до, за, ой, из.</a:t>
            </a:r>
            <a:endParaRPr lang="ru-RU" sz="4000" b="1" i="1">
              <a:solidFill>
                <a:srgbClr val="1D12AE"/>
              </a:solidFill>
              <a:latin typeface="Angsana New"/>
            </a:endParaRPr>
          </a:p>
        </p:txBody>
      </p: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539750" y="549275"/>
            <a:ext cx="70564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500" b="1" i="1">
                <a:solidFill>
                  <a:schemeClr val="bg1"/>
                </a:solidFill>
                <a:latin typeface="Angsana New"/>
              </a:rPr>
              <a:t>Что общего у этих слов?</a:t>
            </a:r>
            <a:r>
              <a:rPr lang="ru-RU" sz="3200" b="1" i="1">
                <a:solidFill>
                  <a:schemeClr val="bg1"/>
                </a:solidFill>
                <a:latin typeface="Angsana New"/>
              </a:rPr>
              <a:t> </a:t>
            </a:r>
          </a:p>
        </p:txBody>
      </p:sp>
      <p:sp>
        <p:nvSpPr>
          <p:cNvPr id="90150" name="Text Box 38"/>
          <p:cNvSpPr txBox="1">
            <a:spLocks noChangeArrowheads="1"/>
          </p:cNvSpPr>
          <p:nvPr/>
        </p:nvSpPr>
        <p:spPr bwMode="auto">
          <a:xfrm>
            <a:off x="971550" y="3573463"/>
            <a:ext cx="698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ko-KR" sz="4000" b="1" i="1">
                <a:solidFill>
                  <a:srgbClr val="00FFFF"/>
                </a:solidFill>
                <a:latin typeface="Angsana New"/>
                <a:cs typeface="HY그래픽M"/>
              </a:rPr>
              <a:t>Ай, ох, ух, эй, ой</a:t>
            </a:r>
            <a:r>
              <a:rPr lang="ru-RU" altLang="ko-KR" sz="4000" b="1" i="1">
                <a:solidFill>
                  <a:srgbClr val="00CC99"/>
                </a:solidFill>
                <a:latin typeface="Angsana New"/>
                <a:cs typeface="HY그래픽M"/>
              </a:rPr>
              <a:t>.</a:t>
            </a:r>
            <a:endParaRPr lang="ru-RU" sz="4000" b="1" i="1">
              <a:solidFill>
                <a:srgbClr val="00CC99"/>
              </a:solidFill>
              <a:latin typeface="Angsan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315</Words>
  <Application>Microsoft Office PowerPoint</Application>
  <PresentationFormat>Экран (4:3)</PresentationFormat>
  <Paragraphs>278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23</vt:i4>
      </vt:variant>
      <vt:variant>
        <vt:lpstr>Заголовки слайдов</vt:lpstr>
      </vt:variant>
      <vt:variant>
        <vt:i4>20</vt:i4>
      </vt:variant>
    </vt:vector>
  </HeadingPairs>
  <TitlesOfParts>
    <vt:vector size="53" baseType="lpstr">
      <vt:lpstr>Arial</vt:lpstr>
      <vt:lpstr>Trebuchet MS</vt:lpstr>
      <vt:lpstr>Georgia</vt:lpstr>
      <vt:lpstr>Calibri</vt:lpstr>
      <vt:lpstr>HY그래픽M</vt:lpstr>
      <vt:lpstr>Arial Black</vt:lpstr>
      <vt:lpstr>Angsana New</vt:lpstr>
      <vt:lpstr>Times New Roman</vt:lpstr>
      <vt:lpstr>Edwardian Script ITC</vt:lpstr>
      <vt:lpstr>굴림</vt:lpstr>
      <vt:lpstr>Воздушный поток</vt:lpstr>
      <vt:lpstr>1_Воздушный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1_Воздушный поток</vt:lpstr>
      <vt:lpstr>1_Воздушный поток</vt:lpstr>
      <vt:lpstr>1_Воздушный поток</vt:lpstr>
      <vt:lpstr>1_Воздушный поток</vt:lpstr>
      <vt:lpstr>1_Воздушный поток</vt:lpstr>
      <vt:lpstr>1_Воздушный поток</vt:lpstr>
      <vt:lpstr>1_Воздушный поток</vt:lpstr>
      <vt:lpstr>1_Воздушный поток</vt:lpstr>
      <vt:lpstr>1_Воздушный поток</vt:lpstr>
      <vt:lpstr>1_Воздушный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Соедините стрелочками выражения  с предложением, объясняющим из значение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103</cp:revision>
  <dcterms:created xsi:type="dcterms:W3CDTF">2011-11-28T13:49:21Z</dcterms:created>
  <dcterms:modified xsi:type="dcterms:W3CDTF">2013-11-30T09:06:39Z</dcterms:modified>
</cp:coreProperties>
</file>