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58" r:id="rId10"/>
    <p:sldId id="266" r:id="rId11"/>
    <p:sldId id="267" r:id="rId12"/>
    <p:sldId id="268" r:id="rId13"/>
    <p:sldId id="270" r:id="rId14"/>
    <p:sldId id="271" r:id="rId15"/>
    <p:sldId id="273" r:id="rId16"/>
    <p:sldId id="272" r:id="rId17"/>
    <p:sldId id="274" r:id="rId18"/>
    <p:sldId id="276" r:id="rId19"/>
    <p:sldId id="278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CC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6" autoAdjust="0"/>
  </p:normalViewPr>
  <p:slideViewPr>
    <p:cSldViewPr>
      <p:cViewPr varScale="1">
        <p:scale>
          <a:sx n="55" d="100"/>
          <a:sy n="55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02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81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02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7136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31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97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82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512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9457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8325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pic>
        <p:nvPicPr>
          <p:cNvPr id="1034" name="Picture 10" descr="Emblema shkoli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050" y="0"/>
            <a:ext cx="10795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6381750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1000">
                <a:latin typeface="Book Antiqua" pitchFamily="18" charset="0"/>
              </a:rPr>
              <a:t>Лазарева Лидия Андреевна, учитель начальных классов, Рижская основная школа «ПАРДАУГАВА», Рига, 2009</a:t>
            </a:r>
          </a:p>
          <a:p>
            <a:pPr algn="ctr"/>
            <a:r>
              <a:rPr lang="en-US" sz="1000">
                <a:latin typeface="Book Antiqua" pitchFamily="18" charset="0"/>
              </a:rPr>
              <a:t>e-mail: lazareva@pdps.lv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file:///D:\My%20Documents\PREZENTACII\Po%20stranicam%20russkogo%20jazika\Davajte%20vmeste!.mp3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audio" Target="file:///D:\My%20Documents\PREZENTACII\Po%20stranicam%20russkogo%20jazika\Privet,%20Stasik!.mp3" TargetMode="External"/><Relationship Id="rId1" Type="http://schemas.openxmlformats.org/officeDocument/2006/relationships/audio" Target="file:///D:\My%20Documents\PREZENTACII\Po%20stranicam%20russkogo%20jazika\Privet,%20Kristina!.mp3" TargetMode="Externa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7.gif"/><Relationship Id="rId4" Type="http://schemas.openxmlformats.org/officeDocument/2006/relationships/audio" Target="file:///D:\My%20Documents\PREZENTACII\Po%20stranicam%20russkogo%20jazika\Rebjata%20prisoedinjajtes!.mp3" TargetMode="External"/><Relationship Id="rId9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 descr="Kartinochki (10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708275"/>
            <a:ext cx="3149600" cy="36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P10100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437063"/>
            <a:ext cx="2952750" cy="191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Knig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420938"/>
            <a:ext cx="14509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Picture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213100"/>
            <a:ext cx="800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9" name="Picture 31" descr="a1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88913"/>
            <a:ext cx="75247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3" name="Privet, Kristina!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508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rivet, Stasik!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5734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5" name="Davajte vmeste!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2211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Rebjata prisoedinjajtes!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99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Kartinochki (1)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3505200" cy="496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8" name="WordArt 40"/>
          <p:cNvSpPr>
            <a:spLocks noChangeArrowheads="1" noChangeShapeType="1" noTextEdit="1"/>
          </p:cNvSpPr>
          <p:nvPr/>
        </p:nvSpPr>
        <p:spPr bwMode="auto">
          <a:xfrm>
            <a:off x="827088" y="115888"/>
            <a:ext cx="6840537" cy="115093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2400" b="1" kern="10" spc="-2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Book Antiqua"/>
              </a:rPr>
              <a:t>ПО СТРАНИЦАМ</a:t>
            </a:r>
          </a:p>
          <a:p>
            <a:pPr algn="ctr"/>
            <a:r>
              <a:rPr lang="ru-RU" sz="2400" b="1" kern="10" spc="-2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Book Antiqua"/>
              </a:rPr>
              <a:t>РУССКОГО ЯЗЫКА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83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84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85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8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Kartinochki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4284663" y="188913"/>
            <a:ext cx="3889375" cy="1008062"/>
          </a:xfrm>
          <a:prstGeom prst="wedgeEllipseCallout">
            <a:avLst>
              <a:gd name="adj1" fmla="val -67958"/>
              <a:gd name="adj2" fmla="val 16638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Выдели главные члены предложения: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708400" y="2997200"/>
            <a:ext cx="5256213" cy="1439863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Посидел воробей на ветке и зачирикал.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5003800" y="3933825"/>
            <a:ext cx="9366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3779838" y="3933825"/>
            <a:ext cx="1079500" cy="142875"/>
            <a:chOff x="2381" y="2478"/>
            <a:chExt cx="680" cy="90"/>
          </a:xfrm>
        </p:grpSpPr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381" y="2478"/>
              <a:ext cx="68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2381" y="2568"/>
              <a:ext cx="68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28" name="Group 40"/>
          <p:cNvGrpSpPr>
            <a:grpSpLocks/>
          </p:cNvGrpSpPr>
          <p:nvPr/>
        </p:nvGrpSpPr>
        <p:grpSpPr bwMode="auto">
          <a:xfrm>
            <a:off x="7524750" y="3933825"/>
            <a:ext cx="1295400" cy="142875"/>
            <a:chOff x="2381" y="2478"/>
            <a:chExt cx="680" cy="90"/>
          </a:xfrm>
        </p:grpSpPr>
        <p:sp>
          <p:nvSpPr>
            <p:cNvPr id="12329" name="Line 41"/>
            <p:cNvSpPr>
              <a:spLocks noChangeShapeType="1"/>
            </p:cNvSpPr>
            <p:nvPr/>
          </p:nvSpPr>
          <p:spPr bwMode="auto">
            <a:xfrm>
              <a:off x="2381" y="2478"/>
              <a:ext cx="68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0" name="Line 42"/>
            <p:cNvSpPr>
              <a:spLocks noChangeShapeType="1"/>
            </p:cNvSpPr>
            <p:nvPr/>
          </p:nvSpPr>
          <p:spPr bwMode="auto">
            <a:xfrm>
              <a:off x="2381" y="2568"/>
              <a:ext cx="68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331" name="Picture 43" descr="Picture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724400"/>
            <a:ext cx="800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859338" y="1268413"/>
            <a:ext cx="3960812" cy="5184775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молодёж...</a:t>
            </a:r>
          </a:p>
          <a:p>
            <a:pPr algn="ctr"/>
            <a:endParaRPr lang="ru-RU" sz="2400">
              <a:latin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</a:rPr>
              <a:t>багаж…</a:t>
            </a:r>
          </a:p>
          <a:p>
            <a:pPr algn="ctr"/>
            <a:endParaRPr lang="ru-RU" sz="2400">
              <a:latin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</a:rPr>
              <a:t>овощ…ной</a:t>
            </a:r>
          </a:p>
          <a:p>
            <a:pPr algn="ctr"/>
            <a:endParaRPr lang="ru-RU" sz="2400">
              <a:latin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</a:rPr>
              <a:t>кач…нул</a:t>
            </a:r>
          </a:p>
          <a:p>
            <a:pPr algn="ctr"/>
            <a:endParaRPr lang="ru-RU" sz="2400">
              <a:latin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</a:rPr>
              <a:t>ноч…ной</a:t>
            </a:r>
          </a:p>
          <a:p>
            <a:pPr algn="ctr"/>
            <a:endParaRPr lang="ru-RU" sz="2400">
              <a:latin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</a:rPr>
              <a:t>одуван…чик</a:t>
            </a:r>
          </a:p>
        </p:txBody>
      </p:sp>
      <p:pic>
        <p:nvPicPr>
          <p:cNvPr id="14338" name="Picture 2" descr="Kartinochki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700338" y="115888"/>
            <a:ext cx="3889375" cy="936625"/>
          </a:xfrm>
          <a:prstGeom prst="wedgeEllipseCallout">
            <a:avLst>
              <a:gd name="adj1" fmla="val -40778"/>
              <a:gd name="adj2" fmla="val 234236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Укажи  слова в которых пропущен Ь: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sz="1800">
              <a:latin typeface="Times New Roman" pitchFamily="18" charset="0"/>
            </a:endParaRP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7235825" y="1628775"/>
            <a:ext cx="520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  <a:latin typeface="Times New Roman" pitchFamily="18" charset="0"/>
              </a:rPr>
              <a:t>Ь</a:t>
            </a:r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7885113" y="1700213"/>
            <a:ext cx="576262" cy="576262"/>
          </a:xfrm>
          <a:prstGeom prst="ellipse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4362" name="AutoShape 2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32813" y="6524625"/>
            <a:ext cx="503237" cy="188913"/>
          </a:xfrm>
          <a:prstGeom prst="rightArrow">
            <a:avLst>
              <a:gd name="adj1" fmla="val 50000"/>
              <a:gd name="adj2" fmla="val 66596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4363" name="Picture 27" descr="Picture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88" y="3141663"/>
            <a:ext cx="839787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60" grpId="0"/>
      <p:bldP spid="14361" grpId="0" animBg="1"/>
      <p:bldP spid="14361" grpId="1" animBg="1"/>
      <p:bldP spid="14361" grpId="2" animBg="1"/>
      <p:bldP spid="14361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91512" cy="4017962"/>
          </a:xfrm>
        </p:spPr>
        <p:txBody>
          <a:bodyPr/>
          <a:lstStyle/>
          <a:p>
            <a:r>
              <a:rPr lang="ru-RU" sz="6000">
                <a:latin typeface="Times New Roman" pitchFamily="18" charset="0"/>
              </a:rPr>
              <a:t>Имя существительное</a:t>
            </a:r>
            <a:br>
              <a:rPr lang="ru-RU" sz="6000">
                <a:latin typeface="Times New Roman" pitchFamily="18" charset="0"/>
              </a:rPr>
            </a:br>
            <a:r>
              <a:rPr lang="ru-RU" sz="6000">
                <a:latin typeface="Times New Roman" pitchFamily="18" charset="0"/>
              </a:rPr>
              <a:t> женский рода,</a:t>
            </a:r>
            <a:br>
              <a:rPr lang="ru-RU" sz="6000">
                <a:latin typeface="Times New Roman" pitchFamily="18" charset="0"/>
              </a:rPr>
            </a:br>
            <a:r>
              <a:rPr lang="ru-RU" sz="6000">
                <a:latin typeface="Times New Roman" pitchFamily="18" charset="0"/>
              </a:rPr>
              <a:t> 3 склонение</a:t>
            </a:r>
          </a:p>
        </p:txBody>
      </p:sp>
      <p:sp>
        <p:nvSpPr>
          <p:cNvPr id="1536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003800" y="1268413"/>
            <a:ext cx="3960813" cy="5184775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с…ели</a:t>
            </a:r>
          </a:p>
          <a:p>
            <a:pPr algn="ctr"/>
            <a:endParaRPr lang="ru-RU" sz="2400">
              <a:latin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</a:rPr>
              <a:t>в…юн</a:t>
            </a:r>
          </a:p>
          <a:p>
            <a:pPr algn="ctr"/>
            <a:endParaRPr lang="ru-RU" sz="2400">
              <a:latin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</a:rPr>
              <a:t>в…ехал</a:t>
            </a:r>
          </a:p>
          <a:p>
            <a:pPr algn="ctr"/>
            <a:endParaRPr lang="ru-RU" sz="2400">
              <a:latin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</a:rPr>
              <a:t>об…явление</a:t>
            </a:r>
          </a:p>
          <a:p>
            <a:pPr algn="ctr"/>
            <a:endParaRPr lang="ru-RU" sz="2400">
              <a:latin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</a:rPr>
              <a:t>ноч…ной</a:t>
            </a:r>
          </a:p>
          <a:p>
            <a:pPr algn="ctr"/>
            <a:endParaRPr lang="ru-RU" sz="2400">
              <a:latin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</a:rPr>
              <a:t>б…ют</a:t>
            </a:r>
          </a:p>
        </p:txBody>
      </p:sp>
      <p:pic>
        <p:nvPicPr>
          <p:cNvPr id="17411" name="Picture 3" descr="Kartinochki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700338" y="115888"/>
            <a:ext cx="4824412" cy="936625"/>
          </a:xfrm>
          <a:prstGeom prst="wedgeEllipseCallout">
            <a:avLst>
              <a:gd name="adj1" fmla="val -42565"/>
              <a:gd name="adj2" fmla="val 234236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Укажи  слова в которых пропущен разделительный Ъ: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sz="1800">
              <a:latin typeface="Times New Roman" pitchFamily="18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372225" y="1628775"/>
            <a:ext cx="700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  <a:latin typeface="Times New Roman" pitchFamily="18" charset="0"/>
              </a:rPr>
              <a:t> Ъ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443663" y="3068638"/>
            <a:ext cx="5730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  <a:latin typeface="Times New Roman" pitchFamily="18" charset="0"/>
              </a:rPr>
              <a:t>Ъ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300788" y="3789363"/>
            <a:ext cx="5730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3300"/>
                </a:solidFill>
                <a:latin typeface="Times New Roman" pitchFamily="18" charset="0"/>
              </a:rPr>
              <a:t>Ъ</a:t>
            </a:r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7596188" y="1916113"/>
            <a:ext cx="576262" cy="576262"/>
          </a:xfrm>
          <a:prstGeom prst="ellipse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7424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604250" y="659765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66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7425" name="Picture 17" descr="Picture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924175"/>
            <a:ext cx="800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4" grpId="0"/>
      <p:bldP spid="17417" grpId="0"/>
      <p:bldP spid="17418" grpId="0"/>
      <p:bldP spid="17423" grpId="0" animBg="1"/>
      <p:bldP spid="17423" grpId="1" animBg="1"/>
      <p:bldP spid="17423" grpId="2" animBg="1"/>
      <p:bldP spid="17423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>
          <a:xfrm>
            <a:off x="539750" y="1196975"/>
            <a:ext cx="7848600" cy="4608513"/>
          </a:xfrm>
          <a:noFill/>
          <a:ln/>
        </p:spPr>
        <p:txBody>
          <a:bodyPr/>
          <a:lstStyle/>
          <a:p>
            <a:r>
              <a:rPr lang="ru-RU" sz="6000" b="1">
                <a:solidFill>
                  <a:srgbClr val="FF3300"/>
                </a:solidFill>
                <a:latin typeface="Times New Roman" pitchFamily="18" charset="0"/>
              </a:rPr>
              <a:t>Ъ</a:t>
            </a:r>
            <a:r>
              <a:rPr lang="ru-RU" sz="6000">
                <a:latin typeface="Times New Roman" pitchFamily="18" charset="0"/>
              </a:rPr>
              <a:t> знак пишется</a:t>
            </a:r>
            <a:br>
              <a:rPr lang="ru-RU" sz="6000">
                <a:latin typeface="Times New Roman" pitchFamily="18" charset="0"/>
              </a:rPr>
            </a:br>
            <a:r>
              <a:rPr lang="ru-RU" sz="6000">
                <a:latin typeface="Times New Roman" pitchFamily="18" charset="0"/>
              </a:rPr>
              <a:t> после приставок, оканчивающихся на согласный </a:t>
            </a:r>
            <a:br>
              <a:rPr lang="ru-RU" sz="6000">
                <a:latin typeface="Times New Roman" pitchFamily="18" charset="0"/>
              </a:rPr>
            </a:br>
            <a:r>
              <a:rPr lang="ru-RU" sz="6000">
                <a:latin typeface="Times New Roman" pitchFamily="18" charset="0"/>
              </a:rPr>
              <a:t>перед Я, Ё, Е.</a:t>
            </a:r>
          </a:p>
        </p:txBody>
      </p:sp>
      <p:sp>
        <p:nvSpPr>
          <p:cNvPr id="19462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Kartinochki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2627313" y="188913"/>
            <a:ext cx="6408737" cy="1008062"/>
          </a:xfrm>
          <a:prstGeom prst="wedgeEllipseCallout">
            <a:avLst>
              <a:gd name="adj1" fmla="val -35037"/>
              <a:gd name="adj2" fmla="val 16638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Подчеркни слова, в которых можно проверить безударную гласную: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708400" y="2997200"/>
            <a:ext cx="5256213" cy="1439863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На большой поляне, в сосновом лесу </a:t>
            </a:r>
          </a:p>
          <a:p>
            <a:pPr algn="ctr"/>
            <a:r>
              <a:rPr lang="ru-RU" sz="2400">
                <a:latin typeface="Times New Roman" pitchFamily="18" charset="0"/>
                <a:hlinkClick r:id="rId3" action="ppaction://hlinksldjump"/>
              </a:rPr>
              <a:t>ребята</a:t>
            </a:r>
            <a:r>
              <a:rPr lang="ru-RU" sz="2400">
                <a:latin typeface="Times New Roman" pitchFamily="18" charset="0"/>
              </a:rPr>
              <a:t> устроили кормушку для птиц .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4356100" y="3716338"/>
            <a:ext cx="10795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5508625" y="3716338"/>
            <a:ext cx="9366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804025" y="3716338"/>
            <a:ext cx="12239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8101013" y="3716338"/>
            <a:ext cx="46831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787900" y="4076700"/>
            <a:ext cx="12239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6156325" y="4076700"/>
            <a:ext cx="11525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1" name="Oval 1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101013" y="4581525"/>
            <a:ext cx="504825" cy="504825"/>
          </a:xfrm>
          <a:prstGeom prst="ellipse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66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  <a:latin typeface="Times New Roman" pitchFamily="18" charset="0"/>
              </a:rPr>
              <a:t>?</a:t>
            </a:r>
          </a:p>
        </p:txBody>
      </p:sp>
      <p:pic>
        <p:nvPicPr>
          <p:cNvPr id="21522" name="Picture 18" descr="Picture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724400"/>
            <a:ext cx="800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9" grpId="0" animBg="1"/>
      <p:bldP spid="21516" grpId="0" animBg="1"/>
      <p:bldP spid="21517" grpId="0" animBg="1"/>
      <p:bldP spid="21518" grpId="0" animBg="1"/>
      <p:bldP spid="21519" grpId="0" animBg="1"/>
      <p:bldP spid="21520" grpId="0" animBg="1"/>
      <p:bldP spid="21521" grpId="0" animBg="1"/>
      <p:bldP spid="21521" grpId="1" animBg="1"/>
      <p:bldP spid="21521" grpId="2" animBg="1"/>
      <p:bldP spid="21521" grpId="3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700338" y="765175"/>
            <a:ext cx="3744912" cy="4608513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большой - больше</a:t>
            </a: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поляне - поле</a:t>
            </a: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сосновом- сосны</a:t>
            </a: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лесу - лес</a:t>
            </a: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устроили- строитель</a:t>
            </a: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кормушку - корм</a:t>
            </a:r>
          </a:p>
          <a:p>
            <a:pPr algn="ctr"/>
            <a:endParaRPr lang="ru-RU">
              <a:latin typeface="Times New Roman" pitchFamily="18" charset="0"/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4932363" y="1125538"/>
            <a:ext cx="144462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5003800" y="1773238"/>
            <a:ext cx="144463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5003800" y="2349500"/>
            <a:ext cx="144463" cy="1444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5148263" y="3573463"/>
            <a:ext cx="144462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0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32813" y="6524625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66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76475"/>
            <a:ext cx="8229600" cy="1143000"/>
          </a:xfrm>
        </p:spPr>
        <p:txBody>
          <a:bodyPr/>
          <a:lstStyle/>
          <a:p>
            <a:r>
              <a:rPr lang="ru-RU" sz="4000" b="1">
                <a:solidFill>
                  <a:srgbClr val="FF3300"/>
                </a:solidFill>
                <a:latin typeface="Times New Roman" pitchFamily="18" charset="0"/>
              </a:rPr>
              <a:t>ЭТО </a:t>
            </a:r>
            <a:br>
              <a:rPr lang="ru-RU" sz="4000" b="1">
                <a:solidFill>
                  <a:srgbClr val="FF3300"/>
                </a:solidFill>
                <a:latin typeface="Times New Roman" pitchFamily="18" charset="0"/>
              </a:rPr>
            </a:br>
            <a:r>
              <a:rPr lang="ru-RU" sz="4000" b="1">
                <a:solidFill>
                  <a:srgbClr val="FF3300"/>
                </a:solidFill>
                <a:latin typeface="Times New Roman" pitchFamily="18" charset="0"/>
              </a:rPr>
              <a:t>СЛОВАРНОЕ СЛОВО!</a:t>
            </a:r>
          </a:p>
        </p:txBody>
      </p:sp>
      <p:sp>
        <p:nvSpPr>
          <p:cNvPr id="2253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820150" y="6669088"/>
            <a:ext cx="323850" cy="188912"/>
          </a:xfrm>
          <a:prstGeom prst="leftArrow">
            <a:avLst>
              <a:gd name="adj1" fmla="val 50000"/>
              <a:gd name="adj2" fmla="val 42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Kartinochki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2555875" y="188913"/>
            <a:ext cx="6408738" cy="1441450"/>
          </a:xfrm>
          <a:prstGeom prst="wedgeEllipseCallout">
            <a:avLst>
              <a:gd name="adj1" fmla="val -36722"/>
              <a:gd name="adj2" fmla="val 106389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Подчеркни словосочетания, в  окончаниях существительных которых надо вставить букву </a:t>
            </a:r>
            <a:r>
              <a:rPr lang="ru-RU" b="1">
                <a:solidFill>
                  <a:srgbClr val="FF3300"/>
                </a:solidFill>
                <a:latin typeface="Times New Roman" pitchFamily="18" charset="0"/>
              </a:rPr>
              <a:t>Е</a:t>
            </a:r>
            <a:r>
              <a:rPr lang="ru-RU">
                <a:latin typeface="Times New Roman" pitchFamily="18" charset="0"/>
              </a:rPr>
              <a:t>: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219700" y="1700213"/>
            <a:ext cx="3673475" cy="4895850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Бежал по тропинк…</a:t>
            </a: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Прочитал книг…</a:t>
            </a: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Думал о мастер…</a:t>
            </a: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Работал без устал…</a:t>
            </a: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Подошёл к деревн…</a:t>
            </a: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Подъехал к Риг…</a:t>
            </a: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Спал в постел…</a:t>
            </a:r>
          </a:p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Пятно на полотенц…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5940425" y="2276475"/>
            <a:ext cx="216058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084888" y="3500438"/>
            <a:ext cx="187166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5940425" y="4724400"/>
            <a:ext cx="216058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084888" y="5300663"/>
            <a:ext cx="19431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5867400" y="6524625"/>
            <a:ext cx="23050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4594" name="Picture 18" descr="Picture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852738"/>
            <a:ext cx="800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9" grpId="0" animBg="1"/>
      <p:bldP spid="24590" grpId="0" animBg="1"/>
      <p:bldP spid="24591" grpId="0" animBg="1"/>
      <p:bldP spid="24592" grpId="0" animBg="1"/>
      <p:bldP spid="2459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Kartinochki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735263" y="115888"/>
            <a:ext cx="6408737" cy="936625"/>
          </a:xfrm>
          <a:prstGeom prst="wedgeEllipseCallout">
            <a:avLst>
              <a:gd name="adj1" fmla="val -36722"/>
              <a:gd name="adj2" fmla="val 190676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Цифрой укажи порядок предложений для рассказа: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708400" y="2349500"/>
            <a:ext cx="5257800" cy="3887788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>
                <a:latin typeface="Times New Roman" pitchFamily="18" charset="0"/>
              </a:rPr>
              <a:t>___Ребята взяли его в живой уголок.</a:t>
            </a:r>
          </a:p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___Галчонок был маленький.</a:t>
            </a:r>
          </a:p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___Весной его выпустили на волю.</a:t>
            </a:r>
          </a:p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___Он жалобно пищал.</a:t>
            </a:r>
          </a:p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___Дети вылечили галчонка. </a:t>
            </a:r>
          </a:p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___Дети нашли галчонка с перебитым крылом.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3851275" y="5661025"/>
            <a:ext cx="287338" cy="287338"/>
          </a:xfrm>
          <a:prstGeom prst="ellipse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66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3851275" y="3213100"/>
            <a:ext cx="287338" cy="287338"/>
          </a:xfrm>
          <a:prstGeom prst="ellipse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66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3851275" y="4437063"/>
            <a:ext cx="287338" cy="287337"/>
          </a:xfrm>
          <a:prstGeom prst="ellipse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66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3851275" y="2636838"/>
            <a:ext cx="287338" cy="287337"/>
          </a:xfrm>
          <a:prstGeom prst="ellipse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66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3851275" y="5084763"/>
            <a:ext cx="287338" cy="287337"/>
          </a:xfrm>
          <a:prstGeom prst="ellipse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66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3851275" y="3860800"/>
            <a:ext cx="287338" cy="287338"/>
          </a:xfrm>
          <a:prstGeom prst="ellipse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66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pic>
        <p:nvPicPr>
          <p:cNvPr id="26640" name="Picture 16" descr="Picture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908050"/>
            <a:ext cx="800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34" grpId="0" animBg="1"/>
      <p:bldP spid="26635" grpId="0" animBg="1"/>
      <p:bldP spid="26636" grpId="0" animBg="1"/>
      <p:bldP spid="26637" grpId="0" animBg="1"/>
      <p:bldP spid="26638" grpId="0" animBg="1"/>
      <p:bldP spid="266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artinochki (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4284663" y="188913"/>
            <a:ext cx="3889375" cy="1008062"/>
          </a:xfrm>
          <a:prstGeom prst="wedgeEllipseCallout">
            <a:avLst>
              <a:gd name="adj1" fmla="val -67958"/>
              <a:gd name="adj2" fmla="val 16638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Обозначает название предметов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516688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>
              <a:latin typeface="Times New Roman" pitchFamily="18" charset="0"/>
            </a:endParaRPr>
          </a:p>
          <a:p>
            <a:pPr algn="ctr"/>
            <a:r>
              <a:rPr lang="ru-RU" sz="1800">
                <a:latin typeface="Times New Roman" pitchFamily="18" charset="0"/>
              </a:rPr>
              <a:t>Имя</a:t>
            </a:r>
          </a:p>
          <a:p>
            <a:pPr algn="ctr"/>
            <a:r>
              <a:rPr lang="ru-RU" sz="1800">
                <a:latin typeface="Times New Roman" pitchFamily="18" charset="0"/>
              </a:rPr>
              <a:t>существительное</a:t>
            </a:r>
          </a:p>
          <a:p>
            <a:pPr algn="ctr"/>
            <a:endParaRPr lang="ru-RU" sz="1800">
              <a:latin typeface="Times New Roman" pitchFamily="18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708400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Имя</a:t>
            </a:r>
          </a:p>
          <a:p>
            <a:pPr algn="ctr"/>
            <a:r>
              <a:rPr lang="ru-RU" sz="1800">
                <a:latin typeface="Times New Roman" pitchFamily="18" charset="0"/>
              </a:rPr>
              <a:t>прилагательное</a:t>
            </a:r>
          </a:p>
        </p:txBody>
      </p:sp>
      <p:sp>
        <p:nvSpPr>
          <p:cNvPr id="2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Глагол</a:t>
            </a:r>
          </a:p>
        </p:txBody>
      </p:sp>
      <p:sp>
        <p:nvSpPr>
          <p:cNvPr id="3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708400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Местоимение</a:t>
            </a:r>
          </a:p>
        </p:txBody>
      </p:sp>
      <p:pic>
        <p:nvPicPr>
          <p:cNvPr id="3088" name="Picture 16" descr="Picture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700213"/>
            <a:ext cx="800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080" grpId="0" animBg="1"/>
      <p:bldP spid="14" grpId="0" animBg="1"/>
      <p:bldP spid="17" grpId="0" animBg="1"/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2339975" y="1125538"/>
            <a:ext cx="5184775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Invest"/>
              </a:rPr>
              <a:t>СПАСИБО!</a:t>
            </a:r>
          </a:p>
          <a:p>
            <a:pPr algn="ctr"/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Invest"/>
              </a:rPr>
              <a:t>o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Invest"/>
            </a:endParaRPr>
          </a:p>
        </p:txBody>
      </p:sp>
      <p:pic>
        <p:nvPicPr>
          <p:cNvPr id="25605" name="Picture 5" descr="Picture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492375"/>
            <a:ext cx="25336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9" name="Text Box 19" descr="Blue tissue paper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8316913" y="6453188"/>
            <a:ext cx="684212" cy="28416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66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00FF"/>
                </a:solidFill>
                <a:latin typeface="Book Antiqua" pitchFamily="18" charset="0"/>
              </a:rPr>
              <a:t>Выход</a:t>
            </a:r>
            <a:endParaRPr lang="ru-RU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artinochki (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4284663" y="188913"/>
            <a:ext cx="3889375" cy="1008062"/>
          </a:xfrm>
          <a:prstGeom prst="wedgeEllipseCallout">
            <a:avLst>
              <a:gd name="adj1" fmla="val -67958"/>
              <a:gd name="adj2" fmla="val 16638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Обозначает действие предметов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708400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>
              <a:latin typeface="Times New Roman" pitchFamily="18" charset="0"/>
            </a:endParaRPr>
          </a:p>
          <a:p>
            <a:pPr algn="ctr"/>
            <a:r>
              <a:rPr lang="ru-RU" sz="1800">
                <a:latin typeface="Times New Roman" pitchFamily="18" charset="0"/>
              </a:rPr>
              <a:t>Глагол</a:t>
            </a:r>
          </a:p>
          <a:p>
            <a:pPr algn="ctr"/>
            <a:endParaRPr lang="ru-RU" sz="1800">
              <a:latin typeface="Times New Roman" pitchFamily="18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708400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Имя</a:t>
            </a:r>
          </a:p>
          <a:p>
            <a:pPr algn="ctr"/>
            <a:r>
              <a:rPr lang="ru-RU" sz="1800">
                <a:latin typeface="Times New Roman" pitchFamily="18" charset="0"/>
              </a:rPr>
              <a:t>прилагательное</a:t>
            </a:r>
          </a:p>
        </p:txBody>
      </p:sp>
      <p:sp>
        <p:nvSpPr>
          <p:cNvPr id="2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Имя</a:t>
            </a:r>
          </a:p>
          <a:p>
            <a:pPr algn="ctr"/>
            <a:r>
              <a:rPr lang="ru-RU" sz="1800">
                <a:latin typeface="Times New Roman" pitchFamily="18" charset="0"/>
              </a:rPr>
              <a:t>существительное</a:t>
            </a:r>
          </a:p>
        </p:txBody>
      </p:sp>
      <p:sp>
        <p:nvSpPr>
          <p:cNvPr id="3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Местоимение</a:t>
            </a:r>
          </a:p>
        </p:txBody>
      </p:sp>
      <p:pic>
        <p:nvPicPr>
          <p:cNvPr id="5130" name="Picture 10" descr="Picture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844675"/>
            <a:ext cx="800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124" grpId="0" animBg="1"/>
      <p:bldP spid="14" grpId="0" animBg="1"/>
      <p:bldP spid="17" grpId="0" animBg="1"/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artinochki (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284663" y="188913"/>
            <a:ext cx="3889375" cy="1008062"/>
          </a:xfrm>
          <a:prstGeom prst="wedgeEllipseCallout">
            <a:avLst>
              <a:gd name="adj1" fmla="val -67958"/>
              <a:gd name="adj2" fmla="val 16638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Обозначает признаки предметов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924300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Имя</a:t>
            </a:r>
          </a:p>
          <a:p>
            <a:pPr algn="ctr"/>
            <a:r>
              <a:rPr lang="ru-RU" sz="1800">
                <a:latin typeface="Times New Roman" pitchFamily="18" charset="0"/>
              </a:rPr>
              <a:t>прилагательное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Глагол</a:t>
            </a:r>
          </a:p>
        </p:txBody>
      </p:sp>
      <p:sp>
        <p:nvSpPr>
          <p:cNvPr id="2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924300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Имя</a:t>
            </a:r>
          </a:p>
          <a:p>
            <a:pPr algn="ctr"/>
            <a:r>
              <a:rPr lang="ru-RU" sz="1800">
                <a:latin typeface="Times New Roman" pitchFamily="18" charset="0"/>
              </a:rPr>
              <a:t>существительное</a:t>
            </a:r>
          </a:p>
        </p:txBody>
      </p:sp>
      <p:sp>
        <p:nvSpPr>
          <p:cNvPr id="3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Местоимение</a:t>
            </a:r>
          </a:p>
        </p:txBody>
      </p:sp>
      <p:pic>
        <p:nvPicPr>
          <p:cNvPr id="6153" name="Picture 9" descr="Picture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916113"/>
            <a:ext cx="800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148" grpId="0" animBg="1"/>
      <p:bldP spid="14" grpId="0" animBg="1"/>
      <p:bldP spid="17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artinochki (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284663" y="188913"/>
            <a:ext cx="3889375" cy="1008062"/>
          </a:xfrm>
          <a:prstGeom prst="wedgeEllipseCallout">
            <a:avLst>
              <a:gd name="adj1" fmla="val -67958"/>
              <a:gd name="adj2" fmla="val 16638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Укажи лишнее</a:t>
            </a:r>
          </a:p>
          <a:p>
            <a:pPr algn="ctr"/>
            <a:r>
              <a:rPr lang="ru-RU">
                <a:latin typeface="Times New Roman" pitchFamily="18" charset="0"/>
              </a:rPr>
              <a:t>слово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924300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Подлежащее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Глагол</a:t>
            </a:r>
          </a:p>
        </p:txBody>
      </p:sp>
      <p:sp>
        <p:nvSpPr>
          <p:cNvPr id="2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924300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Имя</a:t>
            </a:r>
          </a:p>
          <a:p>
            <a:pPr algn="ctr"/>
            <a:r>
              <a:rPr lang="ru-RU" sz="1800">
                <a:latin typeface="Times New Roman" pitchFamily="18" charset="0"/>
              </a:rPr>
              <a:t>существительное</a:t>
            </a:r>
          </a:p>
        </p:txBody>
      </p:sp>
      <p:sp>
        <p:nvSpPr>
          <p:cNvPr id="3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Местоимение</a:t>
            </a:r>
          </a:p>
        </p:txBody>
      </p:sp>
      <p:sp>
        <p:nvSpPr>
          <p:cNvPr id="4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2492375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Предлог</a:t>
            </a:r>
          </a:p>
        </p:txBody>
      </p:sp>
      <p:sp>
        <p:nvSpPr>
          <p:cNvPr id="5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924300" y="2492375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Имя</a:t>
            </a:r>
          </a:p>
          <a:p>
            <a:pPr algn="ctr"/>
            <a:r>
              <a:rPr lang="ru-RU" sz="1800">
                <a:latin typeface="Times New Roman" pitchFamily="18" charset="0"/>
              </a:rPr>
              <a:t>прилагательное</a:t>
            </a:r>
          </a:p>
        </p:txBody>
      </p:sp>
      <p:pic>
        <p:nvPicPr>
          <p:cNvPr id="8203" name="Picture 11" descr="Picture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052513"/>
            <a:ext cx="800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196" grpId="0" animBg="1"/>
      <p:bldP spid="14" grpId="0" animBg="1"/>
      <p:bldP spid="17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artinochki (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4284663" y="188913"/>
            <a:ext cx="4679950" cy="1655762"/>
          </a:xfrm>
          <a:prstGeom prst="wedgeEllipseCallout">
            <a:avLst>
              <a:gd name="adj1" fmla="val -64926"/>
              <a:gd name="adj2" fmla="val 81736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Укажи слова, состоящие: из приставки, корня, суффикса и окончания:</a:t>
            </a:r>
          </a:p>
          <a:p>
            <a:pPr algn="ctr"/>
            <a:endParaRPr lang="ru-RU">
              <a:latin typeface="Times New Roman" pitchFamily="18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924300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Приставка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924300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Прибежал</a:t>
            </a:r>
          </a:p>
        </p:txBody>
      </p:sp>
      <p:sp>
        <p:nvSpPr>
          <p:cNvPr id="2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924300" y="2492375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Потянет</a:t>
            </a:r>
          </a:p>
        </p:txBody>
      </p:sp>
      <p:sp>
        <p:nvSpPr>
          <p:cNvPr id="3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516688" y="2492375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Проверка</a:t>
            </a:r>
          </a:p>
        </p:txBody>
      </p:sp>
      <p:sp>
        <p:nvSpPr>
          <p:cNvPr id="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516688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Посадка</a:t>
            </a:r>
          </a:p>
        </p:txBody>
      </p:sp>
      <p:sp>
        <p:nvSpPr>
          <p:cNvPr id="5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Промёрз</a:t>
            </a:r>
          </a:p>
        </p:txBody>
      </p:sp>
      <p:pic>
        <p:nvPicPr>
          <p:cNvPr id="9231" name="Picture 15" descr="Picture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33375"/>
            <a:ext cx="800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219" grpId="0" animBg="1"/>
      <p:bldP spid="14" grpId="0" animBg="1"/>
      <p:bldP spid="17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Kartinochki (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4284663" y="188913"/>
            <a:ext cx="3889375" cy="1008062"/>
          </a:xfrm>
          <a:prstGeom prst="wedgeEllipseCallout">
            <a:avLst>
              <a:gd name="adj1" fmla="val -67958"/>
              <a:gd name="adj2" fmla="val 16638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Укажи глаголы</a:t>
            </a:r>
          </a:p>
          <a:p>
            <a:pPr algn="ctr"/>
            <a:r>
              <a:rPr lang="ru-RU">
                <a:latin typeface="Times New Roman" pitchFamily="18" charset="0"/>
              </a:rPr>
              <a:t>2 спряжения: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924300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Дышать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924300" y="2492375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Сверкать</a:t>
            </a:r>
          </a:p>
        </p:txBody>
      </p:sp>
      <p:sp>
        <p:nvSpPr>
          <p:cNvPr id="2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516688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Лететь</a:t>
            </a:r>
          </a:p>
        </p:txBody>
      </p:sp>
      <p:sp>
        <p:nvSpPr>
          <p:cNvPr id="3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516688" y="2492375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Ходить</a:t>
            </a:r>
          </a:p>
        </p:txBody>
      </p:sp>
      <p:sp>
        <p:nvSpPr>
          <p:cNvPr id="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516688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Веселить</a:t>
            </a:r>
          </a:p>
        </p:txBody>
      </p:sp>
      <p:sp>
        <p:nvSpPr>
          <p:cNvPr id="5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924300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800">
                <a:latin typeface="Times New Roman" pitchFamily="18" charset="0"/>
              </a:rPr>
              <a:t>Пустить</a:t>
            </a:r>
          </a:p>
        </p:txBody>
      </p:sp>
      <p:pic>
        <p:nvPicPr>
          <p:cNvPr id="10252" name="Picture 12" descr="Picture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981075"/>
            <a:ext cx="800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0243" grpId="0" animBg="1"/>
      <p:bldP spid="14" grpId="0" animBg="1"/>
      <p:bldP spid="17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artinochki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4284663" y="188913"/>
            <a:ext cx="3887787" cy="1295400"/>
          </a:xfrm>
          <a:prstGeom prst="wedgeEllipseCallout">
            <a:avLst>
              <a:gd name="adj1" fmla="val -67968"/>
              <a:gd name="adj2" fmla="val 118384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Выдели окончания у имён</a:t>
            </a:r>
          </a:p>
          <a:p>
            <a:pPr algn="ctr"/>
            <a:r>
              <a:rPr lang="ru-RU">
                <a:latin typeface="Times New Roman" pitchFamily="18" charset="0"/>
              </a:rPr>
              <a:t>существительных: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508625" y="1700213"/>
            <a:ext cx="2808288" cy="4895850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4000">
                <a:latin typeface="Times New Roman" pitchFamily="18" charset="0"/>
              </a:rPr>
              <a:t>городов</a:t>
            </a:r>
          </a:p>
          <a:p>
            <a:pPr algn="ctr"/>
            <a:endParaRPr lang="ru-RU" sz="4000">
              <a:latin typeface="Times New Roman" pitchFamily="18" charset="0"/>
            </a:endParaRPr>
          </a:p>
          <a:p>
            <a:pPr algn="ctr"/>
            <a:r>
              <a:rPr lang="ru-RU" sz="4000">
                <a:latin typeface="Times New Roman" pitchFamily="18" charset="0"/>
              </a:rPr>
              <a:t>слонов</a:t>
            </a:r>
          </a:p>
          <a:p>
            <a:pPr algn="ctr"/>
            <a:endParaRPr lang="ru-RU" sz="4000">
              <a:latin typeface="Times New Roman" pitchFamily="18" charset="0"/>
            </a:endParaRPr>
          </a:p>
          <a:p>
            <a:pPr algn="ctr"/>
            <a:r>
              <a:rPr lang="ru-RU" sz="4000">
                <a:latin typeface="Times New Roman" pitchFamily="18" charset="0"/>
              </a:rPr>
              <a:t>коров</a:t>
            </a:r>
          </a:p>
          <a:p>
            <a:pPr algn="ctr"/>
            <a:endParaRPr lang="ru-RU" sz="4000">
              <a:latin typeface="Times New Roman" pitchFamily="18" charset="0"/>
            </a:endParaRPr>
          </a:p>
          <a:p>
            <a:pPr algn="ctr"/>
            <a:r>
              <a:rPr lang="ru-RU" sz="4000">
                <a:latin typeface="Times New Roman" pitchFamily="18" charset="0"/>
              </a:rPr>
              <a:t>облаков</a:t>
            </a:r>
          </a:p>
          <a:p>
            <a:pPr algn="ctr"/>
            <a:endParaRPr lang="ru-RU" sz="4000">
              <a:latin typeface="Times New Roman" pitchFamily="18" charset="0"/>
            </a:endParaRPr>
          </a:p>
        </p:txBody>
      </p:sp>
      <p:sp>
        <p:nvSpPr>
          <p:cNvPr id="11280" name="Oval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96188" y="4221163"/>
            <a:ext cx="576262" cy="576262"/>
          </a:xfrm>
          <a:prstGeom prst="ellipse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1282" name="AutoShape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532813" y="659765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300" name="Group 36"/>
          <p:cNvGrpSpPr>
            <a:grpSpLocks/>
          </p:cNvGrpSpPr>
          <p:nvPr/>
        </p:nvGrpSpPr>
        <p:grpSpPr bwMode="auto">
          <a:xfrm>
            <a:off x="7308850" y="1844675"/>
            <a:ext cx="503238" cy="431800"/>
            <a:chOff x="2744" y="1616"/>
            <a:chExt cx="454" cy="272"/>
          </a:xfrm>
        </p:grpSpPr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2744" y="1616"/>
              <a:ext cx="45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>
              <a:off x="2744" y="1888"/>
              <a:ext cx="45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 flipV="1">
              <a:off x="2744" y="1616"/>
              <a:ext cx="0" cy="2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 flipV="1">
              <a:off x="3198" y="1616"/>
              <a:ext cx="0" cy="2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301" name="Group 37"/>
          <p:cNvGrpSpPr>
            <a:grpSpLocks/>
          </p:cNvGrpSpPr>
          <p:nvPr/>
        </p:nvGrpSpPr>
        <p:grpSpPr bwMode="auto">
          <a:xfrm>
            <a:off x="7164388" y="3068638"/>
            <a:ext cx="576262" cy="431800"/>
            <a:chOff x="2744" y="1616"/>
            <a:chExt cx="454" cy="272"/>
          </a:xfrm>
        </p:grpSpPr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>
              <a:off x="2744" y="1616"/>
              <a:ext cx="45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>
              <a:off x="2744" y="1888"/>
              <a:ext cx="45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Line 40"/>
            <p:cNvSpPr>
              <a:spLocks noChangeShapeType="1"/>
            </p:cNvSpPr>
            <p:nvPr/>
          </p:nvSpPr>
          <p:spPr bwMode="auto">
            <a:xfrm flipV="1">
              <a:off x="2744" y="1616"/>
              <a:ext cx="0" cy="2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 flipV="1">
              <a:off x="3198" y="1616"/>
              <a:ext cx="0" cy="2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306" name="Group 42"/>
          <p:cNvGrpSpPr>
            <a:grpSpLocks/>
          </p:cNvGrpSpPr>
          <p:nvPr/>
        </p:nvGrpSpPr>
        <p:grpSpPr bwMode="auto">
          <a:xfrm>
            <a:off x="7308850" y="5516563"/>
            <a:ext cx="503238" cy="431800"/>
            <a:chOff x="2744" y="1616"/>
            <a:chExt cx="454" cy="272"/>
          </a:xfrm>
        </p:grpSpPr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>
              <a:off x="2744" y="1616"/>
              <a:ext cx="45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Line 44"/>
            <p:cNvSpPr>
              <a:spLocks noChangeShapeType="1"/>
            </p:cNvSpPr>
            <p:nvPr/>
          </p:nvSpPr>
          <p:spPr bwMode="auto">
            <a:xfrm>
              <a:off x="2744" y="1888"/>
              <a:ext cx="45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 flipV="1">
              <a:off x="2744" y="1616"/>
              <a:ext cx="0" cy="2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 flipV="1">
              <a:off x="3198" y="1616"/>
              <a:ext cx="0" cy="27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1311" name="Picture 47" descr="Picture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141663"/>
            <a:ext cx="800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80" grpId="0" animBg="1"/>
      <p:bldP spid="11280" grpId="1" animBg="1"/>
      <p:bldP spid="11280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700213"/>
            <a:ext cx="8229600" cy="1143000"/>
          </a:xfrm>
        </p:spPr>
        <p:txBody>
          <a:bodyPr/>
          <a:lstStyle/>
          <a:p>
            <a:r>
              <a:rPr lang="ru-RU" sz="6000" b="1">
                <a:solidFill>
                  <a:srgbClr val="6699FF"/>
                </a:solidFill>
                <a:latin typeface="Times New Roman" pitchFamily="18" charset="0"/>
              </a:rPr>
              <a:t>КОРОВ</a:t>
            </a:r>
            <a:r>
              <a:rPr lang="ru-RU" sz="6000" b="1">
                <a:solidFill>
                  <a:srgbClr val="FF3300"/>
                </a:solidFill>
                <a:latin typeface="Times New Roman" pitchFamily="18" charset="0"/>
              </a:rPr>
              <a:t> – </a:t>
            </a:r>
            <a:br>
              <a:rPr lang="ru-RU" sz="6000" b="1">
                <a:solidFill>
                  <a:srgbClr val="FF3300"/>
                </a:solidFill>
                <a:latin typeface="Times New Roman" pitchFamily="18" charset="0"/>
              </a:rPr>
            </a:br>
            <a:r>
              <a:rPr lang="ru-RU" sz="6000" b="1">
                <a:solidFill>
                  <a:srgbClr val="FF3300"/>
                </a:solidFill>
                <a:latin typeface="Times New Roman" pitchFamily="18" charset="0"/>
              </a:rPr>
              <a:t>ЭТО КОРЕНЬ!</a:t>
            </a:r>
          </a:p>
        </p:txBody>
      </p:sp>
      <p:sp>
        <p:nvSpPr>
          <p:cNvPr id="410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278</Words>
  <Application>Microsoft Office PowerPoint</Application>
  <PresentationFormat>Экран (4:3)</PresentationFormat>
  <Paragraphs>148</Paragraphs>
  <Slides>20</Slides>
  <Notes>0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Book Antiqua</vt:lpstr>
      <vt:lpstr>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КОРОВ –  ЭТО КОРЕНЬ!</vt:lpstr>
      <vt:lpstr>Презентация PowerPoint</vt:lpstr>
      <vt:lpstr>Презентация PowerPoint</vt:lpstr>
      <vt:lpstr>Имя существительное  женский рода,  3 склонение</vt:lpstr>
      <vt:lpstr>Презентация PowerPoint</vt:lpstr>
      <vt:lpstr>Ъ знак пишется  после приставок, оканчивающихся на согласный  перед Я, Ё, Е.</vt:lpstr>
      <vt:lpstr>Презентация PowerPoint</vt:lpstr>
      <vt:lpstr>Презентация PowerPoint</vt:lpstr>
      <vt:lpstr>ЭТО  СЛОВАРНОЕ СЛОВО!</vt:lpstr>
      <vt:lpstr>Презентация PowerPoint</vt:lpstr>
      <vt:lpstr>Презентация PowerPoint</vt:lpstr>
      <vt:lpstr>Презентация PowerPoint</vt:lpstr>
    </vt:vector>
  </TitlesOfParts>
  <Company>www.pdps.lv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 stranicam russkogo jazika</dc:title>
  <dc:subject>4 klass</dc:subject>
  <dc:creator>L. Lazareva</dc:creator>
  <cp:lastModifiedBy>L. Lazareva</cp:lastModifiedBy>
  <cp:revision>42</cp:revision>
  <dcterms:created xsi:type="dcterms:W3CDTF">2008-05-19T09:26:41Z</dcterms:created>
  <dcterms:modified xsi:type="dcterms:W3CDTF">2013-11-30T09:51:18Z</dcterms:modified>
</cp:coreProperties>
</file>