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62" r:id="rId6"/>
    <p:sldId id="261" r:id="rId7"/>
    <p:sldId id="260" r:id="rId8"/>
    <p:sldId id="265" r:id="rId9"/>
    <p:sldId id="259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08DCD-4144-4EF1-B720-1319C56242B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C07C6-57BE-4DD6-839F-B8DC0A4C84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C07C6-57BE-4DD6-839F-B8DC0A4C84A2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C07C6-57BE-4DD6-839F-B8DC0A4C84A2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C07C6-57BE-4DD6-839F-B8DC0A4C84A2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39FFB6D-5391-499D-A684-0BA8427B1513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570058E-7934-44A0-BE75-856E5ABF2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6D-5391-499D-A684-0BA8427B1513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058E-7934-44A0-BE75-856E5ABF2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6D-5391-499D-A684-0BA8427B1513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058E-7934-44A0-BE75-856E5ABF2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6D-5391-499D-A684-0BA8427B1513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058E-7934-44A0-BE75-856E5ABF2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6D-5391-499D-A684-0BA8427B1513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058E-7934-44A0-BE75-856E5ABF2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6D-5391-499D-A684-0BA8427B1513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058E-7934-44A0-BE75-856E5ABF2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9FFB6D-5391-499D-A684-0BA8427B1513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70058E-7934-44A0-BE75-856E5ABF23C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39FFB6D-5391-499D-A684-0BA8427B1513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570058E-7934-44A0-BE75-856E5ABF2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6D-5391-499D-A684-0BA8427B1513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058E-7934-44A0-BE75-856E5ABF2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6D-5391-499D-A684-0BA8427B1513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058E-7934-44A0-BE75-856E5ABF2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6D-5391-499D-A684-0BA8427B1513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058E-7934-44A0-BE75-856E5ABF2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39FFB6D-5391-499D-A684-0BA8427B1513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570058E-7934-44A0-BE75-856E5ABF23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ege-ok.ru/wp-content/uploads/2013/05/gr6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hyperlink" Target="http://ege-ok.ru/wp-content/uploads/2013/05/gr71.jpg" TargetMode="Externa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ge-ok.ru/wp-content/uploads/2013/05/gr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ge-ok.ru/wp-content/uploads/2013/05/gr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ge-ok.ru/wp-content/uploads/2013/05/gr1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ege-ok.ru/wp-content/uploads/2013/05/gr21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ege-ok.ru/wp-content/uploads/2013/05/gr3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hyperlink" Target="http://ege-ok.ru/wp-content/uploads/2013/05/gr4.jpg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ege-ok.ru/wp-content/uploads/2013/05/gr5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786842" cy="36433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Подготовка к ЕГЭ – 2014</a:t>
            </a:r>
            <a:br>
              <a:rPr lang="ru-RU" b="1" dirty="0" smtClean="0"/>
            </a:br>
            <a:r>
              <a:rPr lang="ru-RU" b="1" dirty="0" smtClean="0"/>
              <a:t>по математике.</a:t>
            </a:r>
            <a:br>
              <a:rPr lang="ru-RU" b="1" dirty="0" smtClean="0"/>
            </a:br>
            <a:r>
              <a:rPr lang="ru-RU" b="1" dirty="0" smtClean="0"/>
              <a:t>Нахождение площади сечения через площадь его ортогональной проекции.</a:t>
            </a:r>
            <a:br>
              <a:rPr lang="ru-RU" b="1" dirty="0" smtClean="0"/>
            </a:br>
            <a:r>
              <a:rPr lang="ru-RU" b="1" dirty="0" smtClean="0"/>
              <a:t>Задание С2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43578"/>
            <a:ext cx="9144000" cy="78581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Учитель математики МБОУ СОШ № 143 г. Красноярска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Князькина</a:t>
            </a:r>
            <a:r>
              <a:rPr lang="ru-RU" dirty="0" smtClean="0"/>
              <a:t> Т. 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357486" y="1143000"/>
            <a:ext cx="1143008" cy="10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/>
          <a:lstStyle/>
          <a:p>
            <a:r>
              <a:rPr lang="ru-RU" dirty="0" smtClean="0"/>
              <a:t>Четырехугольник  </a:t>
            </a:r>
            <a:r>
              <a:rPr lang="en-US" dirty="0" smtClean="0"/>
              <a:t>BL</a:t>
            </a:r>
            <a:r>
              <a:rPr lang="en-US" dirty="0" smtClean="0">
                <a:latin typeface="Calibri"/>
              </a:rPr>
              <a:t>₁M₁D</a:t>
            </a:r>
            <a:r>
              <a:rPr lang="ru-RU" dirty="0" smtClean="0"/>
              <a:t> – проекция сечения   на плоскость основания. </a:t>
            </a:r>
            <a:endParaRPr lang="en-US" dirty="0" smtClean="0"/>
          </a:p>
          <a:p>
            <a:pPr fontAlgn="base">
              <a:buNone/>
            </a:pPr>
            <a:r>
              <a:rPr lang="ru-RU" b="1" dirty="0" smtClean="0"/>
              <a:t>4.</a:t>
            </a:r>
            <a:r>
              <a:rPr lang="ru-RU" dirty="0" smtClean="0"/>
              <a:t> Найдем площадь четырехугольника  </a:t>
            </a:r>
            <a:r>
              <a:rPr lang="en-US" dirty="0" smtClean="0"/>
              <a:t>BL</a:t>
            </a:r>
            <a:r>
              <a:rPr lang="en-US" dirty="0" smtClean="0">
                <a:latin typeface="Calibri"/>
              </a:rPr>
              <a:t>₁M₁D</a:t>
            </a:r>
            <a:r>
              <a:rPr lang="ru-RU" dirty="0" smtClean="0"/>
              <a:t>. </a:t>
            </a:r>
            <a:r>
              <a:rPr lang="ru-RU" dirty="0" smtClean="0"/>
              <a:t>Для этого из площади треугольника </a:t>
            </a:r>
            <a:r>
              <a:rPr lang="en-US" dirty="0" smtClean="0"/>
              <a:t>BCD</a:t>
            </a:r>
            <a:r>
              <a:rPr lang="ru-RU" dirty="0" smtClean="0"/>
              <a:t> </a:t>
            </a:r>
            <a:r>
              <a:rPr lang="ru-RU" dirty="0" smtClean="0"/>
              <a:t> </a:t>
            </a:r>
            <a:endParaRPr lang="en-US" dirty="0" smtClean="0"/>
          </a:p>
          <a:p>
            <a:pPr fontAlgn="base">
              <a:buNone/>
            </a:pPr>
            <a:r>
              <a:rPr lang="ru-RU" dirty="0" smtClean="0"/>
              <a:t>вычтем </a:t>
            </a:r>
            <a:r>
              <a:rPr lang="ru-RU" dirty="0" smtClean="0"/>
              <a:t>площадь </a:t>
            </a:r>
            <a:endParaRPr lang="en-US" dirty="0" smtClean="0"/>
          </a:p>
          <a:p>
            <a:pPr fontAlgn="base">
              <a:buNone/>
            </a:pPr>
            <a:r>
              <a:rPr lang="ru-RU" dirty="0" smtClean="0"/>
              <a:t>треугольника</a:t>
            </a:r>
            <a:r>
              <a:rPr lang="ru-RU" dirty="0" smtClean="0"/>
              <a:t>  </a:t>
            </a:r>
            <a:r>
              <a:rPr lang="en-US" dirty="0" smtClean="0"/>
              <a:t>L</a:t>
            </a:r>
            <a:r>
              <a:rPr lang="en-US" dirty="0" smtClean="0">
                <a:latin typeface="Calibri"/>
              </a:rPr>
              <a:t>₁CM₁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Найдем </a:t>
            </a:r>
            <a:r>
              <a:rPr lang="ru-RU" dirty="0" smtClean="0"/>
              <a:t>площадь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треугольника</a:t>
            </a:r>
            <a:r>
              <a:rPr lang="ru-RU" dirty="0" smtClean="0"/>
              <a:t>  </a:t>
            </a:r>
            <a:r>
              <a:rPr lang="en-US" dirty="0" smtClean="0"/>
              <a:t>L</a:t>
            </a:r>
            <a:r>
              <a:rPr lang="en-US" dirty="0" smtClean="0">
                <a:latin typeface="Calibri"/>
              </a:rPr>
              <a:t>₁CM₁</a:t>
            </a:r>
            <a:r>
              <a:rPr lang="ru-RU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Треугольник</a:t>
            </a:r>
            <a:r>
              <a:rPr lang="ru-RU" dirty="0" smtClean="0"/>
              <a:t>  </a:t>
            </a:r>
            <a:r>
              <a:rPr lang="en-US" dirty="0" smtClean="0"/>
              <a:t> L</a:t>
            </a:r>
            <a:r>
              <a:rPr lang="en-US" dirty="0" smtClean="0">
                <a:latin typeface="Calibri"/>
              </a:rPr>
              <a:t>₁CM₁</a:t>
            </a:r>
            <a:r>
              <a:rPr lang="ru-RU" dirty="0" smtClean="0"/>
              <a:t> </a:t>
            </a:r>
            <a:r>
              <a:rPr lang="ru-RU" dirty="0" smtClean="0"/>
              <a:t> подобен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треугольнику</a:t>
            </a:r>
            <a:r>
              <a:rPr lang="ru-RU" dirty="0" smtClean="0"/>
              <a:t>  </a:t>
            </a:r>
            <a:r>
              <a:rPr lang="en-US" dirty="0" smtClean="0"/>
              <a:t>BCD</a:t>
            </a:r>
            <a:r>
              <a:rPr lang="ru-RU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Найдем </a:t>
            </a:r>
            <a:r>
              <a:rPr lang="ru-RU" dirty="0" smtClean="0"/>
              <a:t>коэффициент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подобия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http://ege-ok.ru/wp-content/uploads/2013/05/gr6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714620"/>
            <a:ext cx="3500430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71800" y="1143000"/>
            <a:ext cx="500066" cy="10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686800" cy="6143644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sz="2400" dirty="0" smtClean="0"/>
              <a:t>Для этого рассмотрим т</a:t>
            </a:r>
            <a:r>
              <a:rPr lang="ru-RU" sz="2400" dirty="0" smtClean="0"/>
              <a:t>реугольники</a:t>
            </a:r>
            <a:r>
              <a:rPr lang="en-US" sz="2400" dirty="0" smtClean="0"/>
              <a:t> OPC</a:t>
            </a:r>
            <a:r>
              <a:rPr lang="ru-RU" sz="2400" dirty="0" smtClean="0"/>
              <a:t> и </a:t>
            </a:r>
            <a:r>
              <a:rPr lang="en-US" sz="2400" dirty="0" smtClean="0"/>
              <a:t>OKK₁</a:t>
            </a:r>
            <a:r>
              <a:rPr lang="ru-RU" sz="2400" dirty="0" smtClean="0"/>
              <a:t> :</a:t>
            </a:r>
          </a:p>
          <a:p>
            <a:pPr fontAlgn="base">
              <a:buNone/>
            </a:pPr>
            <a:endParaRPr lang="ru-RU" sz="2400" dirty="0" smtClean="0"/>
          </a:p>
          <a:p>
            <a:pPr fontAlgn="base">
              <a:buNone/>
            </a:pPr>
            <a:endParaRPr lang="ru-RU" sz="2400" dirty="0" smtClean="0"/>
          </a:p>
          <a:p>
            <a:pPr fontAlgn="base">
              <a:buNone/>
            </a:pPr>
            <a:r>
              <a:rPr lang="ru-RU" sz="2400" dirty="0" smtClean="0"/>
              <a:t>Следовательно,</a:t>
            </a:r>
            <a:r>
              <a:rPr lang="en-US" sz="2400" dirty="0" smtClean="0"/>
              <a:t> </a:t>
            </a:r>
          </a:p>
          <a:p>
            <a:pPr fontAlgn="base">
              <a:buNone/>
            </a:pPr>
            <a:r>
              <a:rPr lang="ru-RU" sz="2400" dirty="0" smtClean="0"/>
              <a:t>и</a:t>
            </a:r>
            <a:r>
              <a:rPr lang="ru-RU" sz="2400" dirty="0" smtClean="0"/>
              <a:t> </a:t>
            </a:r>
            <a:r>
              <a:rPr lang="ru-RU" sz="2400" dirty="0" smtClean="0"/>
              <a:t>площадь</a:t>
            </a:r>
            <a:r>
              <a:rPr lang="en-US" sz="2400" dirty="0" smtClean="0"/>
              <a:t>  </a:t>
            </a:r>
            <a:r>
              <a:rPr lang="ru-RU" sz="2400" dirty="0" smtClean="0"/>
              <a:t>треугольника</a:t>
            </a:r>
            <a:r>
              <a:rPr lang="ru-RU" sz="2400" dirty="0" smtClean="0"/>
              <a:t> </a:t>
            </a:r>
            <a:r>
              <a:rPr lang="en-US" sz="2400" dirty="0" smtClean="0"/>
              <a:t>L₁CM₁</a:t>
            </a:r>
            <a:r>
              <a:rPr lang="ru-RU" sz="2400" dirty="0" smtClean="0"/>
              <a:t> </a:t>
            </a:r>
            <a:r>
              <a:rPr lang="ru-RU" sz="2400" dirty="0" smtClean="0"/>
              <a:t> </a:t>
            </a:r>
            <a:endParaRPr lang="en-US" sz="2400" dirty="0" smtClean="0"/>
          </a:p>
          <a:p>
            <a:pPr fontAlgn="base">
              <a:buNone/>
            </a:pPr>
            <a:r>
              <a:rPr lang="ru-RU" sz="2400" dirty="0" smtClean="0"/>
              <a:t>составляет</a:t>
            </a:r>
            <a:r>
              <a:rPr lang="ru-RU" sz="2400" dirty="0" smtClean="0"/>
              <a:t>  </a:t>
            </a:r>
            <a:r>
              <a:rPr lang="ru-RU" sz="2400" dirty="0" smtClean="0"/>
              <a:t>4/25</a:t>
            </a:r>
            <a:r>
              <a:rPr lang="ru-RU" sz="2400" dirty="0" smtClean="0"/>
              <a:t> площади </a:t>
            </a:r>
            <a:endParaRPr lang="ru-RU" sz="2400" dirty="0" smtClean="0"/>
          </a:p>
          <a:p>
            <a:pPr fontAlgn="base">
              <a:buNone/>
            </a:pPr>
            <a:r>
              <a:rPr lang="ru-RU" sz="2400" dirty="0" smtClean="0"/>
              <a:t>треугольника</a:t>
            </a:r>
            <a:r>
              <a:rPr lang="ru-RU" sz="2400" dirty="0" smtClean="0"/>
              <a:t>  </a:t>
            </a:r>
            <a:r>
              <a:rPr lang="en-US" sz="2400" dirty="0" smtClean="0"/>
              <a:t>BCD</a:t>
            </a:r>
          </a:p>
          <a:p>
            <a:pPr fontAlgn="base">
              <a:buNone/>
            </a:pPr>
            <a:r>
              <a:rPr lang="ru-RU" sz="2400" dirty="0" smtClean="0"/>
              <a:t>(отношение </a:t>
            </a:r>
            <a:r>
              <a:rPr lang="ru-RU" sz="2400" dirty="0" smtClean="0"/>
              <a:t>площадей </a:t>
            </a:r>
            <a:endParaRPr lang="en-US" sz="2400" dirty="0" smtClean="0"/>
          </a:p>
          <a:p>
            <a:pPr fontAlgn="base">
              <a:buNone/>
            </a:pPr>
            <a:r>
              <a:rPr lang="ru-RU" sz="2400" dirty="0" smtClean="0"/>
              <a:t>подобных </a:t>
            </a:r>
            <a:r>
              <a:rPr lang="ru-RU" sz="2400" dirty="0" smtClean="0"/>
              <a:t>фигур </a:t>
            </a:r>
            <a:r>
              <a:rPr lang="ru-RU" sz="2400" dirty="0" smtClean="0"/>
              <a:t>равно</a:t>
            </a:r>
            <a:r>
              <a:rPr lang="ru-RU" sz="2400" dirty="0" smtClean="0"/>
              <a:t> </a:t>
            </a:r>
            <a:r>
              <a:rPr lang="ru-RU" sz="2400" dirty="0" smtClean="0"/>
              <a:t>квадрату </a:t>
            </a:r>
          </a:p>
          <a:p>
            <a:pPr fontAlgn="base">
              <a:buNone/>
            </a:pPr>
            <a:r>
              <a:rPr lang="ru-RU" sz="2400" dirty="0" smtClean="0"/>
              <a:t>коэффициента </a:t>
            </a:r>
            <a:r>
              <a:rPr lang="ru-RU" sz="2400" dirty="0" smtClean="0"/>
              <a:t>подобия</a:t>
            </a:r>
            <a:r>
              <a:rPr lang="ru-RU" sz="2400" dirty="0" smtClean="0"/>
              <a:t>).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fontAlgn="base">
              <a:buNone/>
            </a:pPr>
            <a:r>
              <a:rPr lang="ru-RU" sz="2400" dirty="0" smtClean="0"/>
              <a:t>Тогда </a:t>
            </a:r>
            <a:r>
              <a:rPr lang="ru-RU" sz="2400" dirty="0" smtClean="0"/>
              <a:t>площадь </a:t>
            </a:r>
            <a:endParaRPr lang="ru-RU" sz="2400" dirty="0" smtClean="0"/>
          </a:p>
          <a:p>
            <a:pPr fontAlgn="base">
              <a:buNone/>
            </a:pPr>
            <a:r>
              <a:rPr lang="ru-RU" sz="2400" dirty="0" smtClean="0"/>
              <a:t>четырехугольника</a:t>
            </a:r>
            <a:r>
              <a:rPr lang="ru-RU" sz="2400" dirty="0" smtClean="0"/>
              <a:t> </a:t>
            </a:r>
            <a:r>
              <a:rPr lang="en-US" sz="2400" dirty="0" smtClean="0"/>
              <a:t> BL₁M₁D</a:t>
            </a:r>
            <a:r>
              <a:rPr lang="ru-RU" sz="2400" dirty="0" smtClean="0"/>
              <a:t> </a:t>
            </a:r>
          </a:p>
          <a:p>
            <a:pPr fontAlgn="base">
              <a:buNone/>
            </a:pPr>
            <a:r>
              <a:rPr lang="ru-RU" sz="2400" dirty="0" smtClean="0"/>
              <a:t> равна </a:t>
            </a:r>
            <a:r>
              <a:rPr lang="en-US" sz="2400" dirty="0" smtClean="0"/>
              <a:t>1-4/25=21/25</a:t>
            </a:r>
            <a:r>
              <a:rPr lang="ru-RU" sz="2400" dirty="0" smtClean="0"/>
              <a:t> </a:t>
            </a:r>
          </a:p>
          <a:p>
            <a:pPr fontAlgn="base">
              <a:buNone/>
            </a:pPr>
            <a:r>
              <a:rPr lang="ru-RU" sz="2400" dirty="0" smtClean="0"/>
              <a:t> площади треугольника </a:t>
            </a:r>
            <a:r>
              <a:rPr lang="en-US" sz="2400" dirty="0" smtClean="0"/>
              <a:t>BCD</a:t>
            </a:r>
            <a:endParaRPr lang="ru-RU" sz="2400" dirty="0" smtClean="0"/>
          </a:p>
          <a:p>
            <a:pPr fontAlgn="base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 и </a:t>
            </a:r>
            <a:r>
              <a:rPr lang="ru-RU" sz="2400" dirty="0" smtClean="0"/>
              <a:t>равна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fontAlgn="base">
              <a:buNone/>
            </a:pPr>
            <a:endParaRPr lang="ru-RU" dirty="0" smtClean="0"/>
          </a:p>
          <a:p>
            <a:pPr fontAlgn="base">
              <a:buNone/>
            </a:pPr>
            <a:r>
              <a:rPr lang="ru-RU" dirty="0" smtClean="0"/>
              <a:t>               </a:t>
            </a:r>
            <a:endParaRPr lang="ru-RU" dirty="0"/>
          </a:p>
        </p:txBody>
      </p:sp>
      <p:pic>
        <p:nvPicPr>
          <p:cNvPr id="4" name="Рисунок 3" descr="{OK_1}/{OC}={KK_1}/{PC}={CC_1}/{PC}={2sqrt{7}}/{{10{sqrt{7}}}/3}=3/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214422"/>
            <a:ext cx="25717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{K_1C}/{OC}=2/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643050"/>
            <a:ext cx="78581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S_{BL_1M_1D}={21/25}*{{10sqrt{2}*10sqrt{2}}/2}=8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5786454"/>
            <a:ext cx="300039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ege-ok.ru/wp-content/uploads/2013/05/gr71.jpg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1928802"/>
            <a:ext cx="3824288" cy="4538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1071602" y="1143000"/>
            <a:ext cx="142876" cy="10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8601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5.</a:t>
            </a:r>
            <a:r>
              <a:rPr lang="ru-RU" dirty="0" smtClean="0"/>
              <a:t> Теперь найдем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6</a:t>
            </a:r>
            <a:r>
              <a:rPr lang="ru-RU" b="1" dirty="0" smtClean="0"/>
              <a:t>.</a:t>
            </a:r>
            <a:r>
              <a:rPr lang="ru-RU" dirty="0" smtClean="0"/>
              <a:t> И, наконец,   получаем: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Ответ</a:t>
            </a:r>
            <a:r>
              <a:rPr lang="ru-RU" b="1" dirty="0" smtClean="0"/>
              <a:t>: 112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os{alpha}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642918"/>
            <a:ext cx="71438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os{alpha}=sqrt{1/{1+tg^2{alpha}}}=sqrt{1/{1+{{(sqrt{7}/3)}^2}}}=3/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357298"/>
            <a:ext cx="464347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S_{BLMD}=S_{BL_1M_1D}:cos{alpha}=84:3/4=11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571876"/>
            <a:ext cx="500066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2214610" y="1143000"/>
            <a:ext cx="71438" cy="10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>
            <a:normAutofit fontScale="92500"/>
          </a:bodyPr>
          <a:lstStyle/>
          <a:p>
            <a:pPr fontAlgn="base">
              <a:buNone/>
            </a:pPr>
            <a:r>
              <a:rPr lang="ru-RU" dirty="0" smtClean="0"/>
              <a:t>Рассмотрим решение такой задачи:</a:t>
            </a:r>
          </a:p>
          <a:p>
            <a:pPr fontAlgn="base">
              <a:buNone/>
            </a:pPr>
            <a:r>
              <a:rPr lang="ru-RU" b="1" dirty="0" smtClean="0"/>
              <a:t>В прямоугольном параллелепипеде</a:t>
            </a:r>
            <a:r>
              <a:rPr lang="ru-RU" dirty="0" smtClean="0"/>
              <a:t>     </a:t>
            </a:r>
            <a:r>
              <a:rPr lang="ru-RU" dirty="0" smtClean="0"/>
              <a:t>                         , </a:t>
            </a:r>
            <a:r>
              <a:rPr lang="ru-RU" dirty="0" smtClean="0"/>
              <a:t>  </a:t>
            </a:r>
            <a:r>
              <a:rPr lang="ru-RU" dirty="0" smtClean="0"/>
              <a:t>                   ,             		.</a:t>
            </a:r>
            <a:r>
              <a:rPr lang="ru-RU" b="1" dirty="0" smtClean="0"/>
              <a:t>Сечение </a:t>
            </a:r>
            <a:r>
              <a:rPr lang="ru-RU" b="1" dirty="0" smtClean="0"/>
              <a:t>параллелепипеда проходит через точки</a:t>
            </a:r>
            <a:r>
              <a:rPr lang="ru-RU" dirty="0" smtClean="0"/>
              <a:t> </a:t>
            </a:r>
            <a:r>
              <a:rPr lang="en-US" dirty="0" smtClean="0"/>
              <a:t>B</a:t>
            </a:r>
            <a:r>
              <a:rPr lang="ru-RU" dirty="0" smtClean="0"/>
              <a:t> </a:t>
            </a:r>
            <a:r>
              <a:rPr lang="ru-RU" dirty="0" smtClean="0"/>
              <a:t> и </a:t>
            </a:r>
            <a:r>
              <a:rPr lang="en-US" dirty="0" smtClean="0"/>
              <a:t>D</a:t>
            </a:r>
            <a:r>
              <a:rPr lang="ru-RU" dirty="0" smtClean="0"/>
              <a:t> </a:t>
            </a:r>
            <a:r>
              <a:rPr lang="ru-RU" dirty="0" smtClean="0"/>
              <a:t> </a:t>
            </a:r>
            <a:r>
              <a:rPr lang="ru-RU" b="1" dirty="0" smtClean="0"/>
              <a:t>и образует с плоскостью</a:t>
            </a:r>
            <a:r>
              <a:rPr lang="ru-RU" dirty="0" smtClean="0"/>
              <a:t> </a:t>
            </a:r>
            <a:r>
              <a:rPr lang="en-US" dirty="0" smtClean="0"/>
              <a:t> ABC</a:t>
            </a:r>
            <a:r>
              <a:rPr lang="ru-RU" dirty="0" smtClean="0"/>
              <a:t> </a:t>
            </a:r>
            <a:r>
              <a:rPr lang="ru-RU" b="1" dirty="0" smtClean="0"/>
              <a:t>угол</a:t>
            </a:r>
            <a:r>
              <a:rPr lang="en-US" b="1" dirty="0" smtClean="0"/>
              <a:t>  </a:t>
            </a:r>
            <a:r>
              <a:rPr lang="ru-RU" dirty="0" smtClean="0"/>
              <a:t> </a:t>
            </a:r>
            <a:r>
              <a:rPr lang="en-US" dirty="0" smtClean="0"/>
              <a:t>            </a:t>
            </a:r>
            <a:r>
              <a:rPr lang="ru-RU" dirty="0" smtClean="0"/>
              <a:t>     </a:t>
            </a:r>
            <a:r>
              <a:rPr lang="ru-RU" dirty="0" smtClean="0"/>
              <a:t>.</a:t>
            </a:r>
            <a:r>
              <a:rPr lang="ru-RU" b="1" dirty="0" smtClean="0"/>
              <a:t> Найдите площадь сечения</a:t>
            </a:r>
            <a:r>
              <a:rPr lang="ru-RU" b="1" dirty="0" smtClean="0"/>
              <a:t>.</a:t>
            </a:r>
            <a:endParaRPr lang="en-US" b="1" dirty="0" smtClean="0"/>
          </a:p>
          <a:p>
            <a:pPr fontAlgn="base"/>
            <a:endParaRPr lang="en-US" b="1" dirty="0" smtClean="0"/>
          </a:p>
          <a:p>
            <a:pPr fontAlgn="base"/>
            <a:r>
              <a:rPr lang="ru-RU" dirty="0" smtClean="0"/>
              <a:t>Ч</a:t>
            </a:r>
            <a:r>
              <a:rPr lang="ru-RU" dirty="0" smtClean="0"/>
              <a:t>асто </a:t>
            </a:r>
            <a:r>
              <a:rPr lang="ru-RU" dirty="0" smtClean="0"/>
              <a:t>бывает удобно  находить площадь сечения через площадь его ортогональной проекции.</a:t>
            </a:r>
          </a:p>
          <a:p>
            <a:pPr>
              <a:buNone/>
            </a:pPr>
            <a:r>
              <a:rPr lang="ru-RU" dirty="0" smtClean="0"/>
              <a:t>Нахождение площади треугольника через площадь его ортогональной проекции легко иллюстрируется таким рисунком:</a:t>
            </a:r>
            <a:r>
              <a:rPr lang="ru-RU" dirty="0" smtClean="0">
                <a:hlinkClick r:id="rId2"/>
              </a:rPr>
              <a:t>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ABCDA_1 B_1 C_1 D_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500174"/>
            <a:ext cx="192882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AB=BC=10sqrt{2}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1428736"/>
            <a:ext cx="150019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AA_1=2sqrt{7}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1928802"/>
            <a:ext cx="150019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{alpha}=arctg{sqrt{7}}/3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2714620"/>
            <a:ext cx="135732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00296" y="1143000"/>
            <a:ext cx="1285884" cy="1066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ege-ok.ru/wp-content/uploads/2013/05/gr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643314"/>
            <a:ext cx="3857620" cy="225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357166"/>
            <a:ext cx="764383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CH- </a:t>
            </a:r>
            <a:r>
              <a:rPr lang="ru-RU" sz="2800" dirty="0" smtClean="0"/>
              <a:t>высота </a:t>
            </a:r>
            <a:r>
              <a:rPr lang="ru-RU" sz="2800" dirty="0"/>
              <a:t>треугольника </a:t>
            </a:r>
            <a:r>
              <a:rPr lang="en-US" sz="2800" dirty="0" smtClean="0"/>
              <a:t>ABC</a:t>
            </a:r>
            <a:r>
              <a:rPr lang="ru-RU" sz="2800" dirty="0" smtClean="0"/>
              <a:t> </a:t>
            </a:r>
            <a:r>
              <a:rPr lang="ru-RU" sz="2800" dirty="0"/>
              <a:t>, </a:t>
            </a:r>
            <a:r>
              <a:rPr lang="en-US" sz="2800" dirty="0" smtClean="0"/>
              <a:t>C</a:t>
            </a:r>
            <a:r>
              <a:rPr lang="en-US" sz="2800" dirty="0" smtClean="0">
                <a:latin typeface="Calibri"/>
              </a:rPr>
              <a:t>‘H</a:t>
            </a:r>
            <a:r>
              <a:rPr lang="ru-RU" sz="2800" dirty="0" smtClean="0"/>
              <a:t> </a:t>
            </a:r>
            <a:r>
              <a:rPr lang="ru-RU" sz="2800" dirty="0"/>
              <a:t> – высота треугольника  </a:t>
            </a:r>
            <a:r>
              <a:rPr lang="en-US" sz="2800" dirty="0" smtClean="0"/>
              <a:t>ABC</a:t>
            </a:r>
            <a:r>
              <a:rPr lang="en-US" sz="2800" dirty="0" smtClean="0">
                <a:latin typeface="Calibri"/>
              </a:rPr>
              <a:t>'</a:t>
            </a:r>
            <a:r>
              <a:rPr lang="ru-RU" sz="2800" dirty="0" smtClean="0"/>
              <a:t>, </a:t>
            </a:r>
            <a:r>
              <a:rPr lang="ru-RU" sz="2800" dirty="0"/>
              <a:t>который является ортогональной проекцией треугольника </a:t>
            </a:r>
            <a:r>
              <a:rPr lang="en-US" sz="2800" dirty="0" smtClean="0"/>
              <a:t>ABC</a:t>
            </a:r>
            <a:r>
              <a:rPr lang="ru-RU" sz="2800" dirty="0" smtClean="0"/>
              <a:t> </a:t>
            </a:r>
            <a:r>
              <a:rPr lang="en-US" sz="2800" dirty="0" smtClean="0"/>
              <a:t>. </a:t>
            </a:r>
            <a:r>
              <a:rPr lang="ru-RU" sz="2800" dirty="0"/>
              <a:t>Из прямоугольного  треугольника </a:t>
            </a:r>
            <a:r>
              <a:rPr lang="en-US" sz="2800" dirty="0" smtClean="0"/>
              <a:t>CHC</a:t>
            </a:r>
            <a:r>
              <a:rPr lang="en-US" sz="2800" dirty="0" smtClean="0">
                <a:latin typeface="Calibri"/>
              </a:rPr>
              <a:t>'</a:t>
            </a:r>
            <a:r>
              <a:rPr lang="ru-RU" sz="2800" dirty="0" smtClean="0"/>
              <a:t> :</a:t>
            </a:r>
            <a:endParaRPr lang="en-US" sz="2800" dirty="0" smtClean="0"/>
          </a:p>
          <a:p>
            <a:r>
              <a:rPr lang="ru-RU" sz="2800" dirty="0"/>
              <a:t>Площадь треугольника </a:t>
            </a:r>
            <a:r>
              <a:rPr lang="en-US" sz="2800" dirty="0" smtClean="0"/>
              <a:t> ABC</a:t>
            </a:r>
            <a:r>
              <a:rPr lang="en-US" sz="2800" dirty="0" smtClean="0">
                <a:latin typeface="Calibri"/>
              </a:rPr>
              <a:t>'</a:t>
            </a:r>
            <a:r>
              <a:rPr lang="ru-RU" sz="2800" dirty="0" smtClean="0"/>
              <a:t> </a:t>
            </a:r>
            <a:r>
              <a:rPr lang="ru-RU" sz="2800" dirty="0"/>
              <a:t> </a:t>
            </a:r>
            <a:r>
              <a:rPr lang="ru-RU" sz="2800" dirty="0" smtClean="0"/>
              <a:t>равна</a:t>
            </a:r>
            <a:endParaRPr lang="en-US" sz="2800" dirty="0" smtClean="0"/>
          </a:p>
          <a:p>
            <a:r>
              <a:rPr lang="ru-RU" sz="2800" dirty="0"/>
              <a:t>Площадь треугольника  </a:t>
            </a:r>
            <a:r>
              <a:rPr lang="en-US" sz="2800" dirty="0" smtClean="0"/>
              <a:t>ABC</a:t>
            </a:r>
            <a:r>
              <a:rPr lang="ru-RU" sz="2800" dirty="0"/>
              <a:t> равна </a:t>
            </a:r>
            <a:endParaRPr lang="en-US" sz="2800" dirty="0" smtClean="0"/>
          </a:p>
          <a:p>
            <a:r>
              <a:rPr lang="ru-RU" sz="2800" dirty="0" err="1" smtClean="0"/>
              <a:t>Cледовательно</a:t>
            </a:r>
            <a:r>
              <a:rPr lang="ru-RU" sz="2800" dirty="0"/>
              <a:t>,  </a:t>
            </a:r>
            <a:r>
              <a:rPr lang="ru-RU" sz="2800" dirty="0">
                <a:solidFill>
                  <a:srgbClr val="C00000"/>
                </a:solidFill>
              </a:rPr>
              <a:t>площадь 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треугольника</a:t>
            </a:r>
            <a:r>
              <a:rPr lang="ru-RU" sz="2800" dirty="0">
                <a:solidFill>
                  <a:srgbClr val="C00000"/>
                </a:solidFill>
              </a:rPr>
              <a:t> </a:t>
            </a:r>
            <a:r>
              <a:rPr lang="en-US" sz="2800" dirty="0" smtClean="0">
                <a:solidFill>
                  <a:srgbClr val="C00000"/>
                </a:solidFill>
              </a:rPr>
              <a:t> ABC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 равна площади треугольника </a:t>
            </a:r>
            <a:r>
              <a:rPr lang="en-US" sz="2800" dirty="0" smtClean="0">
                <a:solidFill>
                  <a:srgbClr val="C00000"/>
                </a:solidFill>
              </a:rPr>
              <a:t>ABC</a:t>
            </a:r>
            <a:r>
              <a:rPr lang="en-US" sz="2800" dirty="0" smtClean="0">
                <a:solidFill>
                  <a:srgbClr val="C00000"/>
                </a:solidFill>
                <a:latin typeface="Calibri"/>
              </a:rPr>
              <a:t>‘,</a:t>
            </a:r>
          </a:p>
          <a:p>
            <a:r>
              <a:rPr lang="ru-RU" sz="2800" dirty="0">
                <a:solidFill>
                  <a:srgbClr val="C00000"/>
                </a:solidFill>
              </a:rPr>
              <a:t> деленной на косинус угла между плоскостями треугольника </a:t>
            </a:r>
            <a:r>
              <a:rPr lang="en-US" sz="2800" dirty="0" smtClean="0">
                <a:solidFill>
                  <a:srgbClr val="C00000"/>
                </a:solidFill>
              </a:rPr>
              <a:t> ABC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 и треугольника  </a:t>
            </a:r>
            <a:r>
              <a:rPr lang="en-US" sz="2800" dirty="0" smtClean="0">
                <a:solidFill>
                  <a:srgbClr val="C00000"/>
                </a:solidFill>
              </a:rPr>
              <a:t>ABC</a:t>
            </a:r>
            <a:r>
              <a:rPr lang="en-US" sz="2800" dirty="0" smtClean="0">
                <a:solidFill>
                  <a:srgbClr val="C00000"/>
                </a:solidFill>
                <a:latin typeface="Calibri"/>
              </a:rPr>
              <a:t>'</a:t>
            </a:r>
            <a:r>
              <a:rPr lang="ru-RU" sz="2800" dirty="0" smtClean="0">
                <a:solidFill>
                  <a:srgbClr val="C00000"/>
                </a:solidFill>
              </a:rPr>
              <a:t>, </a:t>
            </a:r>
            <a:r>
              <a:rPr lang="ru-RU" sz="2800" dirty="0">
                <a:solidFill>
                  <a:srgbClr val="C00000"/>
                </a:solidFill>
              </a:rPr>
              <a:t>который 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является </a:t>
            </a:r>
            <a:r>
              <a:rPr lang="ru-RU" sz="2800" dirty="0">
                <a:solidFill>
                  <a:srgbClr val="C00000"/>
                </a:solidFill>
              </a:rPr>
              <a:t>ортогональной проекцией треугольника </a:t>
            </a:r>
            <a:r>
              <a:rPr lang="en-US" sz="2800" dirty="0" smtClean="0">
                <a:solidFill>
                  <a:srgbClr val="C00000"/>
                </a:solidFill>
              </a:rPr>
              <a:t>ABC</a:t>
            </a:r>
            <a:r>
              <a:rPr lang="ru-RU" sz="2800" dirty="0">
                <a:solidFill>
                  <a:srgbClr val="C00000"/>
                </a:solidFill>
              </a:rPr>
              <a:t> 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dirty="0"/>
              <a:t>  </a:t>
            </a:r>
            <a:r>
              <a:rPr lang="en-US" sz="2800" dirty="0" smtClean="0"/>
              <a:t>                        </a:t>
            </a:r>
            <a:endParaRPr lang="ru-RU" sz="2800" dirty="0"/>
          </a:p>
          <a:p>
            <a:r>
              <a:rPr lang="ru-RU" sz="2800" dirty="0"/>
              <a:t>   </a:t>
            </a:r>
          </a:p>
          <a:p>
            <a:endParaRPr lang="ru-RU" sz="2800" dirty="0"/>
          </a:p>
        </p:txBody>
      </p:sp>
      <p:pic>
        <p:nvPicPr>
          <p:cNvPr id="6" name="Рисунок 5" descr="{CH}={C{prime}H}/{cos{alpha}}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928802"/>
            <a:ext cx="128588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{AB*C{prime}H}/2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2571744"/>
            <a:ext cx="100013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{AB*CH}/2={AB*{{C{prime}H}/{cos{alpha}}}}/2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2857496"/>
            <a:ext cx="192882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357486" y="1143000"/>
            <a:ext cx="214314" cy="10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931618"/>
          </a:xfrm>
        </p:spPr>
        <p:txBody>
          <a:bodyPr>
            <a:normAutofit fontScale="92500"/>
          </a:bodyPr>
          <a:lstStyle/>
          <a:p>
            <a:pPr fontAlgn="base">
              <a:buNone/>
            </a:pPr>
            <a:r>
              <a:rPr lang="ru-RU" dirty="0" smtClean="0"/>
              <a:t>Поскольку площадь любого многоугольника можно представить в виде суммы площадей треугольников,</a:t>
            </a:r>
            <a:r>
              <a:rPr lang="ru-RU" b="1" dirty="0" smtClean="0"/>
              <a:t> площадь многоугольника равна площади его ортогональной проекции на плоскость деленной на косинус угла между плоскостями многоугольника и его проекции</a:t>
            </a:r>
            <a:r>
              <a:rPr lang="ru-RU" dirty="0" smtClean="0"/>
              <a:t>.</a:t>
            </a:r>
          </a:p>
          <a:p>
            <a:pPr fontAlgn="base">
              <a:buNone/>
            </a:pPr>
            <a:r>
              <a:rPr lang="ru-RU" dirty="0" smtClean="0"/>
              <a:t>Используем этот факт для решения </a:t>
            </a:r>
            <a:r>
              <a:rPr lang="ru-RU" dirty="0" smtClean="0"/>
              <a:t>нашей задачи (см. слайд 2)</a:t>
            </a:r>
          </a:p>
          <a:p>
            <a:pPr fontAlgn="base">
              <a:buNone/>
            </a:pPr>
            <a:r>
              <a:rPr lang="ru-RU" dirty="0" smtClean="0"/>
              <a:t>План решения такой:</a:t>
            </a:r>
          </a:p>
          <a:p>
            <a:pPr fontAlgn="base"/>
            <a:r>
              <a:rPr lang="ru-RU" dirty="0" smtClean="0"/>
              <a:t>А) Строим сечение.</a:t>
            </a:r>
          </a:p>
          <a:p>
            <a:pPr fontAlgn="base"/>
            <a:r>
              <a:rPr lang="ru-RU" dirty="0" smtClean="0"/>
              <a:t>Б) Находим его ортогональную проекцию на плоскость основания.</a:t>
            </a:r>
          </a:p>
          <a:p>
            <a:pPr fontAlgn="base"/>
            <a:r>
              <a:rPr lang="ru-RU" dirty="0" smtClean="0"/>
              <a:t>В) Находим площадь ортогональной проекции.</a:t>
            </a:r>
          </a:p>
          <a:p>
            <a:pPr fontAlgn="base"/>
            <a:r>
              <a:rPr lang="ru-RU" dirty="0" smtClean="0"/>
              <a:t>Г) Находим площадь сечения.</a:t>
            </a:r>
          </a:p>
          <a:p>
            <a:pPr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71734" y="1143000"/>
            <a:ext cx="1285884" cy="10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/>
          <a:lstStyle/>
          <a:p>
            <a:pPr fontAlgn="base">
              <a:buNone/>
            </a:pPr>
            <a:r>
              <a:rPr lang="ru-RU" b="1" dirty="0" smtClean="0"/>
              <a:t>1.</a:t>
            </a:r>
            <a:r>
              <a:rPr lang="ru-RU" dirty="0" smtClean="0"/>
              <a:t> Сначала нам нужно построить это сечение.</a:t>
            </a:r>
          </a:p>
          <a:p>
            <a:pPr fontAlgn="base">
              <a:buNone/>
            </a:pPr>
            <a:r>
              <a:rPr lang="ru-RU" dirty="0" smtClean="0"/>
              <a:t>Очевидно, что отрезок </a:t>
            </a:r>
            <a:r>
              <a:rPr lang="en-US" dirty="0" smtClean="0"/>
              <a:t>BD</a:t>
            </a:r>
            <a:r>
              <a:rPr lang="ru-RU" b="1" dirty="0" smtClean="0"/>
              <a:t> </a:t>
            </a:r>
            <a:r>
              <a:rPr lang="ru-RU" b="1" dirty="0" smtClean="0"/>
              <a:t> </a:t>
            </a:r>
            <a:r>
              <a:rPr lang="ru-RU" dirty="0" smtClean="0"/>
              <a:t>принадлежит плоскости сечения и плоскости основания, то есть принадлежит линии пересечения плоскостей:</a:t>
            </a:r>
            <a:r>
              <a:rPr lang="ru-RU" dirty="0" smtClean="0">
                <a:hlinkClick r:id="rId2"/>
              </a:rPr>
              <a:t>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ege-ok.ru/wp-content/uploads/2013/05/gr11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714620"/>
            <a:ext cx="4648204" cy="3729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00428" y="1143000"/>
            <a:ext cx="1928826" cy="10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Угол между двумя плоскостями – это угол между двумя перпендикулярами, которые проведены к линии пересечения плоскостей и лежат в этих плоскостях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ru-RU" dirty="0" smtClean="0"/>
              <a:t> Пусть </a:t>
            </a:r>
            <a:r>
              <a:rPr lang="ru-RU" dirty="0" smtClean="0"/>
              <a:t>точка </a:t>
            </a:r>
            <a:r>
              <a:rPr lang="en-US" dirty="0" smtClean="0"/>
              <a:t>O</a:t>
            </a:r>
            <a:r>
              <a:rPr lang="ru-RU" dirty="0" smtClean="0"/>
              <a:t> </a:t>
            </a:r>
            <a:r>
              <a:rPr lang="ru-RU" dirty="0" smtClean="0"/>
              <a:t> – точка </a:t>
            </a:r>
            <a:r>
              <a:rPr lang="ru-RU" dirty="0" smtClean="0"/>
              <a:t>пересечения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диагоналей </a:t>
            </a:r>
            <a:r>
              <a:rPr lang="ru-RU" dirty="0" smtClean="0"/>
              <a:t>основания.  </a:t>
            </a:r>
            <a:r>
              <a:rPr lang="en-US" dirty="0" smtClean="0"/>
              <a:t>OC</a:t>
            </a:r>
            <a:r>
              <a:rPr lang="ru-RU" dirty="0" smtClean="0"/>
              <a:t>– </a:t>
            </a:r>
            <a:r>
              <a:rPr lang="ru-RU" dirty="0" smtClean="0"/>
              <a:t>перпендикуляр </a:t>
            </a:r>
            <a:r>
              <a:rPr lang="ru-RU" dirty="0" smtClean="0"/>
              <a:t>к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линии </a:t>
            </a:r>
            <a:r>
              <a:rPr lang="ru-RU" dirty="0" smtClean="0"/>
              <a:t>пересечения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плоскостей</a:t>
            </a:r>
            <a:r>
              <a:rPr lang="ru-RU" dirty="0" smtClean="0"/>
              <a:t>,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который </a:t>
            </a:r>
            <a:r>
              <a:rPr lang="ru-RU" dirty="0" smtClean="0"/>
              <a:t>лежит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в плоскости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ru-RU" dirty="0" smtClean="0"/>
              <a:t>основания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pic>
        <p:nvPicPr>
          <p:cNvPr id="4" name="Рисунок 3" descr="BD{ortho}AC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500306"/>
            <a:ext cx="1395420" cy="44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ege-ok.ru/wp-content/uploads/2013/05/gr21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3429000"/>
            <a:ext cx="3786214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14742" y="1143000"/>
            <a:ext cx="1928826" cy="10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86018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2.</a:t>
            </a:r>
            <a:r>
              <a:rPr lang="ru-RU" dirty="0" smtClean="0"/>
              <a:t> Определим положение перпендикуляра, который лежит в плоскости сечения. (Помним, что если прямая перпендикулярна проекции наклонной, то она перпендикулярна и самой наклонной. Ищем наклонную по ее проекции ( </a:t>
            </a:r>
            <a:r>
              <a:rPr lang="en-US" dirty="0" smtClean="0"/>
              <a:t>OC</a:t>
            </a:r>
            <a:r>
              <a:rPr lang="ru-RU" dirty="0" smtClean="0"/>
              <a:t> </a:t>
            </a:r>
            <a:r>
              <a:rPr lang="ru-RU" dirty="0" smtClean="0"/>
              <a:t>) и углу между проекцией и наклонной). Найдем тангенс угла  </a:t>
            </a:r>
            <a:r>
              <a:rPr lang="en-US" dirty="0" smtClean="0"/>
              <a:t>COC</a:t>
            </a:r>
            <a:r>
              <a:rPr lang="en-US" dirty="0" smtClean="0">
                <a:latin typeface="Calibri"/>
              </a:rPr>
              <a:t>₁</a:t>
            </a:r>
            <a:r>
              <a:rPr lang="ru-RU" dirty="0" smtClean="0"/>
              <a:t> </a:t>
            </a:r>
            <a:r>
              <a:rPr lang="ru-RU" dirty="0" smtClean="0"/>
              <a:t> между </a:t>
            </a:r>
            <a:r>
              <a:rPr lang="en-US" dirty="0" smtClean="0"/>
              <a:t> OC</a:t>
            </a:r>
            <a:r>
              <a:rPr lang="en-US" dirty="0" smtClean="0">
                <a:latin typeface="Calibri"/>
              </a:rPr>
              <a:t>₁ </a:t>
            </a:r>
            <a:r>
              <a:rPr lang="ru-RU" dirty="0" smtClean="0">
                <a:latin typeface="Calibri"/>
              </a:rPr>
              <a:t>и </a:t>
            </a:r>
            <a:r>
              <a:rPr lang="en-US" dirty="0" smtClean="0">
                <a:latin typeface="Calibri"/>
              </a:rPr>
              <a:t>OC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Рисунок 3" descr="tgCOC_1={C_1C}/OC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214818"/>
            <a:ext cx="214314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ege-ok.ru/wp-content/uploads/2013/05/gr3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286124"/>
            <a:ext cx="37338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2714676" y="1143000"/>
            <a:ext cx="500066" cy="1066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OC={AC}/2={sqrt{(10sqrt{2})^2+(10sqrt{2})^2}}/2=1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371477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tgCOC_1={2sqrt{7}}/{10}={sqrt{7}}/5&lt;{sqrt{7}}/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000108"/>
            <a:ext cx="285752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228599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1857364"/>
            <a:ext cx="9144000" cy="56938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222222"/>
                </a:solidFill>
                <a:ea typeface="Times New Roman" pitchFamily="18" charset="0"/>
              </a:rPr>
              <a:t>Следовательно, угол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</a:rPr>
              <a:t>                        между плоскостью сечения и плоскостью основания больше, чем между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</a:rPr>
              <a:t>OC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</a:rPr>
              <a:t>₁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</a:rPr>
              <a:t>и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</a:rPr>
              <a:t>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</a:rPr>
              <a:t>OC.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</a:rPr>
              <a:t> </a:t>
            </a:r>
            <a:r>
              <a:rPr lang="ru-RU" sz="2800" dirty="0"/>
              <a:t>То есть сечение </a:t>
            </a:r>
            <a:endParaRPr lang="en-US" sz="28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расположено </a:t>
            </a:r>
            <a:r>
              <a:rPr lang="ru-RU" sz="2800" dirty="0"/>
              <a:t>как-то так</a:t>
            </a:r>
            <a:r>
              <a:rPr lang="ru-RU" sz="2800" dirty="0" smtClean="0"/>
              <a:t>:</a:t>
            </a:r>
            <a:endParaRPr lang="en-US" sz="28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/>
              <a:t> </a:t>
            </a:r>
            <a:r>
              <a:rPr lang="en-US" sz="2800" dirty="0" smtClean="0"/>
              <a:t>K</a:t>
            </a:r>
            <a:r>
              <a:rPr lang="ru-RU" sz="2800" dirty="0" smtClean="0"/>
              <a:t>– </a:t>
            </a:r>
            <a:r>
              <a:rPr lang="ru-RU" sz="2800" dirty="0"/>
              <a:t>точка пересечения  </a:t>
            </a:r>
            <a:r>
              <a:rPr lang="en-US" sz="2800" dirty="0" smtClean="0"/>
              <a:t>OP</a:t>
            </a:r>
            <a:r>
              <a:rPr lang="ru-RU" sz="2800" dirty="0"/>
              <a:t> </a:t>
            </a:r>
            <a:r>
              <a:rPr lang="ru-RU" sz="2800" dirty="0" smtClean="0"/>
              <a:t>и</a:t>
            </a:r>
            <a:endParaRPr lang="en-US" sz="28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/>
              <a:t>A</a:t>
            </a:r>
            <a:r>
              <a:rPr lang="en-US" sz="2800" dirty="0" smtClean="0">
                <a:latin typeface="Calibri"/>
              </a:rPr>
              <a:t>₁C₁, LM||B₁D₁</a:t>
            </a:r>
            <a:r>
              <a:rPr lang="ru-RU" sz="2800" dirty="0"/>
              <a:t> 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</a:rPr>
              <a:t>   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1352550"/>
            <a:ext cx="276038" cy="2462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Verdana" pitchFamily="34" charset="0"/>
                <a:ea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" name="Рисунок 21" descr="{alpha}=arctg{sqrt{7}}/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1643050"/>
            <a:ext cx="228601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ege-ok.ru/wp-content/uploads/2013/05/gr4.jpg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2724150"/>
            <a:ext cx="390525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CP=OCtg{alpha}=10*{sqrt{7}}/3=10/3{sqrt{7}}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4429132"/>
            <a:ext cx="250033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28924" y="1143000"/>
            <a:ext cx="1785950" cy="10668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Итак, вот наше сечение:</a:t>
            </a:r>
            <a:r>
              <a:rPr lang="ru-RU" dirty="0" smtClean="0">
                <a:hlinkClick r:id="rId2"/>
              </a:rPr>
              <a:t> </a:t>
            </a:r>
            <a:endParaRPr lang="en-US" dirty="0" smtClean="0"/>
          </a:p>
          <a:p>
            <a:pPr>
              <a:buNone/>
            </a:pPr>
            <a:r>
              <a:rPr lang="ru-RU" b="1" dirty="0" smtClean="0"/>
              <a:t>3.</a:t>
            </a:r>
            <a:r>
              <a:rPr lang="ru-RU" dirty="0" smtClean="0"/>
              <a:t> Найдем проекцию сечения </a:t>
            </a:r>
            <a:r>
              <a:rPr lang="en-US" dirty="0" smtClean="0"/>
              <a:t>BLMD</a:t>
            </a:r>
            <a:r>
              <a:rPr lang="ru-RU" dirty="0" smtClean="0"/>
              <a:t> </a:t>
            </a:r>
            <a:r>
              <a:rPr lang="ru-RU" dirty="0" smtClean="0"/>
              <a:t> на плоскость основания. Для этого найдем проекции точек </a:t>
            </a:r>
            <a:r>
              <a:rPr lang="en-US" dirty="0" smtClean="0"/>
              <a:t>L</a:t>
            </a:r>
            <a:r>
              <a:rPr lang="ru-RU" dirty="0" smtClean="0"/>
              <a:t> </a:t>
            </a:r>
            <a:r>
              <a:rPr lang="ru-RU" dirty="0" smtClean="0"/>
              <a:t> и </a:t>
            </a:r>
            <a:r>
              <a:rPr lang="en-US" dirty="0" smtClean="0"/>
              <a:t>M</a:t>
            </a:r>
            <a:r>
              <a:rPr lang="ru-RU" dirty="0" smtClean="0"/>
              <a:t> 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ege-ok.ru/wp-content/uploads/2013/05/gr5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357430"/>
            <a:ext cx="37338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103</TotalTime>
  <Words>96</Words>
  <Application>Microsoft Office PowerPoint</Application>
  <PresentationFormat>Экран (4:3)</PresentationFormat>
  <Paragraphs>96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Подготовка к ЕГЭ – 2014 по математике. Нахождение площади сечения через площадь его ортогональной проекции. Задание С2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 – 2014 по математике. Нахождение площади сечения через площадь его ортогональной проекции. Задание С2</dc:title>
  <dc:creator>татьяна</dc:creator>
  <cp:lastModifiedBy>татьяна</cp:lastModifiedBy>
  <cp:revision>11</cp:revision>
  <dcterms:created xsi:type="dcterms:W3CDTF">2013-11-16T15:35:23Z</dcterms:created>
  <dcterms:modified xsi:type="dcterms:W3CDTF">2013-11-16T17:18:55Z</dcterms:modified>
</cp:coreProperties>
</file>