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3" r:id="rId3"/>
    <p:sldId id="257" r:id="rId4"/>
    <p:sldId id="264" r:id="rId5"/>
    <p:sldId id="259" r:id="rId6"/>
    <p:sldId id="270" r:id="rId7"/>
    <p:sldId id="268" r:id="rId8"/>
    <p:sldId id="267" r:id="rId9"/>
    <p:sldId id="271" r:id="rId10"/>
    <p:sldId id="261" r:id="rId11"/>
    <p:sldId id="27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36"/>
    <a:srgbClr val="270D69"/>
    <a:srgbClr val="6ED8EF"/>
    <a:srgbClr val="5D5454"/>
    <a:srgbClr val="E87B0E"/>
    <a:srgbClr val="E6E6E6"/>
    <a:srgbClr val="FF99FF"/>
    <a:srgbClr val="CC99FF"/>
    <a:srgbClr val="FF9900"/>
    <a:srgbClr val="37CB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0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2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4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7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9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7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59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1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45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6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3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151E-B606-4815-9FDE-C92037CF54D1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 smtClean="0"/>
              <a:t>O</a:t>
            </a:r>
          </a:p>
          <a:p>
            <a:pPr algn="r"/>
            <a:r>
              <a:rPr lang="ru-RU" sz="800" b="1" dirty="0" smtClean="0">
                <a:solidFill>
                  <a:srgbClr val="FF0000"/>
                </a:solidFill>
              </a:rPr>
              <a:t>Щ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86000" y="4410496"/>
            <a:ext cx="6858000" cy="1820486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воспитатель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Кривошеева Алла Дмитриевна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 детский сад № 13 «Умка»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/>
              <a:t>Дополнительная образовательная программа</a:t>
            </a:r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«В мире информатики»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3689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290310"/>
            <a:ext cx="7875270" cy="1773621"/>
          </a:xfrm>
        </p:spPr>
        <p:txBody>
          <a:bodyPr>
            <a:normAutofit fontScale="90000"/>
          </a:bodyPr>
          <a:lstStyle/>
          <a:p>
            <a:pPr lvl="0" indent="449263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913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процессе выполнения игр и упражнений на компьютере у детей дошкольников активизируется способность к анализу, синтезу, сравнению и обобщению.</a:t>
            </a:r>
            <a:r>
              <a:rPr lang="ru-RU" sz="4400" b="1" dirty="0" smtClean="0">
                <a:solidFill>
                  <a:srgbClr val="00913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rgbClr val="009136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9136"/>
              </a:solidFill>
            </a:endParaRPr>
          </a:p>
        </p:txBody>
      </p:sp>
      <p:pic>
        <p:nvPicPr>
          <p:cNvPr id="5" name="Содержимое 4" descr="20151113_1015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56511" y="3208972"/>
            <a:ext cx="4047853" cy="2708502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74711"/>
            <a:ext cx="688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20151027_0906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89" y="2229258"/>
            <a:ext cx="4140925" cy="2667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514" y="1071154"/>
            <a:ext cx="3992336" cy="510580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Компьютерные игры учат детей: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преодолевать трудности;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контролировать выполнения действий;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оценивать свои результаты.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51113_1014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41371" y="1054706"/>
            <a:ext cx="3735978" cy="50717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1113_1019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0447" y="535577"/>
            <a:ext cx="8647610" cy="5799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 современном мире невозможно устоять на месте, необходимо идти в ногу со временем.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51113_101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9977" y="1871289"/>
            <a:ext cx="6204857" cy="4217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программы: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045030"/>
            <a:ext cx="7992836" cy="51319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Использование компьютера дошкольниками, как средства формирования личности воспитания, развития способностей ребенка и развитие познавательной деятельности, обогащения эмоциональной сферы дошкольника, создание благоприятных условий для полноценного современного развития ребенка через занятия информатики, развитие интеллекта, творческих способностей детей.</a:t>
            </a:r>
          </a:p>
          <a:p>
            <a:pPr fontAlgn="base">
              <a:buNone/>
            </a:pPr>
            <a:r>
              <a:rPr lang="ru-RU" dirty="0" smtClean="0"/>
              <a:t>	В программе учитываются индивидуальные возрастные особенности развития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757646"/>
            <a:ext cx="7992836" cy="54193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  </a:t>
            </a:r>
            <a:endParaRPr lang="ru-RU" dirty="0" smtClean="0"/>
          </a:p>
          <a:p>
            <a:pPr lvl="0"/>
            <a:r>
              <a:rPr lang="ru-RU" sz="3300" dirty="0" smtClean="0"/>
              <a:t>дать учащимся общее представление о способах получения, хранения, передачи информации;</a:t>
            </a:r>
          </a:p>
          <a:p>
            <a:pPr lvl="0"/>
            <a:r>
              <a:rPr lang="ru-RU" sz="3300" dirty="0" smtClean="0"/>
              <a:t>дать понятие об основных устройствах компьютера;</a:t>
            </a:r>
          </a:p>
          <a:p>
            <a:pPr lvl="0"/>
            <a:r>
              <a:rPr lang="ru-RU" sz="3300" dirty="0" smtClean="0"/>
              <a:t>научить пользоваться инструментами и создавать простейшие изображения в графическом </a:t>
            </a:r>
            <a:r>
              <a:rPr lang="ru-RU" sz="3300" dirty="0" smtClean="0"/>
              <a:t>редакторе;</a:t>
            </a:r>
            <a:endParaRPr lang="ru-RU" sz="3300" dirty="0" smtClean="0"/>
          </a:p>
          <a:p>
            <a:pPr lvl="0"/>
            <a:r>
              <a:rPr lang="ru-RU" sz="3300" dirty="0" smtClean="0"/>
              <a:t>научить использовать компьютер для получения знаний;</a:t>
            </a:r>
          </a:p>
          <a:p>
            <a:pPr lvl="0"/>
            <a:r>
              <a:rPr lang="ru-RU" sz="3300" dirty="0" smtClean="0"/>
              <a:t>способствовать развитию внимания, памяти, логического мышления и рефлексии младших школьников;</a:t>
            </a:r>
          </a:p>
          <a:p>
            <a:pPr lvl="0" fontAlgn="base"/>
            <a:r>
              <a:rPr lang="ru-RU" sz="3300" dirty="0" smtClean="0"/>
              <a:t>содействовать овладению детьми компьютером;</a:t>
            </a:r>
          </a:p>
          <a:p>
            <a:pPr lvl="0" fontAlgn="base"/>
            <a:r>
              <a:rPr lang="ru-RU" sz="3300" dirty="0" smtClean="0"/>
              <a:t>создать условия для развития логического мышления, наглядно-образного мышления, планирующего и пространственного воображения, мелкой моторики, межполушарного взаимодействия, уровня продуктивной деятельности, устойчивости внимания;</a:t>
            </a:r>
          </a:p>
          <a:p>
            <a:pPr lvl="0" fontAlgn="base"/>
            <a:r>
              <a:rPr lang="ru-RU" sz="3300" dirty="0" smtClean="0"/>
              <a:t>воспитывать интерес, потребность к современной технике; формировать .правильное отношение к компьютеру.</a:t>
            </a:r>
          </a:p>
          <a:p>
            <a:pPr fontAlgn="base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концу учебного года: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8650" y="1227910"/>
            <a:ext cx="3886200" cy="49490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Ребенок  узнает</a:t>
            </a:r>
            <a:r>
              <a:rPr lang="ru-RU" sz="5100" b="1" i="1" dirty="0" smtClean="0">
                <a:solidFill>
                  <a:srgbClr val="FF0000"/>
                </a:solidFill>
              </a:rPr>
              <a:t>: </a:t>
            </a:r>
            <a:endParaRPr lang="ru-RU" sz="5100" dirty="0" smtClean="0">
              <a:solidFill>
                <a:srgbClr val="FF0000"/>
              </a:solidFill>
            </a:endParaRPr>
          </a:p>
          <a:p>
            <a:pPr lvl="0"/>
            <a:r>
              <a:rPr lang="ru-RU" sz="3300" b="1" dirty="0" smtClean="0">
                <a:solidFill>
                  <a:srgbClr val="002060"/>
                </a:solidFill>
              </a:rPr>
              <a:t>правила техники безопасности при работе на компьютере;</a:t>
            </a:r>
          </a:p>
          <a:p>
            <a:pPr lvl="0"/>
            <a:r>
              <a:rPr lang="ru-RU" sz="3300" b="1" dirty="0" smtClean="0">
                <a:solidFill>
                  <a:srgbClr val="002060"/>
                </a:solidFill>
              </a:rPr>
              <a:t>название и функциональное назначение основных устройств компьютера, иметь представление о сущности информационных процессов, об основных носителях информации, процессе передачи информации;</a:t>
            </a:r>
          </a:p>
          <a:p>
            <a:pPr lvl="0"/>
            <a:r>
              <a:rPr lang="ru-RU" sz="3300" b="1" dirty="0" smtClean="0">
                <a:solidFill>
                  <a:srgbClr val="002060"/>
                </a:solidFill>
              </a:rPr>
              <a:t>сущность понятия алгоритма ввода </a:t>
            </a:r>
            <a:r>
              <a:rPr lang="ru-RU" sz="3300" b="1" dirty="0" smtClean="0">
                <a:solidFill>
                  <a:srgbClr val="002060"/>
                </a:solidFill>
              </a:rPr>
              <a:t>информации</a:t>
            </a:r>
            <a:r>
              <a:rPr lang="ru-RU" sz="3300" b="1" dirty="0" smtClean="0">
                <a:solidFill>
                  <a:srgbClr val="002060"/>
                </a:solidFill>
              </a:rPr>
              <a:t>;</a:t>
            </a:r>
            <a:endParaRPr lang="ru-RU" sz="33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300" b="1" dirty="0" smtClean="0">
                <a:solidFill>
                  <a:srgbClr val="002060"/>
                </a:solidFill>
              </a:rPr>
              <a:t>правила работы с исполнителями </a:t>
            </a:r>
            <a:r>
              <a:rPr lang="ru-RU" sz="3300" b="1" dirty="0" smtClean="0">
                <a:solidFill>
                  <a:srgbClr val="002060"/>
                </a:solidFill>
              </a:rPr>
              <a:t>алгоритмов;</a:t>
            </a:r>
            <a:endParaRPr lang="ru-RU" sz="33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300" b="1" dirty="0" smtClean="0">
                <a:solidFill>
                  <a:srgbClr val="002060"/>
                </a:solidFill>
              </a:rPr>
              <a:t>правила работы, основные функции графического редактора;</a:t>
            </a:r>
          </a:p>
          <a:p>
            <a:pPr lvl="0"/>
            <a:r>
              <a:rPr lang="ru-RU" sz="3300" b="1" dirty="0" smtClean="0">
                <a:solidFill>
                  <a:srgbClr val="002060"/>
                </a:solidFill>
              </a:rPr>
              <a:t> общее представление о способах получения, хранения, передачи информации; </a:t>
            </a:r>
          </a:p>
          <a:p>
            <a:pPr lvl="0"/>
            <a:r>
              <a:rPr lang="ru-RU" sz="3300" b="1" dirty="0" smtClean="0">
                <a:solidFill>
                  <a:srgbClr val="002060"/>
                </a:solidFill>
              </a:rPr>
              <a:t> понятие об основных устройствах компьютера;</a:t>
            </a:r>
          </a:p>
          <a:p>
            <a:endParaRPr lang="ru-RU" b="1" dirty="0"/>
          </a:p>
        </p:txBody>
      </p:sp>
      <p:pic>
        <p:nvPicPr>
          <p:cNvPr id="7" name="Содержимое 6" descr="20151113_1016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418" y="2054897"/>
            <a:ext cx="4265749" cy="2869799"/>
          </a:xfrm>
        </p:spPr>
      </p:pic>
    </p:spTree>
    <p:extLst>
      <p:ext uri="{BB962C8B-B14F-4D97-AF65-F5344CB8AC3E}">
        <p14:creationId xmlns:p14="http://schemas.microsoft.com/office/powerpoint/2010/main" xmlns="" val="8323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5577" y="692331"/>
            <a:ext cx="4428309" cy="55125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b="1" i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Ребенок будет уметь</a:t>
            </a:r>
            <a:r>
              <a:rPr lang="ru-RU" sz="4400" b="1" i="1" dirty="0" smtClean="0">
                <a:solidFill>
                  <a:srgbClr val="FF0000"/>
                </a:solidFill>
              </a:rPr>
              <a:t>: </a:t>
            </a:r>
            <a:endParaRPr lang="ru-RU" sz="4400" dirty="0" smtClean="0">
              <a:solidFill>
                <a:srgbClr val="FF0000"/>
              </a:solidFill>
            </a:endParaRPr>
          </a:p>
          <a:p>
            <a:pPr lvl="0"/>
            <a:r>
              <a:rPr lang="ru-RU" sz="3400" b="1" dirty="0" smtClean="0">
                <a:solidFill>
                  <a:srgbClr val="002060"/>
                </a:solidFill>
              </a:rPr>
              <a:t>иметь навык работы с клавиатурой, мышкой ориентироваться на экране </a:t>
            </a:r>
            <a:r>
              <a:rPr lang="ru-RU" sz="3400" b="1" dirty="0" smtClean="0">
                <a:solidFill>
                  <a:srgbClr val="002060"/>
                </a:solidFill>
              </a:rPr>
              <a:t>монитора;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400" b="1" dirty="0" smtClean="0">
                <a:solidFill>
                  <a:srgbClr val="002060"/>
                </a:solidFill>
              </a:rPr>
              <a:t>пользоваться графическим редактором: создание рисунков, с использованием различных инструментов (карандаш, кисть, распылитель, заливка, фигуры), закрашивание рисунков с помощью заливки, </a:t>
            </a:r>
            <a:r>
              <a:rPr lang="ru-RU" sz="3400" b="1" dirty="0" smtClean="0">
                <a:solidFill>
                  <a:srgbClr val="002060"/>
                </a:solidFill>
              </a:rPr>
              <a:t>распылителя;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400" b="1" dirty="0" smtClean="0">
                <a:solidFill>
                  <a:srgbClr val="002060"/>
                </a:solidFill>
              </a:rPr>
              <a:t>составлять словесные алгоритмы для решения логических задач;</a:t>
            </a:r>
          </a:p>
          <a:p>
            <a:pPr lvl="0"/>
            <a:r>
              <a:rPr lang="ru-RU" sz="3400" b="1" dirty="0" smtClean="0">
                <a:solidFill>
                  <a:srgbClr val="002060"/>
                </a:solidFill>
              </a:rPr>
              <a:t>пользоваться игровыми и обучающими </a:t>
            </a:r>
            <a:r>
              <a:rPr lang="ru-RU" sz="3400" b="1" dirty="0" smtClean="0">
                <a:solidFill>
                  <a:srgbClr val="002060"/>
                </a:solidFill>
              </a:rPr>
              <a:t>программами;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400" b="1" dirty="0" smtClean="0">
                <a:solidFill>
                  <a:srgbClr val="002060"/>
                </a:solidFill>
              </a:rPr>
              <a:t>понимать язык стрелок.</a:t>
            </a:r>
          </a:p>
          <a:p>
            <a:endParaRPr lang="ru-RU" dirty="0"/>
          </a:p>
        </p:txBody>
      </p:sp>
      <p:pic>
        <p:nvPicPr>
          <p:cNvPr id="5" name="Содержимое 4" descr="20151113_1015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6533" y="2699520"/>
            <a:ext cx="3886200" cy="2538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329499"/>
            <a:ext cx="7886700" cy="132556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 может быть как объектом изучения, так и средством обучения, т.е. возможно несколько направлений в организации обучения компьютерной деятельности дошкольника: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различных психических функций;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основ информатики;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компьютера при обучении письму, счету и т.п.;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интерфейса компьютерной среды;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моторным навыкам работы с мышью и клавиатурой;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психофизиологическая коррекция.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Влияние ИКТ на развитие ребенка.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20151113_1015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86446" y="2586446"/>
            <a:ext cx="4206240" cy="2939143"/>
          </a:xfrm>
        </p:spPr>
      </p:pic>
      <p:sp>
        <p:nvSpPr>
          <p:cNvPr id="8" name="Овал 7"/>
          <p:cNvSpPr/>
          <p:nvPr/>
        </p:nvSpPr>
        <p:spPr>
          <a:xfrm>
            <a:off x="2233748" y="1436914"/>
            <a:ext cx="1789612" cy="1227909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Память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44982" y="1314993"/>
            <a:ext cx="1841863" cy="1258389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Мышление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34596" y="1541419"/>
            <a:ext cx="1828800" cy="1227908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Внимание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9451" y="1920239"/>
            <a:ext cx="1894114" cy="1267097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Самоконтроль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1702" y="3209108"/>
            <a:ext cx="1902823" cy="1193074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Ориентировка на плоскости и в пространстве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4763" y="4519749"/>
            <a:ext cx="1946367" cy="1188720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Зрительно – моторная координация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907177" y="5447212"/>
            <a:ext cx="1907177" cy="1227908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Восприятие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52307" y="5212079"/>
            <a:ext cx="1911531" cy="1306285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Воображение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53498" y="3879668"/>
            <a:ext cx="1859280" cy="1332412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Способность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объективно оценивать свои результаты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79622" y="2560320"/>
            <a:ext cx="1854925" cy="1280159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Умение планировать свою деятельность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66606" y="5394960"/>
            <a:ext cx="2024743" cy="1201783"/>
          </a:xfrm>
          <a:prstGeom prst="ellipse">
            <a:avLst/>
          </a:prstGeom>
          <a:solidFill>
            <a:srgbClr val="6ED8EF"/>
          </a:solidFill>
          <a:ln>
            <a:solidFill>
              <a:srgbClr val="6ED8E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Умение самостоятельно решать задачи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Эффективность </a:t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образовательного процесса.</a:t>
            </a:r>
            <a:r>
              <a:rPr lang="ru-RU" b="1" i="1" dirty="0" smtClean="0">
                <a:solidFill>
                  <a:srgbClr val="CC0000"/>
                </a:solidFill>
              </a:rPr>
              <a:t/>
            </a:r>
            <a:br>
              <a:rPr lang="ru-RU" b="1" i="1" dirty="0" smtClean="0">
                <a:solidFill>
                  <a:srgbClr val="CC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9451" y="1029590"/>
            <a:ext cx="3953147" cy="5279770"/>
          </a:xfrm>
        </p:spPr>
        <p:txBody>
          <a:bodyPr>
            <a:noAutofit/>
          </a:bodyPr>
          <a:lstStyle/>
          <a:p>
            <a:pPr algn="ctr"/>
            <a:endParaRPr lang="ru-RU" sz="2000" b="1" i="1" dirty="0" smtClean="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rgbClr val="270D69"/>
                </a:solidFill>
              </a:rPr>
              <a:t>- привлекательность;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rgbClr val="270D69"/>
                </a:solidFill>
              </a:rPr>
              <a:t>- интерес к деятельности;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rgbClr val="270D69"/>
                </a:solidFill>
              </a:rPr>
              <a:t>- образный тип информации;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rgbClr val="270D69"/>
                </a:solidFill>
              </a:rPr>
              <a:t>- движения, звук, мультипликация;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rgbClr val="270D69"/>
                </a:solidFill>
              </a:rPr>
              <a:t>- стимул познавательной активности   детей;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rgbClr val="270D69"/>
                </a:solidFill>
              </a:rPr>
              <a:t>- реализация индивидуального подхода;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rgbClr val="270D69"/>
                </a:solidFill>
              </a:rPr>
              <a:t>- «ситуация </a:t>
            </a:r>
            <a:r>
              <a:rPr lang="ru-RU" sz="1800" b="1" i="1" smtClean="0">
                <a:solidFill>
                  <a:srgbClr val="270D69"/>
                </a:solidFill>
              </a:rPr>
              <a:t>успеха».</a:t>
            </a:r>
            <a:endParaRPr lang="ru-RU" sz="1800" dirty="0">
              <a:solidFill>
                <a:srgbClr val="270D69"/>
              </a:solidFill>
            </a:endParaRPr>
          </a:p>
        </p:txBody>
      </p:sp>
      <p:pic>
        <p:nvPicPr>
          <p:cNvPr id="5" name="Содержимое 4" descr="20151027_0936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50360" y="2033315"/>
            <a:ext cx="4745446" cy="3231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авиатур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190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Клавиатура</vt:lpstr>
      <vt:lpstr>Автор: воспитатель  Кривошеева Алла Дмитриевна МАДОУ  детский сад № 13 «Умка»</vt:lpstr>
      <vt:lpstr>В современном мире невозможно устоять на месте, необходимо идти в ногу со временем.</vt:lpstr>
      <vt:lpstr>Цель программы: </vt:lpstr>
      <vt:lpstr>Задачи:  </vt:lpstr>
      <vt:lpstr>Ожидаемые результаты к концу учебного года: </vt:lpstr>
      <vt:lpstr>Слайд 6</vt:lpstr>
      <vt:lpstr>Компьютер может быть как объектом изучения, так и средством обучения, т.е. возможно несколько направлений в организации обучения компьютерной деятельности дошкольника: </vt:lpstr>
      <vt:lpstr>Влияние ИКТ на развитие ребенка.</vt:lpstr>
      <vt:lpstr>Эффективность  образовательного процесса. </vt:lpstr>
      <vt:lpstr> В процессе выполнения игр и упражнений на компьютере у детей дошкольников активизируется способность к анализу, синтезу, сравнению и обобщению.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2015-11-15T15:41:57Z</dcterms:created>
  <dcterms:modified xsi:type="dcterms:W3CDTF">2015-12-08T19:02:40Z</dcterms:modified>
</cp:coreProperties>
</file>