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82" r:id="rId26"/>
    <p:sldId id="283" r:id="rId27"/>
    <p:sldId id="284" r:id="rId28"/>
    <p:sldId id="286" r:id="rId29"/>
    <p:sldId id="287" r:id="rId30"/>
    <p:sldId id="288" r:id="rId31"/>
    <p:sldId id="289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1" r:id="rId41"/>
    <p:sldId id="302" r:id="rId42"/>
    <p:sldId id="303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w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1116632" y="476672"/>
            <a:ext cx="9540552" cy="3312368"/>
          </a:xfrm>
          <a:noFill/>
        </p:spPr>
        <p:txBody>
          <a:bodyPr rIns="100584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r" fontAlgn="auto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1">
                    <a:tint val="95000"/>
                    <a:satMod val="2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Решение задач по теме:</a:t>
            </a:r>
            <a:br>
              <a:rPr lang="ru-RU" sz="4000" b="1" dirty="0" smtClean="0">
                <a:solidFill>
                  <a:schemeClr val="accent1">
                    <a:tint val="95000"/>
                    <a:satMod val="2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accent1">
                    <a:tint val="95000"/>
                    <a:satMod val="2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«Молекулярная физика и термодинамика.»</a:t>
            </a:r>
            <a:br>
              <a:rPr lang="ru-RU" sz="4000" b="1" dirty="0" smtClean="0">
                <a:solidFill>
                  <a:schemeClr val="accent1">
                    <a:tint val="95000"/>
                    <a:satMod val="2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accent1">
                    <a:tint val="95000"/>
                    <a:satMod val="2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Подготовка к ЕГЭ.</a:t>
            </a:r>
            <a:r>
              <a:rPr lang="ru-RU" sz="4000" b="1" kern="1200" dirty="0" smtClean="0">
                <a:solidFill>
                  <a:schemeClr val="accent1">
                    <a:tint val="95000"/>
                    <a:satMod val="2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ru-RU" sz="4000" b="1" kern="1200" dirty="0">
              <a:solidFill>
                <a:schemeClr val="accent1">
                  <a:tint val="95000"/>
                  <a:satMod val="2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type="body" idx="4294967295"/>
          </p:nvPr>
        </p:nvSpPr>
        <p:spPr>
          <a:xfrm>
            <a:off x="722313" y="3241675"/>
            <a:ext cx="7772400" cy="1509713"/>
          </a:xfrm>
        </p:spPr>
        <p:txBody>
          <a:bodyPr rIns="128016">
            <a:normAutofit/>
          </a:bodyPr>
          <a:lstStyle/>
          <a:p>
            <a:pPr marL="0" indent="0" algn="r">
              <a:buFontTx/>
              <a:buNone/>
            </a:pPr>
            <a:r>
              <a:rPr lang="ru-RU" sz="2000" dirty="0">
                <a:solidFill>
                  <a:srgbClr val="FFFFFF"/>
                </a:solidFill>
              </a:rPr>
              <a:t>ЕГЭ 2001-2010 (</a:t>
            </a:r>
            <a:r>
              <a:rPr lang="ru-RU" sz="2000" dirty="0" err="1">
                <a:solidFill>
                  <a:srgbClr val="FFFFFF"/>
                </a:solidFill>
              </a:rPr>
              <a:t>Демо</a:t>
            </a:r>
            <a:r>
              <a:rPr lang="ru-RU" sz="2000" dirty="0">
                <a:solidFill>
                  <a:srgbClr val="FFFFFF"/>
                </a:solidFill>
              </a:rPr>
              <a:t>, КИМ</a:t>
            </a:r>
            <a:r>
              <a:rPr lang="ru-RU" sz="2000" dirty="0" smtClean="0">
                <a:solidFill>
                  <a:srgbClr val="FFFFFF"/>
                </a:solidFill>
              </a:rPr>
              <a:t>)</a:t>
            </a:r>
          </a:p>
          <a:p>
            <a:pPr marL="0" indent="0" algn="r">
              <a:buFontTx/>
              <a:buNone/>
            </a:pPr>
            <a:endParaRPr lang="ru-RU" sz="2000" dirty="0">
              <a:solidFill>
                <a:srgbClr val="FFFFFF"/>
              </a:solidFill>
            </a:endParaRPr>
          </a:p>
          <a:p>
            <a:pPr marL="0" indent="0" algn="r">
              <a:buFontTx/>
              <a:buNone/>
            </a:pPr>
            <a:endParaRPr lang="ru-RU" sz="2000" dirty="0">
              <a:solidFill>
                <a:srgbClr val="FFFFFF"/>
              </a:solidFill>
            </a:endParaRPr>
          </a:p>
          <a:p>
            <a:pPr marL="0" indent="0" algn="r">
              <a:buFontTx/>
              <a:buNone/>
            </a:pPr>
            <a:r>
              <a:rPr lang="ru-RU" sz="2000" dirty="0">
                <a:solidFill>
                  <a:srgbClr val="FFFFFF"/>
                </a:solidFill>
              </a:rPr>
              <a:t>ГИА-9 2008-2010 (</a:t>
            </a:r>
            <a:r>
              <a:rPr lang="ru-RU" sz="2000" dirty="0" err="1">
                <a:solidFill>
                  <a:srgbClr val="FFFFFF"/>
                </a:solidFill>
              </a:rPr>
              <a:t>Демо</a:t>
            </a:r>
            <a:r>
              <a:rPr lang="ru-RU" sz="2000" dirty="0">
                <a:solidFill>
                  <a:srgbClr val="FFFFFF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1431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200136"/>
          </a:xfrm>
          <a:noFill/>
        </p:spPr>
        <p:txBody>
          <a:bodyPr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8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9.</a:t>
            </a:r>
            <a:r>
              <a:rPr lang="ru-RU" sz="28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В </a:t>
            </a:r>
            <a:r>
              <a:rPr lang="ru-RU" sz="2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баллоне находится 6</a:t>
            </a:r>
            <a:r>
              <a:rPr lang="en-US" sz="2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 </a:t>
            </a:r>
            <a:r>
              <a:rPr lang="ru-RU" sz="2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моль газа. Сколько примерно молекул газа находится в баллоне?</a:t>
            </a:r>
            <a:endParaRPr lang="ru-RU" sz="2700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3857625"/>
            <a:ext cx="864393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3786188"/>
            <a:ext cx="13287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81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74638"/>
            <a:ext cx="8715436" cy="1439850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b="1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10.</a:t>
            </a:r>
            <a:r>
              <a:rPr lang="ru-RU" sz="2400" b="1" kern="1200" dirty="0" smtClean="0">
                <a:solidFill>
                  <a:srgbClr val="FF000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При испарении жидкость остывает. Молекулярно-кинетическая теория объясняет это тем, что чаще всего жидкость покидают молекулы, кинетическая энергия которых</a:t>
            </a:r>
            <a:endParaRPr lang="ru-RU" sz="2400" b="1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14313" y="2000250"/>
            <a:ext cx="8643937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равна средней кинетической энергии молекул жидкости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превышает среднюю кинетическую энергию молекул жидкости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меньше средней кинетической энергии молекул жидкости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равна суммарной кинетической энергии молекул жидкости</a:t>
            </a:r>
          </a:p>
        </p:txBody>
      </p:sp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2970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89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3128962"/>
          </a:xfrm>
          <a:noFill/>
        </p:spPr>
        <p:txBody>
          <a:bodyPr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8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11. </a:t>
            </a:r>
            <a:r>
              <a:rPr lang="ru-RU" sz="28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Идеальный </a:t>
            </a:r>
            <a:r>
              <a:rPr lang="ru-RU" sz="2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газ сначала нагревался при постоянном давлении, потом его давление увеличивалось при постоянном объеме, затем при постоянной температуре давление газа уменьшилось до первоначального значения. </a:t>
            </a:r>
            <a:r>
              <a:rPr lang="ru-RU" sz="2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Какой из графиков в координатных осях </a:t>
            </a:r>
            <a:r>
              <a:rPr lang="en-US" sz="2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p</a:t>
            </a:r>
            <a:r>
              <a:rPr lang="ru-RU" sz="2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–</a:t>
            </a:r>
            <a:r>
              <a:rPr lang="en-US" sz="2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V</a:t>
            </a:r>
            <a:r>
              <a:rPr lang="ru-RU" sz="2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 соответствует этим изменениям состояния газа?</a:t>
            </a:r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3500438"/>
            <a:ext cx="8189913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3500438"/>
            <a:ext cx="20986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074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74638"/>
            <a:ext cx="8715436" cy="1011222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12.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Какова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температура идеального газа в точке 2, если в точке 4 она равна 200К</a:t>
            </a:r>
            <a:endParaRPr lang="ru-RU" sz="2400" b="1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42938" y="3714750"/>
            <a:ext cx="27146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200 К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400 К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600 К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1200 К</a:t>
            </a:r>
          </a:p>
        </p:txBody>
      </p:sp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3379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3592513" y="2286000"/>
          <a:ext cx="4946650" cy="391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Picture" r:id="rId3" imgW="1609560" imgH="1272600" progId="Word.Picture.8">
                  <p:embed/>
                </p:oleObj>
              </mc:Choice>
              <mc:Fallback>
                <p:oleObj name="Picture" r:id="rId3" imgW="1609560" imgH="12726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2513" y="2286000"/>
                        <a:ext cx="4946650" cy="39116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01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74638"/>
            <a:ext cx="8715436" cy="939784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13.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Диффузия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происходит быстрее при повышении температуры вещества, потому что</a:t>
            </a:r>
            <a:endParaRPr lang="ru-RU" sz="2400" b="1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714375" y="2500313"/>
            <a:ext cx="750093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hangingPunct="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увеличивается скорость движения частиц</a:t>
            </a:r>
          </a:p>
          <a:p>
            <a:pPr marL="457200" indent="-457200" hangingPunct="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увеличивается взаимодействие частиц</a:t>
            </a:r>
          </a:p>
          <a:p>
            <a:pPr marL="457200" indent="-457200" hangingPunct="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тело при нагревании расширяется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уменьшается скорость движения частиц</a:t>
            </a: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3584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81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74638"/>
            <a:ext cx="8715436" cy="1511288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14.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При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неизменной концентрации частиц идеального газа средняя кинетическая энергия теплового движения его молекул увеличилась в 3 раза.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При этом давление газа</a:t>
            </a:r>
            <a:endParaRPr lang="ru-RU" sz="2400" b="1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785813" y="2643188"/>
            <a:ext cx="72866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hangingPunct="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уменьшилось в 3 раза</a:t>
            </a:r>
          </a:p>
          <a:p>
            <a:pPr marL="457200" indent="-457200" hangingPunct="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увеличилось в 3 раза</a:t>
            </a:r>
          </a:p>
          <a:p>
            <a:pPr marL="457200" indent="-457200" hangingPunct="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увеличилось в 9 раз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не изменилось</a:t>
            </a:r>
          </a:p>
        </p:txBody>
      </p:sp>
      <p:sp>
        <p:nvSpPr>
          <p:cNvPr id="3789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3789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80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715375" cy="1654175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15.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На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рисунке изображен график зависимости давления газа на стенки сосуда от температуры.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Какой процесс изменения состояния газа изображен?</a:t>
            </a:r>
            <a:endParaRPr lang="ru-RU" sz="2400" b="1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929063" y="4572000"/>
            <a:ext cx="5214937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hangingPunct="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изобарное нагревание</a:t>
            </a:r>
          </a:p>
          <a:p>
            <a:pPr marL="457200" indent="-457200" hangingPunct="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изохорное охлаждение</a:t>
            </a:r>
          </a:p>
          <a:p>
            <a:pPr marL="457200" indent="-457200" hangingPunct="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изотермическое сжатие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изохорное нагревание</a:t>
            </a:r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3994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pic>
        <p:nvPicPr>
          <p:cNvPr id="399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000250"/>
            <a:ext cx="3768725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479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715375" cy="1296987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b="1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16.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Температура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кипения воды зависит от</a:t>
            </a:r>
            <a:endParaRPr lang="ru-RU" sz="2400" b="1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500063" y="1928813"/>
            <a:ext cx="81438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hangingPunct="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мощности нагревателя</a:t>
            </a:r>
          </a:p>
          <a:p>
            <a:pPr marL="342900" indent="-342900" hangingPunct="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вещества сосуда, в котором нагревается вода</a:t>
            </a:r>
          </a:p>
          <a:p>
            <a:pPr marL="342900" indent="-342900" hangingPunct="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атмосферного давления</a:t>
            </a:r>
          </a:p>
          <a:p>
            <a:pPr marL="342900" indent="-342900" hangingPunct="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начальной температуры воды</a:t>
            </a:r>
          </a:p>
        </p:txBody>
      </p:sp>
    </p:spTree>
    <p:extLst>
      <p:ext uri="{BB962C8B-B14F-4D97-AF65-F5344CB8AC3E}">
        <p14:creationId xmlns:p14="http://schemas.microsoft.com/office/powerpoint/2010/main" val="360675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715375" cy="1582737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17.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На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рисунке изображен график плавления и кристаллизации нафталина.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Какая из точек соответствует началу отвердевания вещества?</a:t>
            </a:r>
            <a:endParaRPr lang="ru-RU" sz="2400" b="1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403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4403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00125" y="2500313"/>
            <a:ext cx="2286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hangingPunct="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точка 2</a:t>
            </a:r>
          </a:p>
          <a:p>
            <a:pPr marL="342900" indent="-342900" hangingPunct="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точка 4</a:t>
            </a:r>
          </a:p>
          <a:p>
            <a:pPr marL="342900" indent="-342900" hangingPunct="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точка 5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точка 6</a:t>
            </a:r>
          </a:p>
        </p:txBody>
      </p:sp>
      <p:pic>
        <p:nvPicPr>
          <p:cNvPr id="440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2143125"/>
            <a:ext cx="4657725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78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74638"/>
            <a:ext cx="8715436" cy="1154098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l" fontAlgn="auto">
              <a:spcAft>
                <a:spcPts val="0"/>
              </a:spcAft>
              <a:defRPr/>
            </a:pPr>
            <a:r>
              <a:rPr lang="ru-RU" sz="24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18.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Давление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идеального газа зависит от  </a:t>
            </a:r>
            <a:b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2400" b="1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А.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концентрации молекул.</a:t>
            </a:r>
            <a:b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2400" b="1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Б.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средней кинетической энергии молекул.</a:t>
            </a:r>
            <a:endParaRPr lang="ru-RU" sz="2400" b="1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143125" y="2000250"/>
            <a:ext cx="32861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только от А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только от Б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и от А, и от Б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ни от А, ни от Б</a:t>
            </a:r>
          </a:p>
        </p:txBody>
      </p:sp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4608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84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74638"/>
            <a:ext cx="8715436" cy="1225536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1.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На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рисунке показана часть шкалы термометра, висящего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за окном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Температура воздуха на улице равна .....</a:t>
            </a:r>
            <a:endParaRPr lang="ru-RU" sz="2400" b="1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286000" y="2500313"/>
            <a:ext cx="17145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18</a:t>
            </a:r>
            <a:r>
              <a:rPr lang="ru-RU" sz="2800" baseline="30000">
                <a:latin typeface="Cambria" pitchFamily="18" charset="0"/>
              </a:rPr>
              <a:t>0</a:t>
            </a:r>
            <a:r>
              <a:rPr lang="ru-RU" sz="2800">
                <a:latin typeface="Cambria" pitchFamily="18" charset="0"/>
              </a:rPr>
              <a:t>С.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14</a:t>
            </a:r>
            <a:r>
              <a:rPr lang="ru-RU" sz="2800" baseline="30000">
                <a:latin typeface="Cambria" pitchFamily="18" charset="0"/>
              </a:rPr>
              <a:t>0</a:t>
            </a:r>
            <a:r>
              <a:rPr lang="ru-RU" sz="2800">
                <a:latin typeface="Cambria" pitchFamily="18" charset="0"/>
              </a:rPr>
              <a:t>С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21</a:t>
            </a:r>
            <a:r>
              <a:rPr lang="ru-RU" sz="2800" baseline="30000">
                <a:latin typeface="Cambria" pitchFamily="18" charset="0"/>
              </a:rPr>
              <a:t>0</a:t>
            </a:r>
            <a:r>
              <a:rPr lang="ru-RU" sz="2800">
                <a:latin typeface="Cambria" pitchFamily="18" charset="0"/>
              </a:rPr>
              <a:t>С.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22</a:t>
            </a:r>
            <a:r>
              <a:rPr lang="ru-RU" sz="2800" baseline="30000">
                <a:latin typeface="Cambria" pitchFamily="18" charset="0"/>
              </a:rPr>
              <a:t>0</a:t>
            </a:r>
            <a:r>
              <a:rPr lang="ru-RU" sz="2800">
                <a:latin typeface="Cambria" pitchFamily="18" charset="0"/>
              </a:rPr>
              <a:t>С.</a:t>
            </a:r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1643063"/>
            <a:ext cx="2000250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205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715375" cy="1511300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b="1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19.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Весной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при таянии  льда в водоеме температура окружающего воздуха</a:t>
            </a:r>
            <a:endParaRPr lang="ru-RU" sz="2400" b="1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28625" y="2214563"/>
            <a:ext cx="828675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уменьшается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увеличивается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не изменяется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может увеличиваться или уменьшаться</a:t>
            </a:r>
          </a:p>
        </p:txBody>
      </p:sp>
      <p:sp>
        <p:nvSpPr>
          <p:cNvPr id="4813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4813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74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74638"/>
            <a:ext cx="8715436" cy="1011222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20.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При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переходе из состояния А в состояние В температура идеального газа</a:t>
            </a:r>
            <a:endParaRPr lang="ru-RU" sz="2400" b="1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017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5018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57188" y="4000500"/>
            <a:ext cx="47148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увеличилась в 2 раза</a:t>
            </a:r>
          </a:p>
          <a:p>
            <a:pPr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увеличилась в 4 раза</a:t>
            </a:r>
          </a:p>
          <a:p>
            <a:pPr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уменьшилась в 2 раза</a:t>
            </a:r>
          </a:p>
          <a:p>
            <a:pPr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уменьшилась в 4 раза</a:t>
            </a:r>
          </a:p>
        </p:txBody>
      </p:sp>
      <p:graphicFrame>
        <p:nvGraphicFramePr>
          <p:cNvPr id="50182" name="Object 6"/>
          <p:cNvGraphicFramePr>
            <a:graphicFrameLocks/>
          </p:cNvGraphicFramePr>
          <p:nvPr/>
        </p:nvGraphicFramePr>
        <p:xfrm>
          <a:off x="5214938" y="3429000"/>
          <a:ext cx="3311525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Picture" r:id="rId3" imgW="2239560" imgH="1149480" progId="Word.Picture.8">
                  <p:embed/>
                </p:oleObj>
              </mc:Choice>
              <mc:Fallback>
                <p:oleObj name="Picture" r:id="rId3" imgW="2239560" imgH="1149480" progId="Word.Picture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8" y="3429000"/>
                        <a:ext cx="3311525" cy="27146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58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74638"/>
            <a:ext cx="8715436" cy="1154098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21.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Идеальному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газу сообщили количество теплоты 400 Дж.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Газ расширился,  совершив работу 600 Дж. Внутренняя энергия газа при этом</a:t>
            </a:r>
            <a:endParaRPr lang="ru-RU" sz="2400" b="1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522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14500" y="2357438"/>
            <a:ext cx="58578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увеличилась на 1000 Дж </a:t>
            </a:r>
          </a:p>
          <a:p>
            <a:pPr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увеличилась на 200 Дж </a:t>
            </a:r>
          </a:p>
          <a:p>
            <a:pPr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уменьшилась на 1000 Дж </a:t>
            </a:r>
          </a:p>
          <a:p>
            <a:pPr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уменьшилась на 200 Дж </a:t>
            </a:r>
          </a:p>
        </p:txBody>
      </p:sp>
    </p:spTree>
    <p:extLst>
      <p:ext uri="{BB962C8B-B14F-4D97-AF65-F5344CB8AC3E}">
        <p14:creationId xmlns:p14="http://schemas.microsoft.com/office/powerpoint/2010/main" val="383194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14290"/>
            <a:ext cx="8786874" cy="1214446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8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22. </a:t>
            </a:r>
            <a:r>
              <a:rPr lang="ru-RU" sz="2800" kern="1200" dirty="0" smtClean="0">
                <a:solidFill>
                  <a:srgbClr val="0070C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Наименьшая </a:t>
            </a:r>
            <a:r>
              <a:rPr lang="ru-RU" sz="2800" kern="1200" dirty="0">
                <a:solidFill>
                  <a:srgbClr val="0070C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упорядоченность в расположении частиц характерна для</a:t>
            </a:r>
            <a:endParaRPr lang="ru-RU" sz="2800" b="1" kern="1200" dirty="0">
              <a:solidFill>
                <a:srgbClr val="0070C0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5632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71750" y="2214563"/>
            <a:ext cx="40005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кристаллических тел </a:t>
            </a:r>
          </a:p>
          <a:p>
            <a:pPr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аморфных тел </a:t>
            </a:r>
          </a:p>
          <a:p>
            <a:pPr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жидкостей</a:t>
            </a:r>
          </a:p>
          <a:p>
            <a:pPr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газов</a:t>
            </a:r>
          </a:p>
        </p:txBody>
      </p:sp>
    </p:spTree>
    <p:extLst>
      <p:ext uri="{BB962C8B-B14F-4D97-AF65-F5344CB8AC3E}">
        <p14:creationId xmlns:p14="http://schemas.microsoft.com/office/powerpoint/2010/main" val="193217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4313"/>
            <a:ext cx="8215313" cy="1500187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23.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Как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изменяется внутренняя энергия кристаллического вещества в процессе его плавления?</a:t>
            </a:r>
            <a:endParaRPr lang="ru-RU" sz="2400" kern="1200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5837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57188" y="1857375"/>
            <a:ext cx="8429625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увеличивается для любого кристаллического вещества</a:t>
            </a:r>
          </a:p>
          <a:p>
            <a:pPr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уменьшается для любого кристаллического вещества</a:t>
            </a:r>
          </a:p>
          <a:p>
            <a:pPr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для одних кристаллических веществ увеличивается, для других – уменьшается</a:t>
            </a:r>
          </a:p>
          <a:p>
            <a:pPr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не изменяется </a:t>
            </a:r>
          </a:p>
        </p:txBody>
      </p:sp>
    </p:spTree>
    <p:extLst>
      <p:ext uri="{BB962C8B-B14F-4D97-AF65-F5344CB8AC3E}">
        <p14:creationId xmlns:p14="http://schemas.microsoft.com/office/powerpoint/2010/main" val="86116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4313"/>
            <a:ext cx="8215313" cy="2286000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24.</a:t>
            </a:r>
            <a:r>
              <a:rPr lang="ru-RU" sz="24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Парциальное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давление водяного пара в воздухе при 20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  <a:sym typeface="Symbol"/>
              </a:rPr>
              <a:t></a:t>
            </a:r>
            <a:r>
              <a:rPr lang="en-US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 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С равно 0,466 кПа, давление насыщенных водяных паров при этой температуре 2,33 кПа. Относительная влажность воздуха равна</a:t>
            </a:r>
            <a:endParaRPr lang="ru-RU" sz="2400" kern="1200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6042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571875" y="3071813"/>
            <a:ext cx="257175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10</a:t>
            </a:r>
            <a:r>
              <a:rPr lang="en-US" sz="2800">
                <a:latin typeface="Rockwell" pitchFamily="18" charset="0"/>
              </a:rPr>
              <a:t> </a:t>
            </a:r>
            <a:r>
              <a:rPr lang="ru-RU" sz="2800">
                <a:latin typeface="Cambria" pitchFamily="18" charset="0"/>
              </a:rPr>
              <a:t>%</a:t>
            </a:r>
          </a:p>
          <a:p>
            <a:pPr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20</a:t>
            </a:r>
            <a:r>
              <a:rPr lang="en-US" sz="2800">
                <a:latin typeface="Rockwell" pitchFamily="18" charset="0"/>
              </a:rPr>
              <a:t> </a:t>
            </a:r>
            <a:r>
              <a:rPr lang="ru-RU" sz="2800">
                <a:latin typeface="Cambria" pitchFamily="18" charset="0"/>
              </a:rPr>
              <a:t>%</a:t>
            </a:r>
          </a:p>
          <a:p>
            <a:pPr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30</a:t>
            </a:r>
            <a:r>
              <a:rPr lang="en-US" sz="2800">
                <a:latin typeface="Rockwell" pitchFamily="18" charset="0"/>
              </a:rPr>
              <a:t> </a:t>
            </a:r>
            <a:r>
              <a:rPr lang="ru-RU" sz="2800">
                <a:latin typeface="Cambria" pitchFamily="18" charset="0"/>
              </a:rPr>
              <a:t>%</a:t>
            </a:r>
          </a:p>
          <a:p>
            <a:pPr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40</a:t>
            </a:r>
            <a:r>
              <a:rPr lang="en-US" sz="2800">
                <a:latin typeface="Rockwell" pitchFamily="18" charset="0"/>
              </a:rPr>
              <a:t> </a:t>
            </a:r>
            <a:r>
              <a:rPr lang="ru-RU" sz="2800">
                <a:latin typeface="Cambria" pitchFamily="18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12664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214290"/>
            <a:ext cx="8643998" cy="2571768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2</a:t>
            </a:r>
            <a:r>
              <a:rPr lang="ru-RU" sz="24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5.</a:t>
            </a:r>
            <a:r>
              <a:rPr lang="ru-RU" sz="2400" kern="1200" dirty="0" smtClean="0">
                <a:solidFill>
                  <a:schemeClr val="tx1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400" kern="1200" dirty="0">
                <a:solidFill>
                  <a:srgbClr val="0070C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жидкостях частицы совершают колебания возле положения равновесия, сталкиваясь с соседними частицами. Время от времени частица совершает «прыжок» к другому положению равновесия. Какое свойство жидкостей можно объяснить таким характером движения частиц</a:t>
            </a:r>
            <a:r>
              <a:rPr lang="ru-RU" sz="2400" kern="1200" dirty="0">
                <a:solidFill>
                  <a:schemeClr val="tx1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?</a:t>
            </a:r>
            <a:endParaRPr lang="ru-RU" sz="2400" b="1" kern="1200" dirty="0">
              <a:solidFill>
                <a:schemeClr val="tx1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3535363"/>
            <a:ext cx="8229600" cy="2057400"/>
          </a:xfrm>
        </p:spPr>
        <p:txBody>
          <a:bodyPr/>
          <a:lstStyle/>
          <a:p>
            <a:pPr marL="650875" indent="-514350">
              <a:buFont typeface="Rockwell" pitchFamily="18" charset="0"/>
              <a:buAutoNum type="arabicPeriod"/>
            </a:pPr>
            <a:r>
              <a:rPr lang="ru-RU" sz="2800"/>
              <a:t>малую сжимаемость 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 sz="2800"/>
              <a:t>текучесть 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 sz="2800"/>
              <a:t>давление на дно сосуда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 sz="2800"/>
              <a:t>изменение объема при нагревании</a:t>
            </a:r>
          </a:p>
        </p:txBody>
      </p:sp>
      <p:sp>
        <p:nvSpPr>
          <p:cNvPr id="6246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6246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3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214290"/>
            <a:ext cx="8643998" cy="1214446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26.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Лед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при температуре 0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  <a:sym typeface="Symbol"/>
              </a:rPr>
              <a:t>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С внесли в теплое помещение.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Температура льда до того, как он растает,</a:t>
            </a:r>
            <a:endParaRPr lang="ru-RU" sz="2400" b="1" kern="1200" dirty="0">
              <a:solidFill>
                <a:srgbClr val="7030A0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1935163"/>
            <a:ext cx="8229600" cy="4191000"/>
          </a:xfrm>
        </p:spPr>
        <p:txBody>
          <a:bodyPr>
            <a:normAutofit/>
          </a:bodyPr>
          <a:lstStyle/>
          <a:p>
            <a:pPr marL="650875" indent="-514350">
              <a:lnSpc>
                <a:spcPct val="80000"/>
              </a:lnSpc>
              <a:buFont typeface="Rockwell" pitchFamily="18" charset="0"/>
              <a:buAutoNum type="arabicPeriod"/>
            </a:pPr>
            <a:r>
              <a:rPr lang="ru-RU" sz="2600"/>
              <a:t>не изменится, так как вся энергия, получаемая льдом в это время, расходуется на разрушение кристаллической решетки </a:t>
            </a:r>
          </a:p>
          <a:p>
            <a:pPr marL="650875" indent="-514350">
              <a:lnSpc>
                <a:spcPct val="80000"/>
              </a:lnSpc>
              <a:buFont typeface="Rockwell" pitchFamily="18" charset="0"/>
              <a:buAutoNum type="arabicPeriod"/>
            </a:pPr>
            <a:r>
              <a:rPr lang="ru-RU" sz="2600"/>
              <a:t>не изменится, так как при плавлении лед получает тепло от окружающей среды, а затем отдает его обратно </a:t>
            </a:r>
          </a:p>
          <a:p>
            <a:pPr marL="650875" indent="-514350">
              <a:lnSpc>
                <a:spcPct val="80000"/>
              </a:lnSpc>
              <a:buFont typeface="Rockwell" pitchFamily="18" charset="0"/>
              <a:buAutoNum type="arabicPeriod"/>
            </a:pPr>
            <a:r>
              <a:rPr lang="ru-RU" sz="2600"/>
              <a:t>повысится, так как лед получает тепло от окружающей среды, значит, его внутренняя энергия растет, и температура льда повышается </a:t>
            </a:r>
          </a:p>
          <a:p>
            <a:pPr marL="650875" indent="-514350">
              <a:lnSpc>
                <a:spcPct val="80000"/>
              </a:lnSpc>
              <a:buFont typeface="Rockwell" pitchFamily="18" charset="0"/>
              <a:buAutoNum type="arabicPeriod"/>
            </a:pPr>
            <a:r>
              <a:rPr lang="ru-RU" sz="2600"/>
              <a:t>понизится, так как при плавлении лед отдает окружающей среде некоторое количество теплоты</a:t>
            </a:r>
          </a:p>
        </p:txBody>
      </p:sp>
      <p:sp>
        <p:nvSpPr>
          <p:cNvPr id="645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6451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09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214290"/>
            <a:ext cx="8643998" cy="1071570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b="1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27.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Абсолютная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температура тела равна 300 К.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По шкале Цельсия она равна</a:t>
            </a:r>
            <a:endParaRPr lang="ru-RU" sz="2400" b="1" kern="1200" dirty="0">
              <a:solidFill>
                <a:srgbClr val="7030A0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sz="half" idx="4294967295"/>
          </p:nvPr>
        </p:nvSpPr>
        <p:spPr>
          <a:xfrm>
            <a:off x="500063" y="2168525"/>
            <a:ext cx="2786062" cy="2428875"/>
          </a:xfrm>
        </p:spPr>
        <p:txBody>
          <a:bodyPr/>
          <a:lstStyle/>
          <a:p>
            <a:pPr marL="650875" indent="-514350">
              <a:buFont typeface="Rockwell" pitchFamily="18" charset="0"/>
              <a:buAutoNum type="arabicPeriod"/>
            </a:pPr>
            <a:r>
              <a:rPr lang="ru-RU" sz="2800"/>
              <a:t>– 27</a:t>
            </a:r>
            <a:r>
              <a:rPr lang="ru-RU" sz="2800">
                <a:sym typeface="Symbol" pitchFamily="18" charset="2"/>
              </a:rPr>
              <a:t></a:t>
            </a:r>
            <a:r>
              <a:rPr lang="ru-RU" sz="2800"/>
              <a:t>С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 sz="2800"/>
              <a:t>27</a:t>
            </a:r>
            <a:r>
              <a:rPr lang="ru-RU" sz="2800">
                <a:sym typeface="Symbol" pitchFamily="18" charset="2"/>
              </a:rPr>
              <a:t></a:t>
            </a:r>
            <a:r>
              <a:rPr lang="ru-RU" sz="2800"/>
              <a:t>С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 sz="2800"/>
              <a:t>300</a:t>
            </a:r>
            <a:r>
              <a:rPr lang="ru-RU" sz="2800">
                <a:sym typeface="Symbol" pitchFamily="18" charset="2"/>
              </a:rPr>
              <a:t></a:t>
            </a:r>
            <a:r>
              <a:rPr lang="ru-RU" sz="2800"/>
              <a:t>С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 sz="2800"/>
              <a:t>573</a:t>
            </a:r>
            <a:r>
              <a:rPr lang="ru-RU" sz="2800">
                <a:sym typeface="Symbol" pitchFamily="18" charset="2"/>
              </a:rPr>
              <a:t></a:t>
            </a:r>
            <a:r>
              <a:rPr lang="ru-RU" sz="2800"/>
              <a:t>С</a:t>
            </a:r>
          </a:p>
        </p:txBody>
      </p:sp>
      <p:sp>
        <p:nvSpPr>
          <p:cNvPr id="686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686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15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214290"/>
            <a:ext cx="8572560" cy="1928826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28</a:t>
            </a:r>
            <a:r>
              <a:rPr lang="ru-RU" sz="2400" kern="1200" dirty="0" smtClean="0">
                <a:solidFill>
                  <a:srgbClr val="0070C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. Экспериментаторы </a:t>
            </a:r>
            <a:r>
              <a:rPr lang="ru-RU" sz="2400" kern="1200" dirty="0">
                <a:solidFill>
                  <a:srgbClr val="0070C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закачивают воздух в стеклянный сосуд, одновременно охлаждая его. </a:t>
            </a:r>
            <a:r>
              <a:rPr lang="ru-RU" sz="2400" kern="1200" dirty="0">
                <a:solidFill>
                  <a:srgbClr val="0070C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При этом температура воздуха в сосуде понизилась в 2 раза, а его давление возросло в  3 раза. Во сколько раз увеличилась масса воздуха в сосуде?</a:t>
            </a:r>
            <a:endParaRPr lang="ru-RU" sz="2400" kern="1200" dirty="0">
              <a:solidFill>
                <a:srgbClr val="0070C0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sz="half" idx="4294967295"/>
          </p:nvPr>
        </p:nvSpPr>
        <p:spPr>
          <a:xfrm>
            <a:off x="2500313" y="2811463"/>
            <a:ext cx="3500437" cy="2357437"/>
          </a:xfrm>
        </p:spPr>
        <p:txBody>
          <a:bodyPr/>
          <a:lstStyle/>
          <a:p>
            <a:pPr marL="650875" indent="-514350">
              <a:buFont typeface="Rockwell" pitchFamily="18" charset="0"/>
              <a:buAutoNum type="arabicPeriod"/>
            </a:pPr>
            <a:r>
              <a:rPr lang="ru-RU"/>
              <a:t> в 2 раза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/>
              <a:t>в 3 раза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/>
              <a:t>в 6 раз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/>
              <a:t>в 1,5 раза</a:t>
            </a:r>
          </a:p>
        </p:txBody>
      </p:sp>
      <p:sp>
        <p:nvSpPr>
          <p:cNvPr id="7066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7066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85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74638"/>
            <a:ext cx="8715436" cy="1582726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2.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Кастрюлю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с водой поставили на газовую плиту.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Газ горит постоянно. Зависимость температуры воды от времени представлена на графике. График позволяет сделать вывод, что</a:t>
            </a:r>
            <a:endParaRPr lang="ru-RU" sz="2400" b="1" kern="1200" dirty="0">
              <a:solidFill>
                <a:srgbClr val="FF0000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00063" y="5000625"/>
            <a:ext cx="7500937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Rockwell" pitchFamily="18" charset="0"/>
              <a:buAutoNum type="arabicPeriod"/>
            </a:pPr>
            <a:r>
              <a:rPr lang="ru-RU">
                <a:latin typeface="Cambria" pitchFamily="18" charset="0"/>
              </a:rPr>
              <a:t>теплоемкость воды увеличивается со временем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>
                <a:latin typeface="Cambria" pitchFamily="18" charset="0"/>
              </a:rPr>
              <a:t>через 5 минут вся вода испарилась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>
                <a:latin typeface="Cambria" pitchFamily="18" charset="0"/>
              </a:rPr>
              <a:t>при температуре 350 К вода отдает воздуху столько тепла, сколько получает от газа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>
                <a:latin typeface="Cambria" pitchFamily="18" charset="0"/>
              </a:rPr>
              <a:t>через 5 минут вода начинает кипеть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4857750" y="1928813"/>
          <a:ext cx="3927475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8661" r="19554" b="21654"/>
                      <a:stretch>
                        <a:fillRect/>
                      </a:stretch>
                    </p:blipFill>
                    <p:spPr bwMode="auto">
                      <a:xfrm>
                        <a:off x="4857750" y="1928813"/>
                        <a:ext cx="3927475" cy="28575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16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285728"/>
            <a:ext cx="8505092" cy="1857388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29.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В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сосуде, закрытом поршнем, находится идеальный газ.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График зависимости объема газа от температуры при изменении его состояния представлен на рисунке. В каком состоянии давление газа наибольшее?</a:t>
            </a:r>
            <a:endParaRPr lang="ru-RU" sz="2400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428750" y="3668713"/>
            <a:ext cx="1851025" cy="2071687"/>
          </a:xfrm>
        </p:spPr>
        <p:txBody>
          <a:bodyPr>
            <a:normAutofit fontScale="92500" lnSpcReduction="10000"/>
          </a:bodyPr>
          <a:lstStyle/>
          <a:p>
            <a:pPr marL="650875" indent="-514350">
              <a:buFont typeface="Rockwell" pitchFamily="18" charset="0"/>
              <a:buAutoNum type="arabicPeriod"/>
            </a:pPr>
            <a:r>
              <a:rPr lang="ru-RU"/>
              <a:t>А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/>
              <a:t>В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/>
              <a:t>С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en-US">
                <a:latin typeface="Rockwell" pitchFamily="18" charset="0"/>
              </a:rPr>
              <a:t>D</a:t>
            </a:r>
            <a:endParaRPr lang="ru-RU"/>
          </a:p>
        </p:txBody>
      </p:sp>
      <p:graphicFrame>
        <p:nvGraphicFramePr>
          <p:cNvPr id="72708" name="Object 4"/>
          <p:cNvGraphicFramePr>
            <a:graphicFrameLocks noChangeAspect="1"/>
          </p:cNvGraphicFramePr>
          <p:nvPr/>
        </p:nvGraphicFramePr>
        <p:xfrm>
          <a:off x="4572000" y="2714625"/>
          <a:ext cx="3916363" cy="345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Picture" r:id="rId3" imgW="1486080" imgH="1314360" progId="Word.Picture.8">
                  <p:embed/>
                </p:oleObj>
              </mc:Choice>
              <mc:Fallback>
                <p:oleObj name="Picture" r:id="rId3" imgW="1486080" imgH="131436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714625"/>
                        <a:ext cx="3916363" cy="34591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090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214290"/>
            <a:ext cx="8572560" cy="1643074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30.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3</a:t>
            </a:r>
            <a:r>
              <a:rPr lang="en-US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 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моль  водорода находятся в сосуде при температуре Т. Какова температура 3 моль кислорода в сосуде того же объема и при том же давлении? (Водород и кислород считать идеальными газами.)</a:t>
            </a:r>
            <a:endParaRPr lang="ru-RU" sz="2400" kern="1200" dirty="0">
              <a:solidFill>
                <a:srgbClr val="7030A0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sz="half" idx="4294967295"/>
          </p:nvPr>
        </p:nvSpPr>
        <p:spPr>
          <a:xfrm>
            <a:off x="3357563" y="2740025"/>
            <a:ext cx="2609850" cy="2357438"/>
          </a:xfrm>
        </p:spPr>
        <p:txBody>
          <a:bodyPr/>
          <a:lstStyle/>
          <a:p>
            <a:pPr marL="650875" indent="-514350">
              <a:buFont typeface="Rockwell" pitchFamily="18" charset="0"/>
              <a:buAutoNum type="arabicPeriod"/>
            </a:pPr>
            <a:r>
              <a:rPr lang="ru-RU"/>
              <a:t>32Т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/>
              <a:t>16Т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/>
              <a:t>2Т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/>
              <a:t>Т</a:t>
            </a:r>
          </a:p>
        </p:txBody>
      </p:sp>
      <p:sp>
        <p:nvSpPr>
          <p:cNvPr id="7475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7475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74760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74761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1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214290"/>
            <a:ext cx="8572560" cy="1857388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31.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На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графике (см.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рисунок) представлено изменение температуры Т вещества с течением времени </a:t>
            </a:r>
            <a:r>
              <a:rPr lang="en-US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t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. В начальный момент времени вещество находилось в кристаллическом состоянии. Какая из точек соответствует окончанию процесса отвердевания?</a:t>
            </a:r>
            <a:endParaRPr lang="ru-RU" sz="2400" kern="1200" dirty="0">
              <a:solidFill>
                <a:srgbClr val="7030A0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sz="half" idx="4294967295"/>
          </p:nvPr>
        </p:nvSpPr>
        <p:spPr>
          <a:xfrm>
            <a:off x="500063" y="3857625"/>
            <a:ext cx="1643062" cy="2500313"/>
          </a:xfrm>
        </p:spPr>
        <p:txBody>
          <a:bodyPr/>
          <a:lstStyle/>
          <a:p>
            <a:pPr marL="650875" indent="-514350">
              <a:buFont typeface="Rockwell" pitchFamily="18" charset="0"/>
              <a:buAutoNum type="arabicPeriod"/>
            </a:pPr>
            <a:r>
              <a:rPr lang="ru-RU" sz="2800"/>
              <a:t>5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 sz="2800"/>
              <a:t>6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 sz="2800"/>
              <a:t>3</a:t>
            </a:r>
          </a:p>
          <a:p>
            <a:pPr marL="650875" indent="-514350">
              <a:buFont typeface="Rockwell" pitchFamily="18" charset="0"/>
              <a:buAutoNum type="arabicPeriod"/>
            </a:pPr>
            <a:r>
              <a:rPr lang="ru-RU" sz="2800"/>
              <a:t>7</a:t>
            </a:r>
          </a:p>
        </p:txBody>
      </p:sp>
      <p:sp>
        <p:nvSpPr>
          <p:cNvPr id="8090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090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80904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0905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graphicFrame>
        <p:nvGraphicFramePr>
          <p:cNvPr id="80906" name="Object 10"/>
          <p:cNvGraphicFramePr>
            <a:graphicFrameLocks noChangeAspect="1"/>
          </p:cNvGraphicFramePr>
          <p:nvPr/>
        </p:nvGraphicFramePr>
        <p:xfrm>
          <a:off x="2428875" y="3143250"/>
          <a:ext cx="6181725" cy="321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Picture" r:id="rId3" imgW="2610000" imgH="1362240" progId="Word.Picture.8">
                  <p:embed/>
                </p:oleObj>
              </mc:Choice>
              <mc:Fallback>
                <p:oleObj name="Picture" r:id="rId3" imgW="2610000" imgH="136224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3143250"/>
                        <a:ext cx="6181725" cy="32146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59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285728"/>
            <a:ext cx="8143932" cy="1214446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32.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Постоянная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масса идеального газа участвует в процессе, показанном на рисунке.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Наибольшее давление газа в процессе достигается </a:t>
            </a:r>
            <a:endParaRPr lang="ru-RU" sz="2400" kern="1200" dirty="0">
              <a:solidFill>
                <a:srgbClr val="0070C0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294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294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2949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2950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8295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2952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714375" y="2643188"/>
            <a:ext cx="40005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в точке 1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в точке 3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на всем отрезке 1–2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на всем отрезке 2–3	</a:t>
            </a:r>
          </a:p>
        </p:txBody>
      </p:sp>
      <p:pic>
        <p:nvPicPr>
          <p:cNvPr id="829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2357438"/>
            <a:ext cx="3895725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125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142852"/>
            <a:ext cx="6000792" cy="2000264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b="1" dirty="0" smtClean="0"/>
              <a:t>33</a:t>
            </a:r>
            <a:r>
              <a:rPr lang="ru-RU" sz="2000" dirty="0" smtClean="0"/>
              <a:t>.</a:t>
            </a:r>
            <a:r>
              <a:rPr lang="ru-RU" sz="2000" kern="12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На </a:t>
            </a:r>
            <a:r>
              <a:rPr lang="ru-RU" sz="2000" kern="1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фотографии представлены два термометра, используемые для определения относительной влажности воздуха. </a:t>
            </a:r>
            <a:r>
              <a:rPr lang="ru-RU" sz="2000" kern="1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Ниже приведена психрометрическая таблица, в которой влажность указана в процентах</a:t>
            </a:r>
            <a:r>
              <a:rPr lang="ru-RU" sz="2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 </a:t>
            </a:r>
            <a:endParaRPr lang="ru-RU" sz="2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499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499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4997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4998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8499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500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14313" y="5143500"/>
            <a:ext cx="192881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37%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40%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48%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59%</a:t>
            </a:r>
          </a:p>
        </p:txBody>
      </p:sp>
      <p:pic>
        <p:nvPicPr>
          <p:cNvPr id="850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0"/>
            <a:ext cx="2895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0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1857375"/>
            <a:ext cx="3979862" cy="35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142844" y="2285992"/>
            <a:ext cx="2214578" cy="2071702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Относительная влажность воздуха в помещении, в котором проводилась съемка, равна </a:t>
            </a:r>
            <a:endParaRPr lang="ru-RU" sz="2000" b="1" dirty="0">
              <a:ln w="6350">
                <a:noFill/>
              </a:ln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5555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214290"/>
            <a:ext cx="8501122" cy="1214446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8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34. </a:t>
            </a:r>
            <a:r>
              <a:rPr lang="ru-RU" sz="28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При </a:t>
            </a:r>
            <a:r>
              <a:rPr lang="ru-RU" sz="2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постоянной температуре объём данной массы идеального газа возрос в 4 раза. </a:t>
            </a:r>
            <a:r>
              <a:rPr lang="ru-RU" sz="2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Давление газа при этом </a:t>
            </a:r>
            <a:endParaRPr lang="ru-RU" sz="2800" kern="1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704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704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704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7046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8704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7048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714500" y="3357563"/>
            <a:ext cx="58578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увеличилось в 2 раза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увеличилось в 4 раза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уменьшилось в 2 раза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уменьшилось в 4 раза</a:t>
            </a:r>
          </a:p>
        </p:txBody>
      </p:sp>
    </p:spTree>
    <p:extLst>
      <p:ext uri="{BB962C8B-B14F-4D97-AF65-F5344CB8AC3E}">
        <p14:creationId xmlns:p14="http://schemas.microsoft.com/office/powerpoint/2010/main" val="239381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214290"/>
            <a:ext cx="8501122" cy="2500330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35.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На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рисунке представлен график зависимости абсолютной температуры T воды массой m от времени t при осуществлении теплоотвода с постоянной мощностью P.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В момент времени </a:t>
            </a:r>
            <a:r>
              <a:rPr lang="ru-RU" sz="2400" kern="1200" dirty="0" err="1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t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 = 0 вода находилась в газообразном состоянии. Какое из приведенных ниже выражений определяет удельную теплоемкость льда по результатам этого опыта? </a:t>
            </a:r>
            <a:endParaRPr lang="ru-RU" sz="2400" kern="1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909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909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9093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9094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8909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9096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pic>
        <p:nvPicPr>
          <p:cNvPr id="8909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2428875"/>
            <a:ext cx="4572000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5929313"/>
            <a:ext cx="74961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5929313"/>
            <a:ext cx="12303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191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785926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8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36. </a:t>
            </a:r>
            <a:r>
              <a:rPr lang="ru-RU" sz="28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При </a:t>
            </a:r>
            <a:r>
              <a:rPr lang="ru-RU" sz="2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понижении абсолютной температуры одноатомного идеального газа в 1,5 раза средняя кинетическая энергия теплового движения его молекул </a:t>
            </a:r>
            <a:endParaRPr lang="ru-RU" sz="2800" kern="1200" dirty="0">
              <a:solidFill>
                <a:srgbClr val="0070C0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11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114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1141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1142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9114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1144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571500" y="3000375"/>
            <a:ext cx="77152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увеличится в 1,5 раза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уменьшится в 1,5 раза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уменьшится в 2,25 раза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не изменится 	</a:t>
            </a:r>
          </a:p>
        </p:txBody>
      </p:sp>
    </p:spTree>
    <p:extLst>
      <p:ext uri="{BB962C8B-B14F-4D97-AF65-F5344CB8AC3E}">
        <p14:creationId xmlns:p14="http://schemas.microsoft.com/office/powerpoint/2010/main" val="30844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142852"/>
            <a:ext cx="8572528" cy="1714488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8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37. </a:t>
            </a:r>
            <a:r>
              <a:rPr lang="ru-RU" sz="28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Горячая </a:t>
            </a:r>
            <a:r>
              <a:rPr lang="ru-RU" sz="2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жидкость медленно охлаждалась в стакане. </a:t>
            </a:r>
            <a:r>
              <a:rPr lang="ru-RU" sz="2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В таблице приведены результаты измерений ее температуры с течением времени. </a:t>
            </a:r>
            <a:endParaRPr lang="ru-RU" sz="2800" kern="1200" dirty="0">
              <a:solidFill>
                <a:srgbClr val="0070C0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318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318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3189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3190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9319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3192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571500" y="4643438"/>
            <a:ext cx="77152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только в жидком состоянии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только в твердом состоянии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и в жидком, и в твердом состояниях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и в жидком, и в газообразном состояниях 	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85720" y="3000372"/>
            <a:ext cx="8572528" cy="785818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В стакане через 7 мин после начала измерений находилось вещество </a:t>
            </a:r>
            <a:endParaRPr lang="ru-RU" sz="2800" b="1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931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143125"/>
            <a:ext cx="85058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142852"/>
            <a:ext cx="8572528" cy="2000264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b="1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38</a:t>
            </a:r>
            <a:r>
              <a:rPr lang="ru-RU" sz="2000" b="1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.</a:t>
            </a:r>
            <a:r>
              <a:rPr lang="ru-RU" sz="2000" b="1" kern="1200" dirty="0" smtClean="0">
                <a:solidFill>
                  <a:srgbClr val="FF000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В сосуде находится постоянное количество идеального газа. Как изменится температура газа, если он перейдет из состояния </a:t>
            </a:r>
            <a:r>
              <a:rPr lang="ru-RU" sz="2800" i="1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1 в состояние 2 (см. рисунок)? </a:t>
            </a:r>
            <a:endParaRPr lang="ru-RU" sz="2800" kern="1200" dirty="0">
              <a:solidFill>
                <a:srgbClr val="0070C0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523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523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5237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5238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9523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524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pic>
        <p:nvPicPr>
          <p:cNvPr id="9524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2428875"/>
            <a:ext cx="4729162" cy="406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857500"/>
            <a:ext cx="207168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33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857500"/>
            <a:ext cx="1928813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245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74638"/>
            <a:ext cx="8715436" cy="1797040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3.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Экспериментально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исследовалось, как меняется температура  t  некоторой массы воды в зависимости от времени ее нагревания.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По результатам измерений построен график, приведенный на рисунке. Какой вывод можно сделать по результатам эксперимента? </a:t>
            </a:r>
            <a:endParaRPr lang="ru-RU" sz="2400" b="1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85750" y="2357438"/>
            <a:ext cx="407193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Вода переходит из твердого состояния в жидкое при  0</a:t>
            </a:r>
            <a:r>
              <a:rPr lang="ru-RU" sz="2400" baseline="30000">
                <a:latin typeface="Cambria" pitchFamily="18" charset="0"/>
              </a:rPr>
              <a:t>0</a:t>
            </a:r>
            <a:r>
              <a:rPr lang="ru-RU" sz="2400">
                <a:latin typeface="Cambria" pitchFamily="18" charset="0"/>
              </a:rPr>
              <a:t>С.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Вода кипит при 100</a:t>
            </a:r>
            <a:r>
              <a:rPr lang="ru-RU" sz="2400" baseline="30000">
                <a:latin typeface="Cambria" pitchFamily="18" charset="0"/>
              </a:rPr>
              <a:t>0</a:t>
            </a:r>
            <a:r>
              <a:rPr lang="ru-RU" sz="2400">
                <a:latin typeface="Cambria" pitchFamily="18" charset="0"/>
              </a:rPr>
              <a:t>С.</a:t>
            </a:r>
          </a:p>
          <a:p>
            <a:pPr marL="342900" indent="-342900">
              <a:buFontTx/>
              <a:buAutoNum type="arabicPeriod"/>
            </a:pPr>
            <a:r>
              <a:rPr lang="ru-RU" sz="2400">
                <a:latin typeface="Cambria" pitchFamily="18" charset="0"/>
              </a:rPr>
              <a:t>Теплоемкость воды равна  4200 Дж/(кг</a:t>
            </a:r>
            <a:r>
              <a:rPr lang="ru-RU" sz="2400">
                <a:latin typeface="Cambria" pitchFamily="18" charset="0"/>
                <a:sym typeface="Symbol" pitchFamily="18" charset="2"/>
              </a:rPr>
              <a:t></a:t>
            </a:r>
            <a:r>
              <a:rPr lang="ru-RU" sz="2400">
                <a:latin typeface="Cambria" pitchFamily="18" charset="0"/>
              </a:rPr>
              <a:t>0С).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Чем дольше нагревается вода, тем выше ее температура.</a:t>
            </a:r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57438"/>
            <a:ext cx="3979863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50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214290"/>
            <a:ext cx="8143932" cy="2143140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39.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На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рисунке приведены графики зависимости давления 1 моль идеального газа от абсолютной температуры для различных процессов.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Какой из графиков соответствует изохорному процессу? </a:t>
            </a:r>
            <a:endParaRPr lang="ru-RU" sz="2400" kern="1200" dirty="0">
              <a:solidFill>
                <a:srgbClr val="002060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933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933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9333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99334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pic>
        <p:nvPicPr>
          <p:cNvPr id="993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2743200"/>
            <a:ext cx="82772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714625"/>
            <a:ext cx="207168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590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214290"/>
            <a:ext cx="8143932" cy="1643074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40.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В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результате нагревания неона абсолютная температура газа увеличилась в 4 раза.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Средняя кинетическая энергия теплового движения его молекул при этом </a:t>
            </a:r>
            <a:endParaRPr lang="ru-RU" sz="2400" kern="1200" dirty="0">
              <a:solidFill>
                <a:srgbClr val="002060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137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10138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101381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01382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285875" y="2786063"/>
            <a:ext cx="578643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увеличилась в 4 раза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увеличилась в 2 раза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уменьшилась в 4 раза </a:t>
            </a:r>
          </a:p>
          <a:p>
            <a:pPr marL="457200" indent="-4572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не изменилась 	</a:t>
            </a:r>
          </a:p>
        </p:txBody>
      </p:sp>
    </p:spTree>
    <p:extLst>
      <p:ext uri="{BB962C8B-B14F-4D97-AF65-F5344CB8AC3E}">
        <p14:creationId xmlns:p14="http://schemas.microsoft.com/office/powerpoint/2010/main" val="170975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1) </a:t>
            </a:r>
            <a:r>
              <a:rPr lang="ru-RU" dirty="0" smtClean="0"/>
              <a:t>1</a:t>
            </a:r>
            <a:r>
              <a:rPr lang="ru-RU" dirty="0" smtClean="0">
                <a:solidFill>
                  <a:srgbClr val="FF0000"/>
                </a:solidFill>
              </a:rPr>
              <a:t> 2) </a:t>
            </a:r>
            <a:r>
              <a:rPr lang="ru-RU" dirty="0" smtClean="0"/>
              <a:t>4</a:t>
            </a:r>
            <a:r>
              <a:rPr lang="ru-RU" dirty="0" smtClean="0">
                <a:solidFill>
                  <a:srgbClr val="FF0000"/>
                </a:solidFill>
              </a:rPr>
              <a:t> 3) </a:t>
            </a:r>
            <a:r>
              <a:rPr lang="ru-RU" dirty="0" smtClean="0"/>
              <a:t>4</a:t>
            </a:r>
            <a:r>
              <a:rPr lang="ru-RU" dirty="0" smtClean="0">
                <a:solidFill>
                  <a:srgbClr val="FF0000"/>
                </a:solidFill>
              </a:rPr>
              <a:t> 4) </a:t>
            </a:r>
            <a:r>
              <a:rPr lang="ru-RU" dirty="0" smtClean="0"/>
              <a:t>2</a:t>
            </a:r>
            <a:r>
              <a:rPr lang="ru-RU" dirty="0" smtClean="0">
                <a:solidFill>
                  <a:srgbClr val="FF0000"/>
                </a:solidFill>
              </a:rPr>
              <a:t> 5) </a:t>
            </a:r>
            <a:r>
              <a:rPr lang="ru-RU" dirty="0" smtClean="0"/>
              <a:t>3</a:t>
            </a:r>
            <a:r>
              <a:rPr lang="ru-RU" dirty="0" smtClean="0">
                <a:solidFill>
                  <a:srgbClr val="FF0000"/>
                </a:solidFill>
              </a:rPr>
              <a:t> 6) </a:t>
            </a:r>
            <a:r>
              <a:rPr lang="ru-RU" dirty="0" smtClean="0"/>
              <a:t>3</a:t>
            </a:r>
            <a:r>
              <a:rPr lang="ru-RU" dirty="0" smtClean="0">
                <a:solidFill>
                  <a:srgbClr val="FF0000"/>
                </a:solidFill>
              </a:rPr>
              <a:t> 7) </a:t>
            </a:r>
            <a:r>
              <a:rPr lang="ru-RU" dirty="0" smtClean="0"/>
              <a:t>1</a:t>
            </a:r>
            <a:r>
              <a:rPr lang="ru-RU" dirty="0" smtClean="0">
                <a:solidFill>
                  <a:srgbClr val="FF0000"/>
                </a:solidFill>
              </a:rPr>
              <a:t> 8) </a:t>
            </a:r>
            <a:r>
              <a:rPr lang="ru-RU" dirty="0" smtClean="0"/>
              <a:t>1</a:t>
            </a:r>
            <a:r>
              <a:rPr lang="ru-RU" dirty="0" smtClean="0">
                <a:solidFill>
                  <a:srgbClr val="FF0000"/>
                </a:solidFill>
              </a:rPr>
              <a:t> 9) </a:t>
            </a:r>
            <a:r>
              <a:rPr lang="ru-RU" dirty="0" smtClean="0"/>
              <a:t>4</a:t>
            </a:r>
            <a:r>
              <a:rPr lang="ru-RU" dirty="0" smtClean="0">
                <a:solidFill>
                  <a:srgbClr val="FF0000"/>
                </a:solidFill>
              </a:rPr>
              <a:t> 10) </a:t>
            </a:r>
            <a:r>
              <a:rPr lang="ru-RU" dirty="0" smtClean="0"/>
              <a:t>2</a:t>
            </a: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11) </a:t>
            </a:r>
            <a:r>
              <a:rPr lang="ru-RU" dirty="0" smtClean="0"/>
              <a:t>2</a:t>
            </a:r>
            <a:r>
              <a:rPr lang="ru-RU" dirty="0" smtClean="0">
                <a:solidFill>
                  <a:srgbClr val="FF0000"/>
                </a:solidFill>
              </a:rPr>
              <a:t> 12) </a:t>
            </a:r>
            <a:r>
              <a:rPr lang="ru-RU" dirty="0" smtClean="0"/>
              <a:t>4</a:t>
            </a:r>
            <a:r>
              <a:rPr lang="ru-RU" dirty="0" smtClean="0">
                <a:solidFill>
                  <a:srgbClr val="FF0000"/>
                </a:solidFill>
              </a:rPr>
              <a:t> 13) </a:t>
            </a:r>
            <a:r>
              <a:rPr lang="ru-RU" dirty="0" smtClean="0"/>
              <a:t>1</a:t>
            </a:r>
            <a:r>
              <a:rPr lang="ru-RU" dirty="0" smtClean="0">
                <a:solidFill>
                  <a:srgbClr val="FF0000"/>
                </a:solidFill>
              </a:rPr>
              <a:t> 14) </a:t>
            </a:r>
            <a:r>
              <a:rPr lang="ru-RU" dirty="0" smtClean="0"/>
              <a:t>2</a:t>
            </a:r>
            <a:r>
              <a:rPr lang="ru-RU" dirty="0" smtClean="0">
                <a:solidFill>
                  <a:srgbClr val="FF0000"/>
                </a:solidFill>
              </a:rPr>
              <a:t> 15) </a:t>
            </a:r>
            <a:r>
              <a:rPr lang="ru-RU" dirty="0" smtClean="0"/>
              <a:t>2</a:t>
            </a:r>
            <a:r>
              <a:rPr lang="ru-RU" dirty="0" smtClean="0">
                <a:solidFill>
                  <a:srgbClr val="FF0000"/>
                </a:solidFill>
              </a:rPr>
              <a:t> 16) </a:t>
            </a:r>
            <a:r>
              <a:rPr lang="ru-RU" dirty="0" smtClean="0"/>
              <a:t>3</a:t>
            </a:r>
            <a:r>
              <a:rPr lang="ru-RU" dirty="0" smtClean="0">
                <a:solidFill>
                  <a:srgbClr val="FF0000"/>
                </a:solidFill>
              </a:rPr>
              <a:t> 17) </a:t>
            </a:r>
            <a:r>
              <a:rPr lang="ru-RU" dirty="0" smtClean="0"/>
              <a:t>3</a:t>
            </a:r>
            <a:r>
              <a:rPr lang="ru-RU" dirty="0" smtClean="0">
                <a:solidFill>
                  <a:srgbClr val="FF0000"/>
                </a:solidFill>
              </a:rPr>
              <a:t> 18) </a:t>
            </a:r>
            <a:r>
              <a:rPr lang="ru-RU" dirty="0" smtClean="0"/>
              <a:t>3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19) </a:t>
            </a:r>
            <a:r>
              <a:rPr lang="ru-RU" dirty="0" smtClean="0"/>
              <a:t>1</a:t>
            </a:r>
            <a:r>
              <a:rPr lang="ru-RU" dirty="0" smtClean="0">
                <a:solidFill>
                  <a:srgbClr val="FF0000"/>
                </a:solidFill>
              </a:rPr>
              <a:t> 20)  </a:t>
            </a:r>
            <a:r>
              <a:rPr lang="ru-RU" dirty="0" smtClean="0"/>
              <a:t>2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21) </a:t>
            </a:r>
            <a:r>
              <a:rPr lang="ru-RU" dirty="0" smtClean="0"/>
              <a:t>4</a:t>
            </a:r>
            <a:r>
              <a:rPr lang="ru-RU" dirty="0" smtClean="0">
                <a:solidFill>
                  <a:srgbClr val="FF0000"/>
                </a:solidFill>
              </a:rPr>
              <a:t> 22) </a:t>
            </a:r>
            <a:r>
              <a:rPr lang="ru-RU" dirty="0" smtClean="0"/>
              <a:t>4</a:t>
            </a:r>
            <a:r>
              <a:rPr lang="ru-RU" dirty="0" smtClean="0">
                <a:solidFill>
                  <a:srgbClr val="FF0000"/>
                </a:solidFill>
              </a:rPr>
              <a:t> 23) </a:t>
            </a:r>
            <a:r>
              <a:rPr lang="ru-RU" dirty="0" smtClean="0"/>
              <a:t>1</a:t>
            </a:r>
            <a:r>
              <a:rPr lang="ru-RU" dirty="0" smtClean="0">
                <a:solidFill>
                  <a:srgbClr val="FF0000"/>
                </a:solidFill>
              </a:rPr>
              <a:t> 24) </a:t>
            </a:r>
            <a:r>
              <a:rPr lang="ru-RU" dirty="0" smtClean="0"/>
              <a:t>2</a:t>
            </a:r>
            <a:r>
              <a:rPr lang="ru-RU" dirty="0" smtClean="0">
                <a:solidFill>
                  <a:srgbClr val="FF0000"/>
                </a:solidFill>
              </a:rPr>
              <a:t> 25) </a:t>
            </a:r>
            <a:r>
              <a:rPr lang="ru-RU" dirty="0" smtClean="0"/>
              <a:t>2</a:t>
            </a:r>
            <a:r>
              <a:rPr lang="ru-RU" dirty="0" smtClean="0">
                <a:solidFill>
                  <a:srgbClr val="FF0000"/>
                </a:solidFill>
              </a:rPr>
              <a:t> 26) </a:t>
            </a:r>
            <a:r>
              <a:rPr lang="ru-RU" dirty="0" smtClean="0"/>
              <a:t>1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27) </a:t>
            </a:r>
            <a:r>
              <a:rPr lang="ru-RU" dirty="0" smtClean="0"/>
              <a:t>2</a:t>
            </a:r>
            <a:r>
              <a:rPr lang="ru-RU" dirty="0" smtClean="0">
                <a:solidFill>
                  <a:srgbClr val="FF0000"/>
                </a:solidFill>
              </a:rPr>
              <a:t> 28) </a:t>
            </a:r>
            <a:r>
              <a:rPr lang="ru-RU" dirty="0" smtClean="0"/>
              <a:t>3</a:t>
            </a:r>
            <a:r>
              <a:rPr lang="ru-RU" dirty="0" smtClean="0">
                <a:solidFill>
                  <a:srgbClr val="FF0000"/>
                </a:solidFill>
              </a:rPr>
              <a:t> 29) </a:t>
            </a:r>
            <a:r>
              <a:rPr lang="ru-RU" dirty="0" smtClean="0"/>
              <a:t>3</a:t>
            </a:r>
            <a:r>
              <a:rPr lang="ru-RU" dirty="0" smtClean="0">
                <a:solidFill>
                  <a:srgbClr val="FF0000"/>
                </a:solidFill>
              </a:rPr>
              <a:t> 30) </a:t>
            </a:r>
            <a:r>
              <a:rPr lang="ru-RU" dirty="0" smtClean="0"/>
              <a:t>4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31) </a:t>
            </a:r>
            <a:r>
              <a:rPr lang="ru-RU" dirty="0" smtClean="0"/>
              <a:t>2</a:t>
            </a:r>
            <a:r>
              <a:rPr lang="ru-RU" dirty="0" smtClean="0">
                <a:solidFill>
                  <a:srgbClr val="FF0000"/>
                </a:solidFill>
              </a:rPr>
              <a:t> 32) </a:t>
            </a:r>
            <a:r>
              <a:rPr lang="ru-RU" dirty="0" smtClean="0"/>
              <a:t>1</a:t>
            </a:r>
            <a:r>
              <a:rPr lang="ru-RU" dirty="0" smtClean="0">
                <a:solidFill>
                  <a:srgbClr val="FF0000"/>
                </a:solidFill>
              </a:rPr>
              <a:t> 33) </a:t>
            </a:r>
            <a:r>
              <a:rPr lang="ru-RU" dirty="0" smtClean="0"/>
              <a:t>2</a:t>
            </a:r>
            <a:r>
              <a:rPr lang="ru-RU" dirty="0" smtClean="0">
                <a:solidFill>
                  <a:srgbClr val="FF0000"/>
                </a:solidFill>
              </a:rPr>
              <a:t> 34) </a:t>
            </a:r>
            <a:r>
              <a:rPr lang="ru-RU" dirty="0" smtClean="0"/>
              <a:t>4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35) </a:t>
            </a:r>
            <a:r>
              <a:rPr lang="ru-RU" dirty="0" smtClean="0"/>
              <a:t>4</a:t>
            </a:r>
            <a:r>
              <a:rPr lang="ru-RU" dirty="0" smtClean="0">
                <a:solidFill>
                  <a:srgbClr val="FF0000"/>
                </a:solidFill>
              </a:rPr>
              <a:t> 36) </a:t>
            </a:r>
            <a:r>
              <a:rPr lang="ru-RU" dirty="0" smtClean="0"/>
              <a:t>2</a:t>
            </a:r>
            <a:r>
              <a:rPr lang="ru-RU" dirty="0" smtClean="0">
                <a:solidFill>
                  <a:srgbClr val="FF0000"/>
                </a:solidFill>
              </a:rPr>
              <a:t> 37) </a:t>
            </a:r>
            <a:r>
              <a:rPr lang="ru-RU" dirty="0" smtClean="0"/>
              <a:t>3</a:t>
            </a:r>
            <a:r>
              <a:rPr lang="ru-RU" dirty="0" smtClean="0">
                <a:solidFill>
                  <a:srgbClr val="FF0000"/>
                </a:solidFill>
              </a:rPr>
              <a:t> 38) </a:t>
            </a:r>
            <a:r>
              <a:rPr lang="ru-RU" dirty="0" smtClean="0"/>
              <a:t>1</a:t>
            </a:r>
            <a:r>
              <a:rPr lang="ru-RU" dirty="0" smtClean="0">
                <a:solidFill>
                  <a:srgbClr val="FF0000"/>
                </a:solidFill>
              </a:rPr>
              <a:t> 39) </a:t>
            </a:r>
            <a:r>
              <a:rPr lang="ru-RU" dirty="0" smtClean="0"/>
              <a:t>3</a:t>
            </a:r>
            <a:r>
              <a:rPr lang="ru-RU" dirty="0" smtClean="0">
                <a:solidFill>
                  <a:srgbClr val="FF0000"/>
                </a:solidFill>
              </a:rPr>
              <a:t> 40) </a:t>
            </a:r>
            <a:r>
              <a:rPr lang="ru-RU" dirty="0" smtClean="0"/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879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74638"/>
            <a:ext cx="8715436" cy="939784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4.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Испарение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жидкости происходит потому, что 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. .</a:t>
            </a:r>
            <a:endParaRPr lang="ru-RU" sz="2400" b="1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00063" y="2571750"/>
            <a:ext cx="7929562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разрушается кристаллическая решетка.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самые быстрые частицы покидают жидкость.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самые медленные частицы покидают жидкость.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самые крупные частицы покидают жидкость.</a:t>
            </a:r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92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74638"/>
            <a:ext cx="8715436" cy="1797040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5.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Тела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, имеющие разные температуры, привели в соприкосновение двумя способами  ( I  и  II ).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Какое из перечисленных ниже утверждений является верным? </a:t>
            </a:r>
            <a:endParaRPr lang="ru-RU" sz="2400" b="1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0" y="4500563"/>
            <a:ext cx="8572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Rockwell" pitchFamily="18" charset="0"/>
              <a:buAutoNum type="arabicPeriod"/>
            </a:pPr>
            <a:r>
              <a:rPr lang="ru-RU">
                <a:latin typeface="Cambria" pitchFamily="18" charset="0"/>
              </a:rPr>
              <a:t>В положении  I  теплопередача осуществляется от тела  1  к телу  2.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>
                <a:latin typeface="Cambria" pitchFamily="18" charset="0"/>
              </a:rPr>
              <a:t>В положении  II  теплопередача осуществляется от тела  1  к телу  2.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>
                <a:latin typeface="Cambria" pitchFamily="18" charset="0"/>
              </a:rPr>
              <a:t>В любом положении теплопередача осуществляется от тела  2  к телу  1.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>
                <a:latin typeface="Cambria" pitchFamily="18" charset="0"/>
              </a:rPr>
              <a:t>Теплопередача осуществляется только в положении  II.</a:t>
            </a: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8" y="2143125"/>
            <a:ext cx="3735387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463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74638"/>
            <a:ext cx="8715436" cy="1511288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6.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Представления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о строении вещества в XVIII веке не позволяли получить объяснения закона Шарля и других газовых законов.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На основании этого мы можем признать, что</a:t>
            </a:r>
            <a:endParaRPr lang="ru-RU" sz="2400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57188" y="2643188"/>
            <a:ext cx="792956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опыты давали искаженные результаты, не соответствующие действительности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представления требовали дополнений или корректировки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теория имеет дело с идеальными объектами, а эксперимент – с реальными. Они не могут друг другу соответствовать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400">
                <a:latin typeface="Cambria" pitchFamily="18" charset="0"/>
              </a:rPr>
              <a:t>ни опыты, ни научные представления в XVIII веке не отражали истинную картину строения веществ</a:t>
            </a:r>
          </a:p>
        </p:txBody>
      </p:sp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08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2844" y="357166"/>
            <a:ext cx="8715436" cy="1725602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7.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Одинаковые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количества одного и того же газа нагревают в двух разных сосудах.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Зависимость давления от температуры в этих сосудах представлена на графике. Что можно сказать об объемах этих сосудов?</a:t>
            </a:r>
            <a:b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ru-RU" sz="2400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4786313" y="2500313"/>
          <a:ext cx="3814762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Picture" r:id="rId3" imgW="1600200" imgH="1057320" progId="Word.Picture.8">
                  <p:embed/>
                </p:oleObj>
              </mc:Choice>
              <mc:Fallback>
                <p:oleObj name="Picture" r:id="rId3" imgW="1600200" imgH="10573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2500313"/>
                        <a:ext cx="3814762" cy="25209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928688" y="3929063"/>
            <a:ext cx="7500937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>
              <a:buFont typeface="Rockwell" pitchFamily="18" charset="0"/>
              <a:buAutoNum type="arabicPeriod"/>
              <a:tabLst>
                <a:tab pos="576263" algn="l"/>
                <a:tab pos="2016125" algn="l"/>
                <a:tab pos="3455988" algn="l"/>
                <a:tab pos="4895850" algn="l"/>
              </a:tabLst>
            </a:pPr>
            <a:r>
              <a:rPr lang="ru-RU" sz="2800">
                <a:cs typeface="Times New Roman" pitchFamily="18" charset="0"/>
              </a:rPr>
              <a:t>V</a:t>
            </a:r>
            <a:r>
              <a:rPr lang="ru-RU" sz="2800" baseline="-30000">
                <a:cs typeface="Times New Roman" pitchFamily="18" charset="0"/>
              </a:rPr>
              <a:t>1</a:t>
            </a:r>
            <a:r>
              <a:rPr lang="ru-RU" sz="2800">
                <a:cs typeface="Times New Roman" pitchFamily="18" charset="0"/>
              </a:rPr>
              <a:t> больше V</a:t>
            </a:r>
            <a:r>
              <a:rPr lang="ru-RU" sz="2800" baseline="-30000">
                <a:cs typeface="Times New Roman" pitchFamily="18" charset="0"/>
              </a:rPr>
              <a:t>2</a:t>
            </a:r>
            <a:endParaRPr lang="ru-RU" sz="2800"/>
          </a:p>
          <a:p>
            <a:pPr marL="342900" indent="-342900" eaLnBrk="0" hangingPunct="0">
              <a:buFont typeface="Rockwell" pitchFamily="18" charset="0"/>
              <a:buAutoNum type="arabicPeriod"/>
              <a:tabLst>
                <a:tab pos="576263" algn="l"/>
                <a:tab pos="2016125" algn="l"/>
                <a:tab pos="3455988" algn="l"/>
                <a:tab pos="4895850" algn="l"/>
              </a:tabLst>
            </a:pPr>
            <a:r>
              <a:rPr lang="ru-RU" sz="2800">
                <a:cs typeface="Times New Roman" pitchFamily="18" charset="0"/>
              </a:rPr>
              <a:t>V</a:t>
            </a:r>
            <a:r>
              <a:rPr lang="ru-RU" sz="2800" baseline="-30000">
                <a:cs typeface="Times New Roman" pitchFamily="18" charset="0"/>
              </a:rPr>
              <a:t>1</a:t>
            </a:r>
            <a:r>
              <a:rPr lang="ru-RU" sz="2800">
                <a:cs typeface="Times New Roman" pitchFamily="18" charset="0"/>
              </a:rPr>
              <a:t> меньше V</a:t>
            </a:r>
            <a:r>
              <a:rPr lang="ru-RU" sz="2800" baseline="-30000">
                <a:cs typeface="Times New Roman" pitchFamily="18" charset="0"/>
              </a:rPr>
              <a:t>2</a:t>
            </a:r>
            <a:endParaRPr lang="ru-RU" sz="2800"/>
          </a:p>
          <a:p>
            <a:pPr marL="342900" indent="-342900" eaLnBrk="0" hangingPunct="0">
              <a:buFont typeface="Rockwell" pitchFamily="18" charset="0"/>
              <a:buAutoNum type="arabicPeriod"/>
              <a:tabLst>
                <a:tab pos="576263" algn="l"/>
                <a:tab pos="2016125" algn="l"/>
                <a:tab pos="3455988" algn="l"/>
                <a:tab pos="4895850" algn="l"/>
              </a:tabLst>
            </a:pPr>
            <a:r>
              <a:rPr lang="ru-RU" sz="2800">
                <a:cs typeface="Times New Roman" pitchFamily="18" charset="0"/>
              </a:rPr>
              <a:t>V</a:t>
            </a:r>
            <a:r>
              <a:rPr lang="ru-RU" sz="2800" baseline="-30000">
                <a:cs typeface="Times New Roman" pitchFamily="18" charset="0"/>
              </a:rPr>
              <a:t>1</a:t>
            </a:r>
            <a:r>
              <a:rPr lang="ru-RU" sz="2800">
                <a:cs typeface="Times New Roman" pitchFamily="18" charset="0"/>
              </a:rPr>
              <a:t> равно V</a:t>
            </a:r>
            <a:r>
              <a:rPr lang="ru-RU" sz="2800" baseline="-30000">
                <a:cs typeface="Times New Roman" pitchFamily="18" charset="0"/>
              </a:rPr>
              <a:t>2</a:t>
            </a:r>
            <a:endParaRPr lang="ru-RU" sz="2800">
              <a:cs typeface="Times New Roman" pitchFamily="18" charset="0"/>
            </a:endParaRPr>
          </a:p>
          <a:p>
            <a:pPr marL="342900" indent="-342900" eaLnBrk="0" hangingPunct="0">
              <a:buFont typeface="Rockwell" pitchFamily="18" charset="0"/>
              <a:buAutoNum type="arabicPeriod"/>
              <a:tabLst>
                <a:tab pos="576263" algn="l"/>
                <a:tab pos="2016125" algn="l"/>
                <a:tab pos="3455988" algn="l"/>
                <a:tab pos="4895850" algn="l"/>
              </a:tabLst>
            </a:pPr>
            <a:r>
              <a:rPr lang="ru-RU" sz="2800">
                <a:cs typeface="Times New Roman" pitchFamily="18" charset="0"/>
              </a:rPr>
              <a:t>Связь V</a:t>
            </a:r>
            <a:r>
              <a:rPr lang="ru-RU" sz="2800" baseline="-30000">
                <a:cs typeface="Times New Roman" pitchFamily="18" charset="0"/>
              </a:rPr>
              <a:t>1</a:t>
            </a:r>
            <a:r>
              <a:rPr lang="ru-RU" sz="2800">
                <a:cs typeface="Times New Roman" pitchFamily="18" charset="0"/>
              </a:rPr>
              <a:t> и V</a:t>
            </a:r>
            <a:r>
              <a:rPr lang="ru-RU" sz="2800" baseline="-30000">
                <a:cs typeface="Times New Roman" pitchFamily="18" charset="0"/>
              </a:rPr>
              <a:t>2</a:t>
            </a:r>
            <a:r>
              <a:rPr lang="ru-RU" sz="2800">
                <a:cs typeface="Times New Roman" pitchFamily="18" charset="0"/>
              </a:rPr>
              <a:t> зависит от свойств газов в сосудах</a:t>
            </a:r>
            <a:r>
              <a:rPr lang="ru-RU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045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74638"/>
            <a:ext cx="8715436" cy="3654428"/>
          </a:xfrm>
          <a:noFill/>
        </p:spPr>
        <p:txBody>
          <a:bodyPr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l" fontAlgn="auto">
              <a:spcAft>
                <a:spcPts val="0"/>
              </a:spcAft>
              <a:defRPr/>
            </a:pPr>
            <a:r>
              <a:rPr lang="ru-RU" sz="2400" kern="12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8. 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Какой 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из перечисленных ниже опытов </a:t>
            </a:r>
            <a:r>
              <a:rPr lang="en-US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А, Б или В) подтверждает вывод молекулярно-кинетической теории о том, что скорость молекул растет при увеличении температуры</a:t>
            </a:r>
            <a: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?</a:t>
            </a:r>
            <a:br>
              <a:rPr lang="ru-RU" sz="2400" kern="1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2400" b="1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А. Интенсивность броуновского движения растет с повышением температуры.</a:t>
            </a:r>
            <a: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ru-RU" sz="24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2400" b="1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Б.  Давление газа в сосуде растет с повышением температуры.</a:t>
            </a:r>
            <a:br>
              <a:rPr lang="ru-RU" sz="2400" b="1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2400" b="1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В.  Скорость диффузии красителя в воде повышается с ростом температуры.</a:t>
            </a:r>
            <a:endParaRPr lang="ru-RU" sz="2400" b="1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000500" y="4500563"/>
            <a:ext cx="28575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только А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только Б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только В</a:t>
            </a:r>
          </a:p>
          <a:p>
            <a:pPr marL="342900" indent="-342900">
              <a:buFont typeface="Rockwell" pitchFamily="18" charset="0"/>
              <a:buAutoNum type="arabicPeriod"/>
            </a:pPr>
            <a:r>
              <a:rPr lang="ru-RU" sz="2800">
                <a:latin typeface="Cambria" pitchFamily="18" charset="0"/>
              </a:rPr>
              <a:t>А, Б и В</a:t>
            </a:r>
          </a:p>
        </p:txBody>
      </p:sp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2560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19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1657</Words>
  <Application>Microsoft Office PowerPoint</Application>
  <PresentationFormat>Экран (4:3)</PresentationFormat>
  <Paragraphs>193</Paragraphs>
  <Slides>42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4" baseType="lpstr">
      <vt:lpstr>Тема Office</vt:lpstr>
      <vt:lpstr>Picture</vt:lpstr>
      <vt:lpstr>Решение задач по теме: «Молекулярная физика и термодинамика.» Подготовка к ЕГЭ. </vt:lpstr>
      <vt:lpstr>1. На рисунке показана часть шкалы термометра, висящего за окном. Температура воздуха на улице равна .....</vt:lpstr>
      <vt:lpstr>2. Кастрюлю с водой поставили на газовую плиту. Газ горит постоянно. Зависимость температуры воды от времени представлена на графике. График позволяет сделать вывод, что</vt:lpstr>
      <vt:lpstr>3. Экспериментально исследовалось, как меняется температура  t  некоторой массы воды в зависимости от времени ее нагревания. По результатам измерений построен график, приведенный на рисунке. Какой вывод можно сделать по результатам эксперимента? </vt:lpstr>
      <vt:lpstr>4. Испарение жидкости происходит потому, что . . .</vt:lpstr>
      <vt:lpstr>5. Тела, имеющие разные температуры, привели в соприкосновение двумя способами  ( I  и  II ). Какое из перечисленных ниже утверждений является верным? </vt:lpstr>
      <vt:lpstr>6. Представления о строении вещества в XVIII веке не позволяли получить объяснения закона Шарля и других газовых законов. На основании этого мы можем признать, что</vt:lpstr>
      <vt:lpstr>7. Одинаковые количества одного и того же газа нагревают в двух разных сосудах. Зависимость давления от температуры в этих сосудах представлена на графике. Что можно сказать об объемах этих сосудов? </vt:lpstr>
      <vt:lpstr>8. Какой из перечисленных ниже опытов (А, Б или В) подтверждает вывод молекулярно-кинетической теории о том, что скорость молекул растет при увеличении температуры?  А. Интенсивность броуновского движения растет с повышением температуры. Б.  Давление газа в сосуде растет с повышением температуры. В.  Скорость диффузии красителя в воде повышается с ростом температуры.</vt:lpstr>
      <vt:lpstr>9.В баллоне находится 6 моль газа. Сколько примерно молекул газа находится в баллоне?</vt:lpstr>
      <vt:lpstr>10. При испарении жидкость остывает. Молекулярно-кинетическая теория объясняет это тем, что чаще всего жидкость покидают молекулы, кинетическая энергия которых</vt:lpstr>
      <vt:lpstr>11. Идеальный газ сначала нагревался при постоянном давлении, потом его давление увеличивалось при постоянном объеме, затем при постоянной температуре давление газа уменьшилось до первоначального значения. Какой из графиков в координатных осях p–V соответствует этим изменениям состояния газа?</vt:lpstr>
      <vt:lpstr>12. Какова температура идеального газа в точке 2, если в точке 4 она равна 200К</vt:lpstr>
      <vt:lpstr>13. Диффузия происходит быстрее при повышении температуры вещества, потому что</vt:lpstr>
      <vt:lpstr>14. При неизменной концентрации частиц идеального газа средняя кинетическая энергия теплового движения его молекул увеличилась в 3 раза. При этом давление газа</vt:lpstr>
      <vt:lpstr>15. На рисунке изображен график зависимости давления газа на стенки сосуда от температуры. Какой процесс изменения состояния газа изображен?</vt:lpstr>
      <vt:lpstr>16. Температура кипения воды зависит от</vt:lpstr>
      <vt:lpstr>17. На рисунке изображен график плавления и кристаллизации нафталина. Какая из точек соответствует началу отвердевания вещества?</vt:lpstr>
      <vt:lpstr>18. Давление идеального газа зависит от   А. концентрации молекул. Б. средней кинетической энергии молекул.</vt:lpstr>
      <vt:lpstr>19. Весной при таянии  льда в водоеме температура окружающего воздуха</vt:lpstr>
      <vt:lpstr>20. При переходе из состояния А в состояние В температура идеального газа</vt:lpstr>
      <vt:lpstr>21. Идеальному газу сообщили количество теплоты 400 Дж. Газ расширился,  совершив работу 600 Дж. Внутренняя энергия газа при этом</vt:lpstr>
      <vt:lpstr>22. Наименьшая упорядоченность в расположении частиц характерна для</vt:lpstr>
      <vt:lpstr>23. Как изменяется внутренняя энергия кристаллического вещества в процессе его плавления?</vt:lpstr>
      <vt:lpstr>24. Парциальное давление водяного пара в воздухе при 20 С равно 0,466 кПа, давление насыщенных водяных паров при этой температуре 2,33 кПа. Относительная влажность воздуха равна</vt:lpstr>
      <vt:lpstr>25. жидкостях частицы совершают колебания возле положения равновесия, сталкиваясь с соседними частицами. Время от времени частица совершает «прыжок» к другому положению равновесия. Какое свойство жидкостей можно объяснить таким характером движения частиц?</vt:lpstr>
      <vt:lpstr>26. Лед при температуре 0С внесли в теплое помещение. Температура льда до того, как он растает,</vt:lpstr>
      <vt:lpstr>27. Абсолютная температура тела равна 300 К. По шкале Цельсия она равна</vt:lpstr>
      <vt:lpstr>28. Экспериментаторы закачивают воздух в стеклянный сосуд, одновременно охлаждая его. При этом температура воздуха в сосуде понизилась в 2 раза, а его давление возросло в  3 раза. Во сколько раз увеличилась масса воздуха в сосуде?</vt:lpstr>
      <vt:lpstr>29. В сосуде, закрытом поршнем, находится идеальный газ. График зависимости объема газа от температуры при изменении его состояния представлен на рисунке. В каком состоянии давление газа наибольшее?</vt:lpstr>
      <vt:lpstr>30. 3 моль  водорода находятся в сосуде при температуре Т. Какова температура 3 моль кислорода в сосуде того же объема и при том же давлении? (Водород и кислород считать идеальными газами.)</vt:lpstr>
      <vt:lpstr>31. На графике (см. рисунок) представлено изменение температуры Т вещества с течением времени t. В начальный момент времени вещество находилось в кристаллическом состоянии. Какая из точек соответствует окончанию процесса отвердевания?</vt:lpstr>
      <vt:lpstr>32. Постоянная масса идеального газа участвует в процессе, показанном на рисунке. Наибольшее давление газа в процессе достигается </vt:lpstr>
      <vt:lpstr>33. На фотографии представлены два термометра, используемые для определения относительной влажности воздуха. Ниже приведена психрометрическая таблица, в которой влажность указана в процентах. </vt:lpstr>
      <vt:lpstr>34. При постоянной температуре объём данной массы идеального газа возрос в 4 раза. Давление газа при этом </vt:lpstr>
      <vt:lpstr>35.На рисунке представлен график зависимости абсолютной температуры T воды массой m от времени t при осуществлении теплоотвода с постоянной мощностью P. В момент времени t = 0 вода находилась в газообразном состоянии. Какое из приведенных ниже выражений определяет удельную теплоемкость льда по результатам этого опыта? </vt:lpstr>
      <vt:lpstr>36. При понижении абсолютной температуры одноатомного идеального газа в 1,5 раза средняя кинетическая энергия теплового движения его молекул </vt:lpstr>
      <vt:lpstr>37. Горячая жидкость медленно охлаждалась в стакане. В таблице приведены результаты измерений ее температуры с течением времени. </vt:lpstr>
      <vt:lpstr>38. В сосуде находится постоянное количество идеального газа. Как изменится температура газа, если он перейдет из состояния 1 в состояние 2 (см. рисунок)? </vt:lpstr>
      <vt:lpstr>39.На рисунке приведены графики зависимости давления 1 моль идеального газа от абсолютной температуры для различных процессов. Какой из графиков соответствует изохорному процессу? </vt:lpstr>
      <vt:lpstr>40. В результате нагревания неона абсолютная температура газа увеличилась в 4 раза. Средняя кинетическая энергия теплового движения его молекул при этом </vt:lpstr>
      <vt:lpstr>Ответы: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(ЕГЭ 2001 г.) А10. Согласно расчетам, температура жидкости должна быть равна 143 К. Между тем термометр в сосуде показывает температуру не более –1300 С. Это означает, что</dc:title>
  <dc:creator>Виктория</dc:creator>
  <cp:lastModifiedBy>Виктория</cp:lastModifiedBy>
  <cp:revision>7</cp:revision>
  <dcterms:created xsi:type="dcterms:W3CDTF">2016-04-03T11:20:04Z</dcterms:created>
  <dcterms:modified xsi:type="dcterms:W3CDTF">2016-04-03T12:29:11Z</dcterms:modified>
</cp:coreProperties>
</file>