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72" r:id="rId5"/>
    <p:sldId id="261" r:id="rId6"/>
    <p:sldId id="273" r:id="rId7"/>
    <p:sldId id="262" r:id="rId8"/>
    <p:sldId id="263" r:id="rId9"/>
    <p:sldId id="274" r:id="rId10"/>
    <p:sldId id="278" r:id="rId11"/>
    <p:sldId id="275" r:id="rId12"/>
    <p:sldId id="276" r:id="rId13"/>
    <p:sldId id="264" r:id="rId14"/>
    <p:sldId id="265" r:id="rId15"/>
    <p:sldId id="268" r:id="rId16"/>
    <p:sldId id="269" r:id="rId17"/>
    <p:sldId id="266" r:id="rId18"/>
    <p:sldId id="270" r:id="rId19"/>
    <p:sldId id="279" r:id="rId20"/>
    <p:sldId id="277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7;&#1091;&#1087;&#1077;&#1088;%20&#1092;&#1080;&#1079;&#1082;&#1091;&#1083;&#1100;&#1090;&#1084;&#1080;&#1085;&#1091;&#1090;&#1082;&#1072;%20&#1076;&#1083;&#1103;%20&#1091;&#1088;&#1086;&#1082;&#1072;.mp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500438"/>
            <a:ext cx="5486400" cy="642942"/>
          </a:xfrm>
        </p:spPr>
        <p:txBody>
          <a:bodyPr/>
          <a:lstStyle/>
          <a:p>
            <a:r>
              <a:rPr lang="ru-RU" dirty="0" smtClean="0"/>
              <a:t>Повторим пройденный материал </a:t>
            </a:r>
            <a:endParaRPr lang="ru-RU" dirty="0"/>
          </a:p>
        </p:txBody>
      </p:sp>
      <p:pic>
        <p:nvPicPr>
          <p:cNvPr id="10" name="Рисунок 9" descr="185f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0024" b="30024"/>
          <a:stretch>
            <a:fillRect/>
          </a:stretch>
        </p:blipFill>
        <p:spPr>
          <a:xfrm>
            <a:off x="1792288" y="612775"/>
            <a:ext cx="5486400" cy="2673349"/>
          </a:xfrm>
        </p:spPr>
      </p:pic>
      <p:sp>
        <p:nvSpPr>
          <p:cNvPr id="4" name="Содержимое 3"/>
          <p:cNvSpPr>
            <a:spLocks noGrp="1"/>
          </p:cNvSpPr>
          <p:nvPr>
            <p:ph type="body" sz="half" idx="2"/>
          </p:nvPr>
        </p:nvSpPr>
        <p:spPr>
          <a:xfrm>
            <a:off x="1792288" y="4143380"/>
            <a:ext cx="5486400" cy="20288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На дом были заданы: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1)Определения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2)</a:t>
            </a:r>
            <a:r>
              <a:rPr lang="ru-RU" sz="2400" b="1" dirty="0" err="1" smtClean="0">
                <a:solidFill>
                  <a:srgbClr val="C00000"/>
                </a:solidFill>
              </a:rPr>
              <a:t>Рисунки,стихи,презентации</a:t>
            </a:r>
            <a:r>
              <a:rPr lang="ru-RU" sz="2400" b="1" dirty="0" smtClean="0">
                <a:solidFill>
                  <a:srgbClr val="C00000"/>
                </a:solidFill>
              </a:rPr>
              <a:t> о купцах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Это интересно.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Умение торговаться-это особый дар. На восточных базарах торг до сих пор остается обязательным ритуалом при покупке любого  товара, и отказаться от сделки-значит оскорбить партнера по сделке.</a:t>
            </a:r>
          </a:p>
          <a:p>
            <a:r>
              <a:rPr lang="ru-RU" dirty="0" smtClean="0"/>
              <a:t>Богатые семьи горожан держали специальных  служанок, задачей </a:t>
            </a:r>
          </a:p>
          <a:p>
            <a:pPr marL="0" indent="0">
              <a:buNone/>
            </a:pPr>
            <a:r>
              <a:rPr lang="ru-RU" dirty="0" smtClean="0"/>
              <a:t>     которых была закупка продуктов.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45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Физкульминутка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Супер физкультминутка для урока.</a:t>
            </a:r>
            <a:r>
              <a:rPr lang="en-US" dirty="0" smtClean="0">
                <a:hlinkClick r:id="rId2" action="ppaction://hlinkfile"/>
              </a:rPr>
              <a:t>mp4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1115616" y="2636912"/>
            <a:ext cx="2736304" cy="316835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Вставь пропущенное слово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1.Покупатель заинтересован в______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нужной вещи.</a:t>
            </a:r>
          </a:p>
          <a:p>
            <a:pPr marL="0" indent="0">
              <a:buNone/>
            </a:pPr>
            <a:r>
              <a:rPr lang="ru-RU" dirty="0" smtClean="0"/>
              <a:t>     2.Покупатель заинтересован в ______цене         товара.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3.Для </a:t>
            </a:r>
            <a:r>
              <a:rPr lang="ru-RU" dirty="0" err="1" smtClean="0"/>
              <a:t>покупателя_______качество</a:t>
            </a:r>
            <a:r>
              <a:rPr lang="ru-RU" dirty="0" smtClean="0"/>
              <a:t> товара       имеет большое значение.</a:t>
            </a:r>
          </a:p>
          <a:p>
            <a:pPr marL="0" indent="0">
              <a:buNone/>
            </a:pPr>
            <a:r>
              <a:rPr lang="ru-RU" dirty="0" smtClean="0"/>
              <a:t>    4.Покупатель стремиться купить______</a:t>
            </a:r>
          </a:p>
          <a:p>
            <a:pPr marL="0" indent="0">
              <a:buNone/>
            </a:pPr>
            <a:r>
              <a:rPr lang="ru-RU" dirty="0" smtClean="0"/>
              <a:t>         количество товара.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8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/>
          <a:lstStyle/>
          <a:p>
            <a:r>
              <a:rPr lang="ru-RU" dirty="0" smtClean="0"/>
              <a:t>Выскажи свое мнение!</a:t>
            </a:r>
            <a:br>
              <a:rPr lang="ru-RU" dirty="0" smtClean="0"/>
            </a:br>
            <a:r>
              <a:rPr lang="ru-RU" dirty="0" smtClean="0"/>
              <a:t>Что нужно знать потребителю о продавцах?</a:t>
            </a:r>
            <a:endParaRPr lang="ru-RU" dirty="0"/>
          </a:p>
        </p:txBody>
      </p:sp>
      <p:pic>
        <p:nvPicPr>
          <p:cNvPr id="14" name="Содержимое 1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3000372"/>
            <a:ext cx="3857652" cy="2598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715304" cy="1143008"/>
          </a:xfrm>
        </p:spPr>
        <p:txBody>
          <a:bodyPr/>
          <a:lstStyle/>
          <a:p>
            <a:r>
              <a:rPr lang="ru-RU" dirty="0" smtClean="0"/>
              <a:t>Выскажи свое мнение!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29"/>
            <a:ext cx="8229600" cy="20717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Играет ли мода какую-либо роль при покупках</a:t>
            </a:r>
            <a:endParaRPr lang="ru-RU" sz="4400" dirty="0"/>
          </a:p>
        </p:txBody>
      </p:sp>
      <p:pic>
        <p:nvPicPr>
          <p:cNvPr id="8" name="Содержимое 7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3071810"/>
            <a:ext cx="1428760" cy="1928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Выскажи свое мнение!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Где вероятнее всего, покупка будет успешнее для потребителя: в центре города или на его окраине</a:t>
            </a:r>
            <a:endParaRPr lang="ru-RU" dirty="0"/>
          </a:p>
        </p:txBody>
      </p:sp>
      <p:pic>
        <p:nvPicPr>
          <p:cNvPr id="14" name="Содержимое 1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6446" y="3071811"/>
            <a:ext cx="1143008" cy="1428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Выскажи свое мнение!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Почему многие люди покупают продукты сразу на неделю, хотя цены стабильны, а продукты в магазинах имеются в изобилии?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Выскажи свое мнение!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    В крупных городах есть магазины, работающие круглосуточно. В  какое время (днем или ночью) выгоднее делать покупки? Почему?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Выскажи свое мнение!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Кем может быть человек, приобретающий товары и услуги:</a:t>
            </a:r>
          </a:p>
          <a:p>
            <a:r>
              <a:rPr lang="ru-RU" dirty="0" smtClean="0"/>
              <a:t>А) покупателем;</a:t>
            </a:r>
          </a:p>
          <a:p>
            <a:r>
              <a:rPr lang="ru-RU" dirty="0" smtClean="0"/>
              <a:t>Б) потребителем;</a:t>
            </a:r>
          </a:p>
          <a:p>
            <a:r>
              <a:rPr lang="ru-RU" dirty="0" smtClean="0"/>
              <a:t>В) и покупателем, и потребителем?</a:t>
            </a:r>
          </a:p>
          <a:p>
            <a:pPr>
              <a:buNone/>
            </a:pPr>
            <a:r>
              <a:rPr lang="ru-RU" dirty="0" smtClean="0"/>
              <a:t>Объясни! Приведи примеры!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Придумайте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Стандартные  выражения, которые покупатель использует для отказа от покупки.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73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Соотнеси правильно!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8866501"/>
              </p:ext>
            </p:extLst>
          </p:nvPr>
        </p:nvGraphicFramePr>
        <p:xfrm>
          <a:off x="571472" y="857232"/>
          <a:ext cx="7528920" cy="57135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10917"/>
                <a:gridCol w="5818003"/>
              </a:tblGrid>
              <a:tr h="717417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Экономические понятия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Их определения</a:t>
                      </a:r>
                      <a:endParaRPr lang="ru-RU" b="1" dirty="0"/>
                    </a:p>
                  </a:txBody>
                  <a:tcPr/>
                </a:tc>
              </a:tr>
              <a:tr h="1024882">
                <a:tc>
                  <a:txBody>
                    <a:bodyPr/>
                    <a:lstStyle/>
                    <a:p>
                      <a:r>
                        <a:rPr lang="ru-RU" dirty="0" smtClean="0"/>
                        <a:t>1. Благотворительность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 профессия человека, связанная с куплей-</a:t>
                      </a:r>
                      <a:r>
                        <a:rPr lang="ru-RU" baseline="0" dirty="0" smtClean="0"/>
                        <a:t> продажей товара</a:t>
                      </a:r>
                      <a:endParaRPr lang="ru-RU" b="1" dirty="0"/>
                    </a:p>
                  </a:txBody>
                  <a:tcPr/>
                </a:tc>
              </a:tr>
              <a:tr h="800695">
                <a:tc>
                  <a:txBody>
                    <a:bodyPr/>
                    <a:lstStyle/>
                    <a:p>
                      <a:r>
                        <a:rPr lang="ru-RU" dirty="0" smtClean="0"/>
                        <a:t>2. Меценатство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люди отдают то, что у них</a:t>
                      </a:r>
                      <a:r>
                        <a:rPr lang="ru-RU" baseline="0" dirty="0" smtClean="0"/>
                        <a:t> есть в избытке, за то, чего у них нет</a:t>
                      </a:r>
                      <a:endParaRPr lang="ru-RU" b="1" dirty="0"/>
                    </a:p>
                  </a:txBody>
                  <a:tcPr/>
                </a:tc>
              </a:tr>
              <a:tr h="791066">
                <a:tc>
                  <a:txBody>
                    <a:bodyPr/>
                    <a:lstStyle/>
                    <a:p>
                      <a:r>
                        <a:rPr lang="ru-RU" dirty="0" smtClean="0"/>
                        <a:t>3. Бартер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В)</a:t>
                      </a:r>
                      <a:r>
                        <a:rPr lang="ru-RU" baseline="0" dirty="0" smtClean="0"/>
                        <a:t> материальное содействие, покровительство богатых людей развитию наук и искусств</a:t>
                      </a:r>
                      <a:endParaRPr lang="ru-RU" b="1" dirty="0"/>
                    </a:p>
                  </a:txBody>
                  <a:tcPr/>
                </a:tc>
              </a:tr>
              <a:tr h="570115">
                <a:tc>
                  <a:txBody>
                    <a:bodyPr/>
                    <a:lstStyle/>
                    <a:p>
                      <a:r>
                        <a:rPr lang="ru-RU" dirty="0" smtClean="0"/>
                        <a:t>4. Деньги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Г)Оказание</a:t>
                      </a:r>
                      <a:r>
                        <a:rPr lang="ru-RU" baseline="0" dirty="0" smtClean="0"/>
                        <a:t> частными лицами материальной помощи бедным из милости</a:t>
                      </a:r>
                      <a:endParaRPr lang="ru-RU" b="1" dirty="0"/>
                    </a:p>
                  </a:txBody>
                  <a:tcPr/>
                </a:tc>
              </a:tr>
              <a:tr h="800695">
                <a:tc>
                  <a:txBody>
                    <a:bodyPr/>
                    <a:lstStyle/>
                    <a:p>
                      <a:r>
                        <a:rPr lang="ru-RU" dirty="0" smtClean="0"/>
                        <a:t>5. Обмен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Д) люди</a:t>
                      </a:r>
                      <a:r>
                        <a:rPr lang="ru-RU" baseline="0" dirty="0" smtClean="0"/>
                        <a:t> удовлетворяют свои потребности путем обмена товара или услуги на деньги</a:t>
                      </a:r>
                      <a:endParaRPr lang="ru-RU" b="1" dirty="0"/>
                    </a:p>
                  </a:txBody>
                  <a:tcPr/>
                </a:tc>
              </a:tr>
              <a:tr h="480417">
                <a:tc>
                  <a:txBody>
                    <a:bodyPr/>
                    <a:lstStyle/>
                    <a:p>
                      <a:r>
                        <a:rPr lang="ru-RU" dirty="0" smtClean="0"/>
                        <a:t>6. Торговля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Е) особенный товар, всеобщий эквивалент</a:t>
                      </a:r>
                      <a:endParaRPr lang="ru-RU" b="1" dirty="0"/>
                    </a:p>
                  </a:txBody>
                  <a:tcPr/>
                </a:tc>
              </a:tr>
              <a:tr h="458316">
                <a:tc>
                  <a:txBody>
                    <a:bodyPr/>
                    <a:lstStyle/>
                    <a:p>
                      <a:r>
                        <a:rPr lang="ru-RU" dirty="0" smtClean="0"/>
                        <a:t>7. Купец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Ж) обмен без денег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1.Что нового узнали на уроке?</a:t>
            </a:r>
          </a:p>
          <a:p>
            <a:r>
              <a:rPr lang="ru-RU" dirty="0" smtClean="0"/>
              <a:t>2.В чем были ваши затруднения на уроке?</a:t>
            </a:r>
          </a:p>
          <a:p>
            <a:r>
              <a:rPr lang="ru-RU" dirty="0" smtClean="0"/>
              <a:t>3.Над чем предстоит поработать еще?.</a:t>
            </a:r>
          </a:p>
          <a:p>
            <a:r>
              <a:rPr lang="ru-RU" dirty="0" smtClean="0"/>
              <a:t>Подсчитайте баллы.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88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>
                <a:solidFill>
                  <a:srgbClr val="7030A0"/>
                </a:solidFill>
              </a:rPr>
              <a:t>Домашнее задание</a:t>
            </a:r>
            <a:endParaRPr lang="ru-RU" sz="5400" b="1" i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2357422" y="1600200"/>
            <a:ext cx="5572164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Стр. 109 -  учить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Задание3стр.111-112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Подобрать поговорки о покупателях и покупках.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Проверим твои знания!!!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 flipH="1">
            <a:off x="1071538" y="1600200"/>
            <a:ext cx="2786082" cy="457200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1. г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2.д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3.ж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4.е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5.б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6.в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7.а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8" name="Содержимое 6" descr="ученик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1357298"/>
            <a:ext cx="3286147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Анаграмма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Пот. Тир. Белье.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2429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Тема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357431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400" b="1" dirty="0">
                <a:solidFill>
                  <a:srgbClr val="C00000"/>
                </a:solidFill>
              </a:rPr>
              <a:t>Потребитель и его экономические интересы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Кого мы называем потребителем?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rgbClr val="C00000"/>
                </a:solidFill>
              </a:rPr>
              <a:t>Потребитель</a:t>
            </a:r>
            <a:r>
              <a:rPr lang="ru-RU" b="1" dirty="0" smtClean="0"/>
              <a:t>- человек, использующий товары и услуги для удовлетворения своих потребностей.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Главная цель покупателя на рынке?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03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Экономические интересы </a:t>
            </a:r>
            <a:r>
              <a:rPr lang="ru-RU" dirty="0" smtClean="0">
                <a:solidFill>
                  <a:srgbClr val="C00000"/>
                </a:solidFill>
              </a:rPr>
              <a:t>– то, что заставляет людей работать сообща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потребите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714620"/>
            <a:ext cx="5500726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Основные интересы потребителей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*приобретение вещи, которую не можешь сделать сам;</a:t>
            </a:r>
          </a:p>
          <a:p>
            <a:pPr>
              <a:buNone/>
            </a:pPr>
            <a:r>
              <a:rPr lang="ru-RU" dirty="0" smtClean="0"/>
              <a:t>*экономия времени и ресурсов при покупке вещи, которую  делать самому долго и сложно;</a:t>
            </a:r>
          </a:p>
          <a:p>
            <a:pPr>
              <a:buNone/>
            </a:pPr>
            <a:r>
              <a:rPr lang="ru-RU" dirty="0" smtClean="0"/>
              <a:t>*приобретение товара хорошего качества;</a:t>
            </a:r>
          </a:p>
          <a:p>
            <a:pPr>
              <a:buNone/>
            </a:pPr>
            <a:r>
              <a:rPr lang="ru-RU" dirty="0" smtClean="0"/>
              <a:t>*приобретение товара по  доступной</a:t>
            </a:r>
          </a:p>
          <a:p>
            <a:pPr>
              <a:buNone/>
            </a:pPr>
            <a:r>
              <a:rPr lang="ru-RU" dirty="0" smtClean="0"/>
              <a:t> цене;</a:t>
            </a:r>
          </a:p>
          <a:p>
            <a:pPr>
              <a:buNone/>
            </a:pPr>
            <a:r>
              <a:rPr lang="ru-RU" dirty="0" smtClean="0"/>
              <a:t>* получение выгоды от сделки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Условия для приобретения товара.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1.Место и время покупки.</a:t>
            </a:r>
          </a:p>
          <a:p>
            <a:r>
              <a:rPr lang="ru-RU" b="1" dirty="0" smtClean="0"/>
              <a:t>2.Подвергнуть сомнению качество товара.</a:t>
            </a:r>
          </a:p>
          <a:p>
            <a:r>
              <a:rPr lang="ru-RU" b="1" dirty="0" smtClean="0"/>
              <a:t>3.Торг,требование сделать уступки в цене товара.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2405242"/>
      </p:ext>
    </p:extLst>
  </p:cSld>
  <p:clrMapOvr>
    <a:masterClrMapping/>
  </p:clrMapOvr>
</p:sld>
</file>

<file path=ppt/theme/theme1.xml><?xml version="1.0" encoding="utf-8"?>
<a:theme xmlns:a="http://schemas.openxmlformats.org/drawingml/2006/main" name="65_x2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65_x2N</Template>
  <TotalTime>208</TotalTime>
  <Words>500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65_x2N</vt:lpstr>
      <vt:lpstr>Повторим пройденный материал </vt:lpstr>
      <vt:lpstr>Соотнеси правильно!</vt:lpstr>
      <vt:lpstr>Проверим твои знания!!!</vt:lpstr>
      <vt:lpstr>Анаграмма</vt:lpstr>
      <vt:lpstr>Тема урока</vt:lpstr>
      <vt:lpstr>Кого мы называем потребителем?</vt:lpstr>
      <vt:lpstr>Экономические интересы – то, что заставляет людей работать сообща</vt:lpstr>
      <vt:lpstr>Основные интересы потребителей</vt:lpstr>
      <vt:lpstr>Условия для приобретения товара.</vt:lpstr>
      <vt:lpstr>Это интересно.</vt:lpstr>
      <vt:lpstr>Физкульминутка</vt:lpstr>
      <vt:lpstr>Вставь пропущенное слово</vt:lpstr>
      <vt:lpstr>Выскажи свое мнение! Что нужно знать потребителю о продавцах?</vt:lpstr>
      <vt:lpstr>Выскажи свое мнение!</vt:lpstr>
      <vt:lpstr>Выскажи свое мнение! Где вероятнее всего, покупка будет успешнее для потребителя: в центре города или на его окраине</vt:lpstr>
      <vt:lpstr>Выскажи свое мнение!</vt:lpstr>
      <vt:lpstr>Выскажи свое мнение!</vt:lpstr>
      <vt:lpstr>Выскажи свое мнение!</vt:lpstr>
      <vt:lpstr>Придумайте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25</cp:revision>
  <dcterms:modified xsi:type="dcterms:W3CDTF">2016-01-17T13:52:10Z</dcterms:modified>
</cp:coreProperties>
</file>