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1" r:id="rId3"/>
    <p:sldId id="259" r:id="rId4"/>
    <p:sldId id="260" r:id="rId5"/>
    <p:sldId id="257" r:id="rId6"/>
    <p:sldId id="262" r:id="rId7"/>
    <p:sldId id="265" r:id="rId8"/>
    <p:sldId id="270" r:id="rId9"/>
    <p:sldId id="266" r:id="rId10"/>
    <p:sldId id="273" r:id="rId11"/>
    <p:sldId id="264" r:id="rId12"/>
    <p:sldId id="256" r:id="rId13"/>
    <p:sldId id="263" r:id="rId14"/>
    <p:sldId id="267" r:id="rId15"/>
    <p:sldId id="268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C78842-0E3F-430F-B7A0-253669A7C7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B6BCE4-35DB-4C51-AABC-C93EE8BBF526}" type="datetimeFigureOut">
              <a:rPr lang="ru-RU" smtClean="0"/>
              <a:t>10.01.2016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7;&#1091;&#1087;&#1077;&#1088;%20&#1092;&#1080;&#1079;&#1082;&#1091;&#1083;&#1100;&#1090;&#1084;&#1080;&#1085;&#1091;&#1090;&#1082;&#1072;%20&#1076;&#1083;&#1103;%20&#1091;&#1088;&#1086;&#1082;&#1072;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retyakovgallery.ru/dataphotos/b/b8/b8c6c5219a0221d96becdc862e9efb2d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tretyakovgallery.ru/dataphotos/1/13/13ef48be903e4885ce09d4f547c9e293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nov.ec/%D0%A4%D0%B0%D0%B9%D0%BB:%D0%91%D1%83%D0%B3%D1%80%D0%BE%D0%B2_%D0%9D%D0%B8%D0%BA%D0%BE%D0%BB%D0%B0%D0%B9_%D0%90%D0%BB%D0%B5%D0%BA%D1%81%D0%B0%D0%BD%D0%B4%D1%80%D0%BE%D0%B2%D0%B8%D1%87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Раб.тетрадь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стр107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один правильный ответ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2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2627784" y="2924944"/>
            <a:ext cx="2952328" cy="25922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ятно 2 4">
            <a:hlinkClick r:id="rId2" action="ppaction://hlinkfile"/>
          </p:cNvPr>
          <p:cNvSpPr/>
          <p:nvPr/>
        </p:nvSpPr>
        <p:spPr>
          <a:xfrm>
            <a:off x="2780184" y="3077344"/>
            <a:ext cx="2952328" cy="25922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3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Меценатство-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атериальное содействие, покровительство богатых людей развитию наук и искусства.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/>
          <a:lstStyle/>
          <a:p>
            <a:r>
              <a:rPr lang="ru-RU" dirty="0" smtClean="0"/>
              <a:t>Третьяковы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5983" y="1510918"/>
            <a:ext cx="7992888" cy="4392488"/>
          </a:xfrm>
        </p:spPr>
        <p:txBody>
          <a:bodyPr/>
          <a:lstStyle/>
          <a:p>
            <a:r>
              <a:rPr lang="ru-RU" dirty="0" smtClean="0"/>
              <a:t>Сергей</a:t>
            </a:r>
            <a:endParaRPr lang="ru-RU" dirty="0"/>
          </a:p>
        </p:txBody>
      </p:sp>
      <p:pic>
        <p:nvPicPr>
          <p:cNvPr id="4" name="Рисунок 3" descr="http://www.tretyakovgallery.ru/dataphotos/3/3e/3e1e4943a3aa4e8f988fdb135edbe2c0.jpg">
            <a:hlinkClick r:id="rId2" tooltip="&quot;Третьяков Павел Михайлович.  1871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2033357" cy="2319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tretyakovgallery.ru/dataphotos/e/e6/e699097bc3dd9c4a65d6966abe8e8411.jpg">
            <a:hlinkClick r:id="rId4" tooltip="&quot;Третьяков Сергей Михайлович.  1856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52" y="1628800"/>
            <a:ext cx="1903095" cy="23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414908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4E4F4F"/>
                </a:solidFill>
                <a:latin typeface="Times New Roman"/>
                <a:ea typeface="Times New Roman"/>
              </a:rPr>
              <a:t>Сохранилось письмо </a:t>
            </a:r>
            <a:r>
              <a:rPr lang="ru-RU" sz="2000" dirty="0" err="1">
                <a:solidFill>
                  <a:srgbClr val="4E4F4F"/>
                </a:solidFill>
                <a:latin typeface="Times New Roman"/>
                <a:ea typeface="Times New Roman"/>
              </a:rPr>
              <a:t>П.М.Третьякова</a:t>
            </a:r>
            <a:r>
              <a:rPr lang="ru-RU" sz="2000" dirty="0">
                <a:solidFill>
                  <a:srgbClr val="4E4F4F"/>
                </a:solidFill>
                <a:latin typeface="Times New Roman"/>
                <a:ea typeface="Times New Roman"/>
              </a:rPr>
              <a:t> дочери Александре, где он пишет: «</a:t>
            </a:r>
            <a:r>
              <a:rPr lang="ru-RU" sz="2000" i="1" u="sng" dirty="0">
                <a:solidFill>
                  <a:srgbClr val="4E4F4F"/>
                </a:solidFill>
                <a:latin typeface="Times New Roman"/>
                <a:ea typeface="Times New Roman"/>
              </a:rPr>
              <a:t>Моя идея была с самых юных лет наживать для того, чтобы нажитое от общества вернулось бы также обществу (народу) в каких-либо полезных </a:t>
            </a:r>
            <a:r>
              <a:rPr lang="ru-RU" sz="2000" i="1" u="sng" dirty="0" smtClean="0">
                <a:solidFill>
                  <a:srgbClr val="4E4F4F"/>
                </a:solidFill>
                <a:latin typeface="Times New Roman"/>
                <a:ea typeface="Times New Roman"/>
              </a:rPr>
              <a:t>учреждениях</a:t>
            </a:r>
            <a:r>
              <a:rPr lang="ru-RU" sz="2000" dirty="0" smtClean="0">
                <a:solidFill>
                  <a:srgbClr val="4E4F4F"/>
                </a:solidFill>
                <a:latin typeface="Times New Roman"/>
                <a:ea typeface="Times New Roman"/>
              </a:rPr>
              <a:t>, </a:t>
            </a:r>
            <a:r>
              <a:rPr lang="ru-RU" sz="2000" i="1" dirty="0">
                <a:solidFill>
                  <a:srgbClr val="4E4F4F"/>
                </a:solidFill>
                <a:latin typeface="Times New Roman"/>
                <a:ea typeface="Times New Roman"/>
              </a:rPr>
              <a:t>мысль эта не покидала меня </a:t>
            </a:r>
            <a:r>
              <a:rPr lang="ru-RU" sz="2000" i="1" dirty="0" smtClean="0">
                <a:solidFill>
                  <a:srgbClr val="4E4F4F"/>
                </a:solidFill>
                <a:latin typeface="Times New Roman"/>
                <a:ea typeface="Times New Roman"/>
              </a:rPr>
              <a:t>никогда </a:t>
            </a:r>
            <a:r>
              <a:rPr lang="ru-RU" sz="2000" i="1" dirty="0">
                <a:solidFill>
                  <a:srgbClr val="4E4F4F"/>
                </a:solidFill>
                <a:latin typeface="Times New Roman"/>
                <a:ea typeface="Times New Roman"/>
              </a:rPr>
              <a:t>во всю жизнь… Обеспечение должно быть такое, какое не дозволяло бы человеку жить без труда</a:t>
            </a:r>
            <a:r>
              <a:rPr lang="ru-RU" sz="2000" dirty="0">
                <a:solidFill>
                  <a:srgbClr val="4E4F4F"/>
                </a:solidFill>
                <a:latin typeface="Times New Roman"/>
                <a:ea typeface="Times New Roman"/>
              </a:rPr>
              <a:t>».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856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Благотворительность-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частными лицами материальной помощи бедным из милости.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Строганов Г.Д.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620000" cy="480060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Рождественская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церковь(церковь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Пресвятой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Богородицы).  </a:t>
            </a:r>
            <a:endParaRPr lang="ru-RU" dirty="0"/>
          </a:p>
        </p:txBody>
      </p:sp>
      <p:pic>
        <p:nvPicPr>
          <p:cNvPr id="1026" name="Picture 2" descr="C:\Users\Школа\Desktop\церковь Строгановск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922" y="1628800"/>
            <a:ext cx="4158462" cy="45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5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296144"/>
          </a:xfrm>
        </p:spPr>
        <p:txBody>
          <a:bodyPr/>
          <a:lstStyle/>
          <a:p>
            <a:r>
              <a:rPr lang="ru-RU" dirty="0" smtClean="0"/>
              <a:t>Купец-промышленник Рукавишников М.Г.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57400"/>
            <a:ext cx="7620000" cy="46119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Вслед за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М.А.Морозовым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Нижегородский купец </a:t>
            </a:r>
            <a:r>
              <a:rPr lang="ru-RU" sz="2400" b="1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Иван Михайлович Рукавишников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дал денег на строительство залов имени государынь императриц.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Он был одним из сыновей купца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М.Г.Рукавишникова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, известного в Нижнем Новгороде благотворителя. Иван Михайлович был членом попечительского совета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Кулибинского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ремесленного училища, членом правления Дома трудолюбия, членом комитета Вдовьего дома. В Нижнем Новгороде на его деньги построено каменное общежитие для мальчиков, выходящих из Вдовьего дома (по уставу дома мальчики, которым исполнилось 15 лет, лишались права там жить). Он же построил и школу, где обучались ремеслу дети вдов.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Вместе с братьями и сестрами Иван Михайлович построил Дом трудолюбия (ныне это старое здание "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Нижполиграфа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"). В здании разместились более 200 нищих, которые, за то что щипали паклю и чесали мочало, получали небольшую поденную плату, ночлег и дважды в день еду.</a:t>
            </a:r>
            <a:endParaRPr lang="ru-RU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30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65841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Купец Бугров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149080"/>
            <a:ext cx="7620000" cy="4800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45% прибыли тратил на благотворительность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Вдовий дом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 на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Бугровском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кладбище.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nnov.ec/images/0/07/%D0%91%D1%83%D0%B3%D1%80%D0%BE%D0%B2_%D0%9D%D0%B8%D0%BA%D0%BE%D0%BB%D0%B0%D0%B9_%D0%90%D0%BB%D0%B5%D0%BA%D1%81%D0%B0%D0%BD%D0%B4%D1%80%D0%BE%D0%B2%D0%B8%D1%87.jpg">
            <a:hlinkClick r:id="rId2" tooltip="&quot;Бугров Николай Александрович (1839-1911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2655"/>
            <a:ext cx="3384376" cy="3672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3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/>
          <a:lstStyle/>
          <a:p>
            <a:r>
              <a:rPr lang="ru-RU" dirty="0" smtClean="0"/>
              <a:t>Закрепление. Выскажи свое мнение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10 стр104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65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1.Выучить определения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стр.99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2.Задание Подведи итоги.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3.Рисунки купцов.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4.Четверостишия о деятельности купцов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86409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и оцени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609656" cy="573325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3.Б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правильных ответов- 5баллов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правильных ответов-4балла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правильных ответа – 3балла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правильных ответа – 0 баллов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3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 пропущенное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бартера  ________________.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обмена с помощью денег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1.Сказки</a:t>
            </a:r>
          </a:p>
          <a:p>
            <a:r>
              <a:rPr lang="ru-RU" sz="3200" dirty="0" smtClean="0"/>
              <a:t>2.Кроссворды</a:t>
            </a:r>
          </a:p>
          <a:p>
            <a:r>
              <a:rPr lang="ru-RU" sz="3200" dirty="0" smtClean="0"/>
              <a:t>3.Ребусы</a:t>
            </a:r>
          </a:p>
          <a:p>
            <a:r>
              <a:rPr lang="ru-RU" sz="3200" dirty="0" smtClean="0"/>
              <a:t>4.Рисунки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430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Из какого произведения строчки, кто их автор?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Князь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Гвидон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зовет их в гости,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он кормит и поит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 держать велит: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 вы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гости.торг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ведете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куда теперь плывете?»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Корабельщики в ответ: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объехали весь свет,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Торговали соболями,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Чернобурыми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лисами;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нам вышел срок,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Едем прямо на Восток,..»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4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Купец- это профессия человека, деятельность которого заключается в купле-продаже товаров.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3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купцов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Купец- промышленник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Купец-торговец.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Купец-процентщик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8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купцы были самыми уважаемыми?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51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вид купца.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Вообразите себе купца. Какой он? Опишите его.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318</Words>
  <Application>Microsoft Office PowerPoint</Application>
  <PresentationFormat>Экран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Соседство</vt:lpstr>
      <vt:lpstr>Проверь себя</vt:lpstr>
      <vt:lpstr>Проверь и оцени</vt:lpstr>
      <vt:lpstr>Вставь пропущенное</vt:lpstr>
      <vt:lpstr>Индивидуальные задания</vt:lpstr>
      <vt:lpstr>Из какого произведения строчки, кто их автор?</vt:lpstr>
      <vt:lpstr>Определения</vt:lpstr>
      <vt:lpstr>Виды деятельности купцов</vt:lpstr>
      <vt:lpstr>Презентация PowerPoint</vt:lpstr>
      <vt:lpstr>Внешний вид купца.</vt:lpstr>
      <vt:lpstr>Физкультминутка</vt:lpstr>
      <vt:lpstr>Меценатство-</vt:lpstr>
      <vt:lpstr>Третьяковы</vt:lpstr>
      <vt:lpstr>Благотворительность-</vt:lpstr>
      <vt:lpstr>Строганов Г.Д.</vt:lpstr>
      <vt:lpstr>Купец-промышленник Рукавишников М.Г.</vt:lpstr>
      <vt:lpstr>Купец Бугров</vt:lpstr>
      <vt:lpstr>Закрепление. Выскажи свое мнение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17</cp:revision>
  <dcterms:created xsi:type="dcterms:W3CDTF">2016-01-10T11:36:52Z</dcterms:created>
  <dcterms:modified xsi:type="dcterms:W3CDTF">2016-01-10T14:19:54Z</dcterms:modified>
</cp:coreProperties>
</file>