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63" r:id="rId2"/>
    <p:sldId id="258" r:id="rId3"/>
    <p:sldId id="271" r:id="rId4"/>
    <p:sldId id="270" r:id="rId5"/>
    <p:sldId id="256" r:id="rId6"/>
    <p:sldId id="272" r:id="rId7"/>
    <p:sldId id="257" r:id="rId8"/>
    <p:sldId id="264" r:id="rId9"/>
    <p:sldId id="277" r:id="rId10"/>
    <p:sldId id="266" r:id="rId11"/>
    <p:sldId id="267" r:id="rId12"/>
    <p:sldId id="278" r:id="rId13"/>
    <p:sldId id="261" r:id="rId14"/>
    <p:sldId id="273" r:id="rId15"/>
    <p:sldId id="276" r:id="rId16"/>
    <p:sldId id="265" r:id="rId17"/>
    <p:sldId id="274" r:id="rId18"/>
    <p:sldId id="284" r:id="rId19"/>
    <p:sldId id="282" r:id="rId20"/>
    <p:sldId id="275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3CE0F-14D2-45B6-B95F-D8825175991B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71550-C058-4241-A0FB-981404C7F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9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D62EBB-508C-4918-9D53-52ED7A2D00E2}" type="datetimeFigureOut">
              <a:rPr lang="ru-RU" smtClean="0"/>
              <a:t>20.12.2015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D884BD-72CD-4F2A-BD47-D1A5FE8E08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7;&#1091;&#1087;&#1077;&#1088;%20&#1092;&#1080;&#1079;&#1082;&#1091;&#1083;&#1100;&#1090;&#1084;&#1080;&#1085;&#1091;&#1090;&#1082;&#1072;%20&#1076;&#1083;&#1103;%20&#1091;&#1088;&#1086;&#1082;&#1072;.mp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0"/>
          <p:cNvSpPr>
            <a:spLocks noChangeArrowheads="1"/>
          </p:cNvSpPr>
          <p:nvPr/>
        </p:nvSpPr>
        <p:spPr bwMode="auto">
          <a:xfrm>
            <a:off x="857250" y="642938"/>
            <a:ext cx="7215188" cy="5572125"/>
          </a:xfrm>
          <a:prstGeom prst="verticalScroll">
            <a:avLst>
              <a:gd name="adj" fmla="val 125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714488"/>
            <a:ext cx="5751638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non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Экономику мы любим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Обещаем не болтать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А серьезно будем думать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Все задания выполнять. </a:t>
            </a:r>
          </a:p>
        </p:txBody>
      </p:sp>
    </p:spTree>
    <p:extLst>
      <p:ext uri="{BB962C8B-B14F-4D97-AF65-F5344CB8AC3E}">
        <p14:creationId xmlns:p14="http://schemas.microsoft.com/office/powerpoint/2010/main" val="1316307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Торговля- хозяйственная деятельность по купле-продаже товара.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торговли: Т1- Д- Т2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Т1- Д - ?                                Д-Т2- 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7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эффективнее: бартер или торговля?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Критерии исследования:</a:t>
            </a:r>
          </a:p>
          <a:p>
            <a:pPr marL="0" indent="0">
              <a:buNone/>
            </a:pPr>
            <a:r>
              <a:rPr lang="ru-RU" dirty="0" smtClean="0"/>
              <a:t>1.Быстрота</a:t>
            </a:r>
          </a:p>
          <a:p>
            <a:pPr marL="0" indent="0">
              <a:buNone/>
            </a:pPr>
            <a:r>
              <a:rPr lang="ru-RU" dirty="0" smtClean="0"/>
              <a:t>2.Облегчение обмена</a:t>
            </a:r>
          </a:p>
          <a:p>
            <a:pPr marL="0" indent="0">
              <a:buNone/>
            </a:pPr>
            <a:r>
              <a:rPr lang="ru-RU" dirty="0" smtClean="0"/>
              <a:t>3.Удовлетворение потребностей людей</a:t>
            </a:r>
          </a:p>
          <a:p>
            <a:pPr marL="0" indent="0">
              <a:buNone/>
            </a:pPr>
            <a:r>
              <a:rPr lang="ru-RU" dirty="0" smtClean="0"/>
              <a:t>4.Развитие торговых связей между странами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65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 Обмен»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1.Обмен товара на товар.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2.Обмен с помощью денег.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 descr="C:\Users\Kazakova\Desktop\GetImage.jp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8" y="3089564"/>
            <a:ext cx="3977804" cy="34359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Объект 5" descr="C:\Users\Kazakova\Desktop\ee5f74ebfd4680465a193d19e4c85c3a.jpg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31" y="82351"/>
            <a:ext cx="4010969" cy="27531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Рисунок 6" descr="C:\Users\Kazakova\Desktop\pav000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488" y="82351"/>
            <a:ext cx="4445394" cy="26885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 descr="H:\картинки\527f303e75cd92.10742538[1]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488" y="3089564"/>
            <a:ext cx="4455319" cy="34612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Объект 5" descr="C:\Users\Kazakova\Desktop\ee5f74ebfd4680465a193d19e4c85c3a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6" y="234751"/>
            <a:ext cx="4124324" cy="27531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Объект 5" descr="C:\Users\Kazakova\Desktop\ee5f74ebfd4680465a193d19e4c85c3a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02" y="234749"/>
            <a:ext cx="4039099" cy="2753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5648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8804" cy="838200"/>
          </a:xfrm>
        </p:spPr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59688" cy="5187206"/>
          </a:xfrm>
        </p:spPr>
        <p:txBody>
          <a:bodyPr/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но 2 5">
            <a:hlinkClick r:id="rId2" action="ppaction://hlinkfile"/>
          </p:cNvPr>
          <p:cNvSpPr/>
          <p:nvPr/>
        </p:nvSpPr>
        <p:spPr>
          <a:xfrm>
            <a:off x="6428389" y="3789040"/>
            <a:ext cx="1850504" cy="264259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2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эффективнее: бартер или торговля?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Критерии исследования:</a:t>
            </a:r>
          </a:p>
          <a:p>
            <a:pPr marL="0" indent="0">
              <a:buNone/>
            </a:pPr>
            <a:r>
              <a:rPr lang="ru-RU" dirty="0" smtClean="0"/>
              <a:t>1.Быстрота</a:t>
            </a:r>
          </a:p>
          <a:p>
            <a:pPr marL="0" indent="0">
              <a:buNone/>
            </a:pPr>
            <a:r>
              <a:rPr lang="ru-RU" dirty="0" smtClean="0"/>
              <a:t>2.Облегчение обмена</a:t>
            </a:r>
          </a:p>
          <a:p>
            <a:pPr marL="0" indent="0">
              <a:buNone/>
            </a:pPr>
            <a:r>
              <a:rPr lang="ru-RU" dirty="0" smtClean="0"/>
              <a:t>3.Удовлетворение потребностей людей</a:t>
            </a:r>
          </a:p>
          <a:p>
            <a:pPr marL="0" indent="0">
              <a:buNone/>
            </a:pPr>
            <a:r>
              <a:rPr lang="ru-RU" dirty="0" smtClean="0"/>
              <a:t>4.Развитие торговых связей между странами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4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11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Термину слева подбери определение справа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1.Бартер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2.Деньги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3.Торговля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4.Обмен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 особенный товар, всеобщий эквивалент</a:t>
            </a:r>
          </a:p>
          <a:p>
            <a:pPr marL="0" indent="0">
              <a:buNone/>
            </a:pPr>
            <a:r>
              <a:rPr lang="ru-RU" dirty="0" smtClean="0"/>
              <a:t>Б)хозяйственная деятельность по купле-продаже товара</a:t>
            </a:r>
          </a:p>
          <a:p>
            <a:pPr marL="0" indent="0">
              <a:buNone/>
            </a:pPr>
            <a:r>
              <a:rPr lang="ru-RU" dirty="0" smtClean="0"/>
              <a:t>В)люди отдают то, что у них есть в избытке, за то, чего у них нет</a:t>
            </a:r>
          </a:p>
          <a:p>
            <a:pPr marL="0" indent="0">
              <a:buNone/>
            </a:pPr>
            <a:r>
              <a:rPr lang="ru-RU" dirty="0" smtClean="0"/>
              <a:t>Г)обмен без денег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7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252541"/>
              </p:ext>
            </p:extLst>
          </p:nvPr>
        </p:nvGraphicFramePr>
        <p:xfrm>
          <a:off x="304800" y="1554163"/>
          <a:ext cx="496388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2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кроссворд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931174"/>
              </p:ext>
            </p:extLst>
          </p:nvPr>
        </p:nvGraphicFramePr>
        <p:xfrm>
          <a:off x="2677462" y="1554163"/>
          <a:ext cx="3998976" cy="4525961"/>
        </p:xfrm>
        <a:graphic>
          <a:graphicData uri="http://schemas.openxmlformats.org/drawingml/2006/table">
            <a:tbl>
              <a:tblPr firstRow="1" firstCol="1" bandRow="1"/>
              <a:tblGrid>
                <a:gridCol w="288037"/>
                <a:gridCol w="166341"/>
                <a:gridCol w="129509"/>
                <a:gridCol w="301521"/>
                <a:gridCol w="251833"/>
                <a:gridCol w="288037"/>
                <a:gridCol w="288037"/>
                <a:gridCol w="253430"/>
                <a:gridCol w="251300"/>
                <a:gridCol w="251300"/>
                <a:gridCol w="245444"/>
                <a:gridCol w="249703"/>
                <a:gridCol w="249703"/>
                <a:gridCol w="249703"/>
                <a:gridCol w="249703"/>
                <a:gridCol w="285375"/>
              </a:tblGrid>
              <a:tr h="41145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rowSpan="5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3">
                  <a:txBody>
                    <a:bodyPr/>
                    <a:lstStyle/>
                    <a:p>
                      <a:endParaRPr lang="ru-RU"/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78113" y="1554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54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на кроссворд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271060"/>
              </p:ext>
            </p:extLst>
          </p:nvPr>
        </p:nvGraphicFramePr>
        <p:xfrm>
          <a:off x="2677462" y="1916832"/>
          <a:ext cx="3987544" cy="4517608"/>
        </p:xfrm>
        <a:graphic>
          <a:graphicData uri="http://schemas.openxmlformats.org/drawingml/2006/table">
            <a:tbl>
              <a:tblPr firstRow="1" firstCol="1" bandRow="1"/>
              <a:tblGrid>
                <a:gridCol w="288037"/>
                <a:gridCol w="140402"/>
                <a:gridCol w="157500"/>
                <a:gridCol w="288037"/>
                <a:gridCol w="251833"/>
                <a:gridCol w="288037"/>
                <a:gridCol w="288037"/>
                <a:gridCol w="253430"/>
                <a:gridCol w="251300"/>
                <a:gridCol w="251300"/>
                <a:gridCol w="245444"/>
                <a:gridCol w="249703"/>
                <a:gridCol w="249703"/>
                <a:gridCol w="249703"/>
                <a:gridCol w="249703"/>
                <a:gridCol w="285375"/>
              </a:tblGrid>
              <a:tr h="48782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rowSpan="5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8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78113" y="1554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25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                 </a:t>
            </a:r>
            <a:r>
              <a:rPr lang="ru-RU" sz="3200" dirty="0" err="1" smtClean="0"/>
              <a:t>кЛАСТЕР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3889" y="2280024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СУТЬ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290607"/>
            <a:ext cx="20162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ОБМЕН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88228" y="2420888"/>
            <a:ext cx="2375196" cy="12320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ПРИЧИНЫ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3529" y="3992487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ТОВАР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15691" y="5783146"/>
            <a:ext cx="25461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68023" y="3977883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?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40884" y="5780473"/>
            <a:ext cx="25461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2817725" y="2434786"/>
            <a:ext cx="332830" cy="8714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004026" y="2420700"/>
            <a:ext cx="300800" cy="8676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928120">
            <a:off x="3719719" y="3655757"/>
            <a:ext cx="254107" cy="883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20704536">
            <a:off x="4705256" y="3670115"/>
            <a:ext cx="240593" cy="8205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02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Объясни пословицы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Дорожиться-товар залежится, продешевить- барышей не нажить.</a:t>
            </a:r>
          </a:p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Торговать-так по сторонам не зевать.</a:t>
            </a:r>
          </a:p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ума торговать- долги наживать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3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1.Что нового узнали на уроке?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2.Какие затруднения у вас возникали?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3.Над чем предстоит работать?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Подсчитайте баллы в листе самооценки.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845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1.Выучить определения в рамке стр.99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2.Литераторам: подобрать сказки в которых говорится о торговле.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3.Художникам:нарисовать деньги и придумать им название.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4.Составить кроссворд или ребус по теме.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8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                 </a:t>
            </a:r>
            <a:r>
              <a:rPr lang="ru-RU" sz="3200" dirty="0" err="1" smtClean="0"/>
              <a:t>кЛАСТЕР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1340768"/>
            <a:ext cx="1902155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Взаимная передача продуктов труда из одних рук в другие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290607"/>
            <a:ext cx="20162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ОБМЕН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88228" y="1844825"/>
            <a:ext cx="2375196" cy="18539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Разделение труда и специализация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3529" y="3992487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ТОВАР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15691" y="5783146"/>
            <a:ext cx="25461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68023" y="3977883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?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20713" y="5783146"/>
            <a:ext cx="25461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бартер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2817725" y="2434786"/>
            <a:ext cx="332830" cy="8714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004026" y="2420700"/>
            <a:ext cx="300800" cy="8676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928120">
            <a:off x="3719719" y="3655757"/>
            <a:ext cx="254107" cy="883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20704536">
            <a:off x="4705256" y="3670115"/>
            <a:ext cx="240593" cy="8205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низ 1"/>
          <p:cNvSpPr/>
          <p:nvPr/>
        </p:nvSpPr>
        <p:spPr>
          <a:xfrm>
            <a:off x="2585125" y="5288631"/>
            <a:ext cx="242316" cy="547425"/>
          </a:xfrm>
          <a:prstGeom prst="downArrow">
            <a:avLst>
              <a:gd name="adj1" fmla="val 50000"/>
              <a:gd name="adj2" fmla="val 52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flipH="1">
            <a:off x="5834482" y="5288631"/>
            <a:ext cx="241653" cy="494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4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1171600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Кролик</a:t>
            </a:r>
          </a:p>
          <a:p>
            <a:pPr marL="0" indent="0">
              <a:buNone/>
            </a:pPr>
            <a:r>
              <a:rPr lang="ru-RU" dirty="0" smtClean="0"/>
              <a:t>1кг моркови-2ч.</a:t>
            </a:r>
          </a:p>
          <a:p>
            <a:pPr marL="0" indent="0">
              <a:buNone/>
            </a:pPr>
            <a:r>
              <a:rPr lang="ru-RU" dirty="0" smtClean="0"/>
              <a:t>1 кг меда-7ч.</a:t>
            </a:r>
          </a:p>
          <a:p>
            <a:pPr marL="0" indent="0">
              <a:buNone/>
            </a:pPr>
            <a:r>
              <a:rPr lang="ru-RU" dirty="0" smtClean="0"/>
              <a:t>Моркови- 50кг,меда-30кг</a:t>
            </a:r>
          </a:p>
          <a:p>
            <a:pPr marL="0" indent="0">
              <a:buNone/>
            </a:pPr>
            <a:r>
              <a:rPr lang="ru-RU" dirty="0" smtClean="0"/>
              <a:t>50*2=100ч.</a:t>
            </a:r>
          </a:p>
          <a:p>
            <a:pPr marL="0" indent="0">
              <a:buNone/>
            </a:pPr>
            <a:r>
              <a:rPr lang="ru-RU" dirty="0" smtClean="0"/>
              <a:t>30*7=210ч.    100+210=310ч.</a:t>
            </a:r>
          </a:p>
          <a:p>
            <a:pPr marL="0" indent="0">
              <a:buNone/>
            </a:pPr>
            <a:r>
              <a:rPr lang="ru-RU" dirty="0" smtClean="0"/>
              <a:t>Специализация-морковь</a:t>
            </a:r>
          </a:p>
          <a:p>
            <a:pPr marL="0" indent="0">
              <a:buNone/>
            </a:pPr>
            <a:r>
              <a:rPr lang="ru-RU" dirty="0" smtClean="0"/>
              <a:t>100*2=200ч.</a:t>
            </a:r>
          </a:p>
          <a:p>
            <a:pPr marL="0" indent="0">
              <a:buNone/>
            </a:pPr>
            <a:r>
              <a:rPr lang="ru-RU" dirty="0" smtClean="0"/>
              <a:t>310-200=110ч.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Винни-Пух</a:t>
            </a:r>
          </a:p>
          <a:p>
            <a:pPr marL="0" indent="0">
              <a:buNone/>
            </a:pPr>
            <a:r>
              <a:rPr lang="ru-RU" dirty="0" smtClean="0"/>
              <a:t>1кг моркови-6ч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 кг </a:t>
            </a:r>
            <a:r>
              <a:rPr lang="ru-RU" dirty="0" smtClean="0"/>
              <a:t>меда-4ч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Моркови- 50кг,меда-30кг</a:t>
            </a:r>
          </a:p>
          <a:p>
            <a:pPr marL="0" indent="0">
              <a:buNone/>
            </a:pPr>
            <a:r>
              <a:rPr lang="ru-RU" dirty="0" smtClean="0"/>
              <a:t>50*6=300ч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30*4=120ч</a:t>
            </a:r>
            <a:r>
              <a:rPr lang="ru-RU" dirty="0"/>
              <a:t>.    </a:t>
            </a:r>
            <a:r>
              <a:rPr lang="ru-RU" dirty="0" smtClean="0"/>
              <a:t>300+120=420ч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Специализация-мед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60*4=240ч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420-240=180ч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6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844408" cy="302433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Саша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1.Книга сказок 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2.Детский велосипед  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3.Авторучка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4.Электронная игра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5.Кроссовки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560840" cy="350100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Петя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1.Рюкзак 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2.Альбом 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3.Игра «Конструктор»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4.Набор цветных карандашей 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5.Куртка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                 </a:t>
            </a:r>
            <a:r>
              <a:rPr lang="ru-RU" sz="3200" dirty="0" err="1" smtClean="0"/>
              <a:t>кЛАСТЕР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1340768"/>
            <a:ext cx="1902155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Взаимная передача продуктов труда из одних рук в другие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290607"/>
            <a:ext cx="20162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ОБМЕН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88228" y="1844825"/>
            <a:ext cx="2375196" cy="18539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Разделение труда и специализация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3529" y="3992487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ТОВАР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68023" y="5783146"/>
            <a:ext cx="245630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68023" y="3977883"/>
            <a:ext cx="2016224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ТОВАРА НА ?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20713" y="5783146"/>
            <a:ext cx="2546145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бартер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2817725" y="2434786"/>
            <a:ext cx="332830" cy="8714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004026" y="2420700"/>
            <a:ext cx="300800" cy="8676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928120">
            <a:off x="3719719" y="3655757"/>
            <a:ext cx="254107" cy="883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20704536">
            <a:off x="4705256" y="3670115"/>
            <a:ext cx="240593" cy="8205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низ 1"/>
          <p:cNvSpPr/>
          <p:nvPr/>
        </p:nvSpPr>
        <p:spPr>
          <a:xfrm>
            <a:off x="2793785" y="5274027"/>
            <a:ext cx="242316" cy="509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231897" y="5274027"/>
            <a:ext cx="174324" cy="509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3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84168" y="2708920"/>
            <a:ext cx="2458616" cy="1252728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tx1"/>
                </a:solidFill>
              </a:rPr>
              <a:t>ля</a:t>
            </a:r>
            <a:endParaRPr lang="ru-RU" sz="9600" b="1" dirty="0">
              <a:solidFill>
                <a:schemeClr val="tx1"/>
              </a:solidFill>
            </a:endParaRPr>
          </a:p>
        </p:txBody>
      </p:sp>
      <p:pic>
        <p:nvPicPr>
          <p:cNvPr id="4" name="Picture 6" descr="SO00683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76872"/>
            <a:ext cx="4392488" cy="356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79512" y="1680600"/>
            <a:ext cx="245861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9600" b="1" dirty="0" smtClean="0">
                <a:solidFill>
                  <a:schemeClr val="tx1"/>
                </a:solidFill>
              </a:rPr>
              <a:t>4=г</a:t>
            </a:r>
            <a:endParaRPr lang="ru-RU" sz="9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1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8007" y="2714620"/>
            <a:ext cx="545295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ТОРГОВЛЯ</a:t>
            </a:r>
          </a:p>
        </p:txBody>
      </p:sp>
      <p:pic>
        <p:nvPicPr>
          <p:cNvPr id="8195" name="Рисунок 2" descr="BORD6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26558"/>
            <a:ext cx="74295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9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Деньги – это всеобщий эквивалент всех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 ?</a:t>
            </a:r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643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</TotalTime>
  <Words>418</Words>
  <Application>Microsoft Office PowerPoint</Application>
  <PresentationFormat>Экран (4:3)</PresentationFormat>
  <Paragraphs>222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Презентация PowerPoint</vt:lpstr>
      <vt:lpstr>                           кЛАСТЕР</vt:lpstr>
      <vt:lpstr>                           кЛАСТЕР</vt:lpstr>
      <vt:lpstr>Задача</vt:lpstr>
      <vt:lpstr>Саша 1.Книга сказок    2.Детский велосипед    3.Авторучка  4.Электронная игра  5.Кроссовки</vt:lpstr>
      <vt:lpstr>                           кЛАСТЕР</vt:lpstr>
      <vt:lpstr>ля</vt:lpstr>
      <vt:lpstr>Презентация PowerPoint</vt:lpstr>
      <vt:lpstr>Определение</vt:lpstr>
      <vt:lpstr>Определения</vt:lpstr>
      <vt:lpstr>Что эффективнее: бартер или торговля?</vt:lpstr>
      <vt:lpstr>Игра « Обмен»</vt:lpstr>
      <vt:lpstr>Презентация PowerPoint</vt:lpstr>
      <vt:lpstr>Физкультминутка</vt:lpstr>
      <vt:lpstr>Что эффективнее: бартер или торговля?</vt:lpstr>
      <vt:lpstr>Термину слева подбери определение справа </vt:lpstr>
      <vt:lpstr>Ответы.</vt:lpstr>
      <vt:lpstr> кроссворд</vt:lpstr>
      <vt:lpstr>Ответы на кроссворд</vt:lpstr>
      <vt:lpstr>Объясни пословицы</vt:lpstr>
      <vt:lpstr>Рефлексия</vt:lpstr>
      <vt:lpstr>Домашнее задание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Саша1.Книга сказок 2.Детский велосипед 3.Авторучка 4.Электронная игра 5.Кроссовки</dc:title>
  <dc:creator>Школа</dc:creator>
  <cp:lastModifiedBy>Школа</cp:lastModifiedBy>
  <cp:revision>40</cp:revision>
  <dcterms:created xsi:type="dcterms:W3CDTF">2015-12-16T15:53:20Z</dcterms:created>
  <dcterms:modified xsi:type="dcterms:W3CDTF">2015-12-20T16:02:29Z</dcterms:modified>
</cp:coreProperties>
</file>