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3"/>
                <c:pt idx="0">
                  <c:v>Трудоспособный возраст 84 млн.</c:v>
                </c:pt>
                <c:pt idx="1">
                  <c:v>Моложе трудоспособного возраста 32 млн.</c:v>
                </c:pt>
                <c:pt idx="2">
                  <c:v>Пенсионеры 31 млн.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</c:ser>
      </c:pie3DChart>
    </c:plotArea>
    <c:legend>
      <c:legendPos val="r"/>
      <c:legendEntry>
        <c:idx val="3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0.03626</cdr:x>
      <cdr:y>0.34043</cdr:y>
    </cdr:from>
    <cdr:to>
      <cdr:x>0.17362</cdr:x>
      <cdr:y>0.48362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8376" y="1540768"/>
          <a:ext cx="1130424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 smtClean="0"/>
            <a:t>32 млн.</a:t>
          </a:r>
          <a:endParaRPr lang="ru-RU" sz="2400" dirty="0"/>
        </a:p>
      </cdr:txBody>
    </cdr:sp>
  </cdr:relSizeAnchor>
  <cdr:relSizeAnchor xmlns:cdr="http://schemas.openxmlformats.org/drawingml/2006/chartDrawing">
    <cdr:from>
      <cdr:x>0.3425</cdr:x>
      <cdr:y>0.46771</cdr:y>
    </cdr:from>
    <cdr:to>
      <cdr:x>0.45361</cdr:x>
      <cdr:y>0.64272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818656" y="2116832"/>
          <a:ext cx="914400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dirty="0" smtClean="0"/>
            <a:t>84 млн.</a:t>
          </a:r>
          <a:endParaRPr lang="ru-RU" sz="24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7203-7C81-47DB-B81B-0524F0E7A6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762F-7D70-42BA-8570-DB5E7D7496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7203-7C81-47DB-B81B-0524F0E7A6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762F-7D70-42BA-8570-DB5E7D7496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7203-7C81-47DB-B81B-0524F0E7A6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762F-7D70-42BA-8570-DB5E7D7496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7203-7C81-47DB-B81B-0524F0E7A6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762F-7D70-42BA-8570-DB5E7D7496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7203-7C81-47DB-B81B-0524F0E7A6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762F-7D70-42BA-8570-DB5E7D7496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7203-7C81-47DB-B81B-0524F0E7A6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762F-7D70-42BA-8570-DB5E7D7496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7203-7C81-47DB-B81B-0524F0E7A6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762F-7D70-42BA-8570-DB5E7D7496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7203-7C81-47DB-B81B-0524F0E7A6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762F-7D70-42BA-8570-DB5E7D7496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7203-7C81-47DB-B81B-0524F0E7A6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762F-7D70-42BA-8570-DB5E7D7496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7203-7C81-47DB-B81B-0524F0E7A6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762F-7D70-42BA-8570-DB5E7D7496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7203-7C81-47DB-B81B-0524F0E7A6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F762F-7D70-42BA-8570-DB5E7D7496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77203-7C81-47DB-B81B-0524F0E7A636}" type="datetimeFigureOut">
              <a:rPr lang="ru-RU" smtClean="0"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F762F-7D70-42BA-8570-DB5E7D7496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Sveta\Desktop\тр\profession-in-nanopics-group-profession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404664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ТРУДОВЫЕ  РЕСУРСЫ  РОССИИ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32240" y="1412776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География</a:t>
            </a:r>
          </a:p>
          <a:p>
            <a:pPr algn="ctr"/>
            <a:r>
              <a:rPr lang="ru-RU" sz="2800" b="1" dirty="0" smtClean="0"/>
              <a:t>8 класс</a:t>
            </a:r>
            <a:endParaRPr lang="ru-RU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УРОВЕНЬ  ЗАРЕГИСТРИРОВАННОЙ  БЕЗРАБОТИЦЫ, %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28800"/>
          <a:ext cx="82296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0176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Ниже общероссийского уровня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Выше</a:t>
                      </a:r>
                      <a:r>
                        <a:rPr lang="ru-RU" sz="2800" baseline="0" dirty="0" smtClean="0"/>
                        <a:t> общероссийского уровня</a:t>
                      </a:r>
                      <a:endParaRPr lang="ru-RU" sz="2800" dirty="0"/>
                    </a:p>
                  </a:txBody>
                  <a:tcPr/>
                </a:tc>
              </a:tr>
              <a:tr h="40176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Г.Москва – 0,8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/>
                        <a:t>Респ</a:t>
                      </a:r>
                      <a:r>
                        <a:rPr lang="ru-RU" sz="2800" dirty="0" smtClean="0"/>
                        <a:t>. Ингушетия – 23,9</a:t>
                      </a:r>
                      <a:endParaRPr lang="ru-RU" sz="2800" dirty="0"/>
                    </a:p>
                  </a:txBody>
                  <a:tcPr/>
                </a:tc>
              </a:tr>
              <a:tr h="40176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Ярославская обл. – 1,7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Кабардино-Балкарская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baseline="0" dirty="0" err="1" smtClean="0"/>
                        <a:t>респ</a:t>
                      </a:r>
                      <a:r>
                        <a:rPr lang="ru-RU" sz="2800" baseline="0" dirty="0" smtClean="0"/>
                        <a:t>. – 9,1</a:t>
                      </a:r>
                      <a:endParaRPr lang="ru-RU" sz="2800" dirty="0"/>
                    </a:p>
                  </a:txBody>
                  <a:tcPr/>
                </a:tc>
              </a:tr>
              <a:tr h="40176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Самарская обл. – 1,7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/>
                        <a:t>Респ</a:t>
                      </a:r>
                      <a:r>
                        <a:rPr lang="ru-RU" sz="2800" dirty="0" smtClean="0"/>
                        <a:t>. Тыва – 9,0</a:t>
                      </a:r>
                      <a:endParaRPr lang="ru-RU" sz="2800" dirty="0"/>
                    </a:p>
                  </a:txBody>
                  <a:tcPr/>
                </a:tc>
              </a:tr>
              <a:tr h="40176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Липецкая область – 0,8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Чеченская </a:t>
                      </a:r>
                      <a:r>
                        <a:rPr lang="ru-RU" sz="2800" dirty="0" err="1" smtClean="0"/>
                        <a:t>респ</a:t>
                      </a:r>
                      <a:r>
                        <a:rPr lang="ru-RU" sz="2800" dirty="0" smtClean="0"/>
                        <a:t>. – 74,2</a:t>
                      </a:r>
                      <a:endParaRPr lang="ru-RU" sz="2800" dirty="0"/>
                    </a:p>
                  </a:txBody>
                  <a:tcPr/>
                </a:tc>
              </a:tr>
              <a:tr h="40176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Московская обл. – 3,3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1560" y="594928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</a:rPr>
              <a:t>Проанализируйте таблицу и сделайте вывод</a:t>
            </a:r>
            <a:endParaRPr lang="ru-RU" sz="28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800600"/>
            <a:ext cx="7560840" cy="56673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ДОМАШНЕЕ  ЗАДАНИЕ</a:t>
            </a:r>
            <a:endParaRPr lang="ru-RU" sz="4000" dirty="0"/>
          </a:p>
        </p:txBody>
      </p:sp>
      <p:pic>
        <p:nvPicPr>
          <p:cNvPr id="5" name="Рисунок 4" descr="simptomu_osteoporoza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94" r="559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661248"/>
            <a:ext cx="7848872" cy="51095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П. 44, подготовка к практической работе</a:t>
            </a:r>
            <a:endParaRPr lang="ru-RU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332656"/>
            <a:ext cx="748883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НАСЕЛЕНИЕ  РОССИИ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268760"/>
            <a:ext cx="252028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Моложе трудоспособного возраста (32млн.)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75856" y="1268760"/>
            <a:ext cx="259228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Население в трудоспособном возрасте (84млн.)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00192" y="1268760"/>
            <a:ext cx="252028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Пенсионеры</a:t>
            </a:r>
          </a:p>
          <a:p>
            <a:pPr algn="ctr"/>
            <a:r>
              <a:rPr lang="ru-RU" sz="2400" dirty="0" smtClean="0"/>
              <a:t>(31 млн.)</a:t>
            </a:r>
            <a:endParaRPr lang="ru-RU" sz="2400" dirty="0"/>
          </a:p>
        </p:txBody>
      </p:sp>
      <p:cxnSp>
        <p:nvCxnSpPr>
          <p:cNvPr id="10" name="Прямая со стрелкой 9"/>
          <p:cNvCxnSpPr>
            <a:endCxn id="6" idx="0"/>
          </p:cNvCxnSpPr>
          <p:nvPr/>
        </p:nvCxnSpPr>
        <p:spPr>
          <a:xfrm flipH="1">
            <a:off x="1583668" y="836712"/>
            <a:ext cx="68407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8" idx="0"/>
          </p:cNvCxnSpPr>
          <p:nvPr/>
        </p:nvCxnSpPr>
        <p:spPr>
          <a:xfrm>
            <a:off x="6588224" y="836712"/>
            <a:ext cx="97210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5" idx="2"/>
          </p:cNvCxnSpPr>
          <p:nvPr/>
        </p:nvCxnSpPr>
        <p:spPr>
          <a:xfrm>
            <a:off x="4499992" y="83671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899592" y="2924944"/>
            <a:ext cx="216024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Инвалиды </a:t>
            </a:r>
          </a:p>
          <a:p>
            <a:pPr algn="ctr"/>
            <a:r>
              <a:rPr lang="ru-RU" sz="2400" dirty="0" smtClean="0"/>
              <a:t>(3 млн.)</a:t>
            </a:r>
            <a:endParaRPr lang="ru-RU" sz="2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347864" y="2924944"/>
            <a:ext cx="244827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Трудоспособные </a:t>
            </a:r>
          </a:p>
          <a:p>
            <a:pPr algn="ctr"/>
            <a:r>
              <a:rPr lang="ru-RU" sz="2400" dirty="0" smtClean="0"/>
              <a:t>(81 млн.)</a:t>
            </a:r>
            <a:endParaRPr lang="ru-RU" sz="2400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2195736" y="2564904"/>
            <a:ext cx="151216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7" idx="2"/>
            <a:endCxn id="16" idx="0"/>
          </p:cNvCxnSpPr>
          <p:nvPr/>
        </p:nvCxnSpPr>
        <p:spPr>
          <a:xfrm>
            <a:off x="4572000" y="249289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084168" y="2924944"/>
            <a:ext cx="280831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Работающие пенсионеры (3млн.)</a:t>
            </a:r>
            <a:endParaRPr lang="ru-RU" sz="2400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7452320" y="256490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547664" y="4149080"/>
            <a:ext cx="41764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Трудовые ресурсы (84млн.)</a:t>
            </a:r>
            <a:endParaRPr lang="ru-RU" sz="2400" dirty="0"/>
          </a:p>
        </p:txBody>
      </p:sp>
      <p:cxnSp>
        <p:nvCxnSpPr>
          <p:cNvPr id="26" name="Прямая со стрелкой 25"/>
          <p:cNvCxnSpPr>
            <a:endCxn id="24" idx="0"/>
          </p:cNvCxnSpPr>
          <p:nvPr/>
        </p:nvCxnSpPr>
        <p:spPr>
          <a:xfrm flipH="1">
            <a:off x="3635896" y="3717032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395536" y="4941168"/>
            <a:ext cx="2088232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Занятые в домашнем и личном хозяйстве (5млн.)</a:t>
            </a:r>
            <a:endParaRPr lang="ru-RU" sz="2400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 flipH="1">
            <a:off x="755576" y="4293096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2843808" y="5157192"/>
            <a:ext cx="165618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Учащиеся </a:t>
            </a:r>
          </a:p>
          <a:p>
            <a:pPr algn="ctr"/>
            <a:r>
              <a:rPr lang="ru-RU" sz="2400" dirty="0" smtClean="0"/>
              <a:t>(6млн.)</a:t>
            </a:r>
            <a:endParaRPr lang="ru-RU" sz="2400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3635896" y="4797152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5940152" y="4509120"/>
            <a:ext cx="288032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Экономически активное население (73млн.)</a:t>
            </a:r>
            <a:endParaRPr lang="ru-RU" sz="2400" dirty="0"/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5796136" y="4149080"/>
            <a:ext cx="136815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7740352" y="3717032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4499992" y="5949280"/>
            <a:ext cx="208823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Работающие (63млн.)</a:t>
            </a:r>
            <a:endParaRPr lang="ru-RU" sz="24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876256" y="5949280"/>
            <a:ext cx="194421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Безработные  (10млн.)</a:t>
            </a:r>
            <a:endParaRPr lang="ru-RU" sz="2400" dirty="0"/>
          </a:p>
        </p:txBody>
      </p:sp>
      <p:cxnSp>
        <p:nvCxnSpPr>
          <p:cNvPr id="44" name="Прямая со стрелкой 43"/>
          <p:cNvCxnSpPr/>
          <p:nvPr/>
        </p:nvCxnSpPr>
        <p:spPr>
          <a:xfrm flipH="1">
            <a:off x="5076056" y="5229200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8172400" y="558924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СОСТАВ  НАСЕЛЕНИЯ  РОССИИ</a:t>
            </a:r>
            <a:endParaRPr lang="ru-RU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195736" y="2276872"/>
            <a:ext cx="792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31 млн.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50904" cy="229026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+mn-lt"/>
              </a:rPr>
              <a:t>(ТР) ТРУДОВЫЕ  РЕСУРСЫ – </a:t>
            </a:r>
            <a:br>
              <a:rPr lang="ru-RU" sz="2800" b="1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часть населения страны, 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достигшие трудоспособного возраста и способные к труду. </a:t>
            </a:r>
            <a:endParaRPr lang="ru-RU" sz="2800" b="1" dirty="0">
              <a:latin typeface="+mn-lt"/>
            </a:endParaRPr>
          </a:p>
        </p:txBody>
      </p:sp>
      <p:pic>
        <p:nvPicPr>
          <p:cNvPr id="6" name="Содержимое 5" descr="different-people_ljob_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36096" y="0"/>
            <a:ext cx="3707904" cy="2280361"/>
          </a:xfrm>
        </p:spPr>
      </p:pic>
      <p:pic>
        <p:nvPicPr>
          <p:cNvPr id="7" name="Рисунок 6" descr="C:\Users\Sveta\Desktop\тр\1220898-zawody-prac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3048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95936" y="3140968"/>
            <a:ext cx="47609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ТРУДОСПОСОБНЫЙ  ВОЗРАСТ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  РОССИИ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4725144"/>
            <a:ext cx="20571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ЖЕНЩИНЫ</a:t>
            </a:r>
          </a:p>
          <a:p>
            <a:pPr algn="ctr"/>
            <a:r>
              <a:rPr lang="ru-RU" sz="2800" dirty="0" smtClean="0"/>
              <a:t>(16 – 55 лет)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444208" y="4653136"/>
            <a:ext cx="2057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МУЖЧИНЫ</a:t>
            </a:r>
          </a:p>
          <a:p>
            <a:r>
              <a:rPr lang="ru-RU" sz="2800" dirty="0" smtClean="0"/>
              <a:t>(16 – 60 лет)</a:t>
            </a:r>
            <a:endParaRPr lang="ru-RU" sz="28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4788024" y="4077072"/>
            <a:ext cx="64807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11" idx="0"/>
          </p:cNvCxnSpPr>
          <p:nvPr/>
        </p:nvCxnSpPr>
        <p:spPr>
          <a:xfrm>
            <a:off x="6948264" y="4077072"/>
            <a:ext cx="524527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332656"/>
            <a:ext cx="6264696" cy="1130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СОСТАВ  ТРУДОВЫХ  РЕСУРСОВ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060848"/>
            <a:ext cx="316835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КАЧЕСТВЕННЫЙ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2060848"/>
            <a:ext cx="316835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КОЛИЧЕСТВЕННЫЙ</a:t>
            </a:r>
            <a:endParaRPr lang="ru-RU" sz="28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555776" y="1556792"/>
            <a:ext cx="151216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652120" y="1556792"/>
            <a:ext cx="151216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39552" y="3645024"/>
            <a:ext cx="3096344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rabicPeriod"/>
            </a:pPr>
            <a:r>
              <a:rPr lang="ru-RU" sz="2800" dirty="0" smtClean="0"/>
              <a:t>Уровень образования4</a:t>
            </a:r>
          </a:p>
          <a:p>
            <a:pPr marL="514350" indent="-514350" algn="ctr">
              <a:buAutoNum type="arabicPeriod"/>
            </a:pPr>
            <a:r>
              <a:rPr lang="ru-RU" sz="2800" dirty="0" smtClean="0"/>
              <a:t>Квалификация;</a:t>
            </a:r>
          </a:p>
          <a:p>
            <a:pPr marL="514350" indent="-514350" algn="ctr">
              <a:buAutoNum type="arabicPeriod"/>
            </a:pPr>
            <a:r>
              <a:rPr lang="ru-RU" sz="2800" dirty="0" smtClean="0"/>
              <a:t>Трудовые навыки;</a:t>
            </a:r>
          </a:p>
          <a:p>
            <a:pPr marL="514350" indent="-514350" algn="ctr">
              <a:buAutoNum type="arabicPeriod"/>
            </a:pPr>
            <a:r>
              <a:rPr lang="ru-RU" sz="2800" dirty="0" smtClean="0"/>
              <a:t>Стаж работы</a:t>
            </a:r>
            <a:endParaRPr lang="ru-RU" sz="28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508104" y="3645024"/>
            <a:ext cx="3096344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rabicPeriod"/>
            </a:pPr>
            <a:r>
              <a:rPr lang="ru-RU" sz="2800" dirty="0" smtClean="0"/>
              <a:t>Общая численность трудоспособного населения;</a:t>
            </a:r>
          </a:p>
          <a:p>
            <a:pPr marL="514350" indent="-514350" algn="ctr">
              <a:buAutoNum type="arabicPeriod"/>
            </a:pPr>
            <a:r>
              <a:rPr lang="ru-RU" sz="2800" dirty="0" smtClean="0"/>
              <a:t>Количество мужчин и женщин</a:t>
            </a:r>
            <a:endParaRPr lang="ru-RU" sz="2800" dirty="0"/>
          </a:p>
        </p:txBody>
      </p:sp>
      <p:cxnSp>
        <p:nvCxnSpPr>
          <p:cNvPr id="15" name="Прямая со стрелкой 14"/>
          <p:cNvCxnSpPr>
            <a:stCxn id="5" idx="2"/>
          </p:cNvCxnSpPr>
          <p:nvPr/>
        </p:nvCxnSpPr>
        <p:spPr>
          <a:xfrm>
            <a:off x="2123728" y="2975248"/>
            <a:ext cx="0" cy="597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236296" y="2852936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c0d-1445106235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rognoziruemiy-prirost-deficita-t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589240"/>
          </a:xfrm>
        </p:spPr>
      </p:pic>
      <p:sp>
        <p:nvSpPr>
          <p:cNvPr id="5" name="TextBox 4"/>
          <p:cNvSpPr txBox="1"/>
          <p:nvPr/>
        </p:nvSpPr>
        <p:spPr>
          <a:xfrm>
            <a:off x="683568" y="5517232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C00000"/>
                </a:solidFill>
              </a:rPr>
              <a:t>Проанализируйте  графики и сделайте </a:t>
            </a:r>
          </a:p>
          <a:p>
            <a:pPr algn="ctr"/>
            <a:r>
              <a:rPr lang="ru-RU" sz="2800" i="1" dirty="0" smtClean="0">
                <a:solidFill>
                  <a:srgbClr val="C00000"/>
                </a:solidFill>
              </a:rPr>
              <a:t>соответствующие выводы</a:t>
            </a:r>
            <a:endParaRPr lang="ru-RU" sz="28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ef50e34923e50bcf88b95a7e3072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5" y="476672"/>
            <a:ext cx="3600400" cy="2398767"/>
          </a:xfrm>
        </p:spPr>
      </p:pic>
      <p:pic>
        <p:nvPicPr>
          <p:cNvPr id="5" name="Рисунок 4" descr="C:\Users\Sveta\Desktop\тр\vrach_na_priyom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221088"/>
            <a:ext cx="3168253" cy="230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83968" y="476672"/>
            <a:ext cx="4555869" cy="2304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ЭКОНОМИЧЕСКИ  </a:t>
            </a:r>
            <a:br>
              <a:rPr lang="ru-RU" sz="2800" b="1" dirty="0" smtClean="0"/>
            </a:br>
            <a:r>
              <a:rPr lang="ru-RU" sz="2800" b="1" dirty="0" smtClean="0"/>
              <a:t>АКТИВНОЕ  НАСЕЛЕНИЕ – </a:t>
            </a:r>
          </a:p>
          <a:p>
            <a:pPr algn="ctr"/>
            <a:r>
              <a:rPr lang="ru-RU" sz="2800" dirty="0"/>
              <a:t>ч</a:t>
            </a:r>
            <a:r>
              <a:rPr lang="ru-RU" sz="2800" dirty="0" smtClean="0"/>
              <a:t>асть населения страны, </a:t>
            </a:r>
          </a:p>
          <a:p>
            <a:pPr algn="ctr"/>
            <a:r>
              <a:rPr lang="ru-RU" sz="2800" dirty="0" smtClean="0"/>
              <a:t>занятая в хозяйстве и </a:t>
            </a:r>
          </a:p>
          <a:p>
            <a:pPr algn="ctr"/>
            <a:r>
              <a:rPr lang="ru-RU" sz="2800" dirty="0"/>
              <a:t>б</a:t>
            </a:r>
            <a:r>
              <a:rPr lang="ru-RU" sz="2800" dirty="0" smtClean="0"/>
              <a:t>езработица.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4221088"/>
            <a:ext cx="51226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БЕЗРАБОТНЫЕ – </a:t>
            </a:r>
          </a:p>
          <a:p>
            <a:pPr algn="ctr"/>
            <a:r>
              <a:rPr lang="ru-RU" sz="2800" dirty="0"/>
              <a:t>ч</a:t>
            </a:r>
            <a:r>
              <a:rPr lang="ru-RU" sz="2800" dirty="0" smtClean="0"/>
              <a:t>асть трудовых ресурсов, </a:t>
            </a:r>
          </a:p>
          <a:p>
            <a:pPr algn="ctr"/>
            <a:r>
              <a:rPr lang="ru-RU" sz="2800" dirty="0"/>
              <a:t>к</a:t>
            </a:r>
            <a:r>
              <a:rPr lang="ru-RU" sz="2800" dirty="0" smtClean="0"/>
              <a:t>оторая хочет работать, занимается ее поиском и готова приступить к работе.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3068960"/>
            <a:ext cx="8753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РЫНОК  ТРУДА – </a:t>
            </a:r>
            <a:r>
              <a:rPr lang="ru-RU" sz="2800" dirty="0" smtClean="0"/>
              <a:t>соотношение спроса и предложения на ТР, определенные ценой на рабочую силу.</a:t>
            </a:r>
            <a:endParaRPr lang="ru-RU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274638"/>
            <a:ext cx="4618856" cy="149817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ПРИЧИНЫ  БЕЗРАБОТИЦЫ</a:t>
            </a:r>
            <a:br>
              <a:rPr lang="ru-RU" sz="2800" b="1" dirty="0" smtClean="0"/>
            </a:br>
            <a:r>
              <a:rPr lang="ru-RU" sz="2800" b="1" dirty="0" smtClean="0"/>
              <a:t>В  РОССИИ</a:t>
            </a:r>
            <a:endParaRPr lang="ru-RU" sz="2800" b="1" dirty="0"/>
          </a:p>
        </p:txBody>
      </p:sp>
      <p:pic>
        <p:nvPicPr>
          <p:cNvPr id="4" name="Содержимое 3" descr="C:\Users\Sveta\Desktop\тр\201598a5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419872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Sveta\Desktop\тр\019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437112"/>
            <a:ext cx="3091408" cy="2138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79912" y="1484784"/>
            <a:ext cx="489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Глубокий социально-</a:t>
            </a:r>
          </a:p>
          <a:p>
            <a:pPr marL="514350" indent="-514350"/>
            <a:r>
              <a:rPr lang="ru-RU" sz="2800" dirty="0"/>
              <a:t> </a:t>
            </a:r>
            <a:r>
              <a:rPr lang="ru-RU" sz="2800" dirty="0" smtClean="0"/>
              <a:t>      экономический кризис </a:t>
            </a:r>
          </a:p>
          <a:p>
            <a:pPr marL="514350" indent="-514350"/>
            <a:r>
              <a:rPr lang="ru-RU" sz="2800" dirty="0"/>
              <a:t> </a:t>
            </a:r>
            <a:r>
              <a:rPr lang="ru-RU" sz="2800" dirty="0" smtClean="0"/>
              <a:t>      в стране, сокращение производства.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3356992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 startAt="2"/>
            </a:pPr>
            <a:r>
              <a:rPr lang="ru-RU" sz="2800" dirty="0" smtClean="0"/>
              <a:t>Высокий ЕП в регионе, недостаток рабочих мест.</a:t>
            </a:r>
          </a:p>
          <a:p>
            <a:pPr marL="514350" indent="-514350">
              <a:buAutoNum type="arabicPeriod" startAt="2"/>
            </a:pP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4005064"/>
            <a:ext cx="47986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3.    Нежелание работать на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«непрестижных» работах.</a:t>
            </a:r>
          </a:p>
          <a:p>
            <a:pPr marL="514350" indent="-514350">
              <a:buAutoNum type="arabicPeriod" startAt="4"/>
            </a:pPr>
            <a:r>
              <a:rPr lang="ru-RU" sz="2800" dirty="0" smtClean="0"/>
              <a:t>Отсутствие интереса к  </a:t>
            </a:r>
          </a:p>
          <a:p>
            <a:pPr marL="514350" indent="-514350"/>
            <a:r>
              <a:rPr lang="ru-RU" sz="2800" dirty="0"/>
              <a:t> </a:t>
            </a:r>
            <a:r>
              <a:rPr lang="ru-RU" sz="2800" dirty="0" smtClean="0"/>
              <a:t>      трудовой деятельности, лень.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285</Words>
  <Application>Microsoft Office PowerPoint</Application>
  <PresentationFormat>Экран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СОСТАВ  НАСЕЛЕНИЯ  РОССИИ</vt:lpstr>
      <vt:lpstr>(ТР) ТРУДОВЫЕ  РЕСУРСЫ –  часть населения страны,  достигшие трудоспособного возраста и способные к труду. </vt:lpstr>
      <vt:lpstr>Слайд 5</vt:lpstr>
      <vt:lpstr>Слайд 6</vt:lpstr>
      <vt:lpstr>Слайд 7</vt:lpstr>
      <vt:lpstr>Слайд 8</vt:lpstr>
      <vt:lpstr>ПРИЧИНЫ  БЕЗРАБОТИЦЫ В  РОССИИ</vt:lpstr>
      <vt:lpstr>УРОВЕНЬ  ЗАРЕГИСТРИРОВАННОЙ  БЕЗРАБОТИЦЫ, %</vt:lpstr>
      <vt:lpstr>ДОМАШНЕЕ  ЗАДАНИЕ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Sveta</cp:lastModifiedBy>
  <cp:revision>36</cp:revision>
  <dcterms:created xsi:type="dcterms:W3CDTF">2016-03-31T17:34:40Z</dcterms:created>
  <dcterms:modified xsi:type="dcterms:W3CDTF">2016-03-31T19:25:34Z</dcterms:modified>
</cp:coreProperties>
</file>