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1" r:id="rId9"/>
    <p:sldId id="263" r:id="rId10"/>
    <p:sldId id="265" r:id="rId11"/>
    <p:sldId id="266" r:id="rId12"/>
    <p:sldId id="274" r:id="rId13"/>
    <p:sldId id="267" r:id="rId14"/>
    <p:sldId id="281" r:id="rId15"/>
    <p:sldId id="268" r:id="rId16"/>
    <p:sldId id="269" r:id="rId17"/>
    <p:sldId id="271" r:id="rId18"/>
    <p:sldId id="307" r:id="rId19"/>
    <p:sldId id="272" r:id="rId20"/>
    <p:sldId id="308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70" r:id="rId29"/>
    <p:sldId id="295" r:id="rId30"/>
    <p:sldId id="297" r:id="rId31"/>
    <p:sldId id="284" r:id="rId32"/>
    <p:sldId id="285" r:id="rId33"/>
    <p:sldId id="298" r:id="rId34"/>
    <p:sldId id="300" r:id="rId35"/>
    <p:sldId id="293" r:id="rId36"/>
    <p:sldId id="302" r:id="rId37"/>
    <p:sldId id="303" r:id="rId38"/>
    <p:sldId id="304" r:id="rId39"/>
    <p:sldId id="291" r:id="rId40"/>
    <p:sldId id="305" r:id="rId41"/>
    <p:sldId id="306" r:id="rId42"/>
    <p:sldId id="282" r:id="rId43"/>
    <p:sldId id="28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5C04"/>
    <a:srgbClr val="BE87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78C21A6C-3329-4C78-B13D-5406B643815B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57CBC067-7AD4-4962-8E04-FF251A1F9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2414C183-E998-49B3-925B-368582C4BD55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769E0561-96A4-4F1D-AFCF-616708110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5E3C832-4E4B-47C1-B6F2-00CEEE6E11E4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A2F8E4-93EA-457A-9A28-68182DFD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1266-DD45-4E1E-B88D-C83E8AA7FBA4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A8F8-00C3-429F-978B-C9E41457A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64A8-72DA-4FB9-8CB4-D176CDA5EFB6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DE32-9123-4CF5-A1DB-E47B207BF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8604C-A7F8-4E25-AA26-0EDA600D442C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1DC829-C5C1-43F8-ACE9-A4B7CF5AF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8620CA5-EF6A-4BD3-9B4E-85692CFB9F58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7B50F4C-A540-4687-ACD3-9EA0691AF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49DE5-F6B3-49A9-BF8A-DCC0E7EA4147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F88D02-5C93-4E35-9577-EA7747ACC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E7C63D-0858-4942-B647-6EFC2A2A48FC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28AF4B-08F0-415C-8A62-B9B620A22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3BDED9-241A-4212-A092-BE5E00A0A303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81CE0C-94F2-44FF-BB81-259BC9D7D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BF4D-E5B6-485F-AEF3-7CACB258DFD6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3AE2-2A66-4021-B74F-2BDBA05A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32C885-60F8-4FA4-9332-52C55E716D68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0BF876B-90DE-4511-BA4F-B1AA1D330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E6A905A-4D5B-4BEC-B3CC-0175FCAD8729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10F8CB9-FF00-4AEA-A30B-F6706159F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59C91D-E9B2-4393-BEDD-216B60C34B44}" type="datetime1">
              <a:rPr lang="en-US"/>
              <a:pPr>
                <a:defRPr/>
              </a:pPr>
              <a:t>1/24/2015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8991E82-E424-40AE-AC42-3D5B7548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62" r:id="rId7"/>
    <p:sldLayoutId id="2147483771" r:id="rId8"/>
    <p:sldLayoutId id="2147483772" r:id="rId9"/>
    <p:sldLayoutId id="2147483763" r:id="rId10"/>
    <p:sldLayoutId id="2147483764" r:id="rId11"/>
  </p:sldLayoutIdLst>
  <p:hf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008CC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s.postimees.ee/280606/glavnaja/estonija/1628_foto.php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com.fi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inekosorb.com.ua/i/Sorbent1.jpg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1.xls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.ru/tools/showwins.html?name=/pics/b/img_20061022_18534718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2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ВОДНЫЕ РЕСУРСЫ: РАЦИОНАЛЬНОЕ ИСПОЛЬЗОВАНИЕ И ОХРАНА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Picture 2" descr="Вода. Круговорот воды в природ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ЗАГРЯЗНЕНИЕ ВОДЫ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929187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РАСТВОРЕННЫЕ СОЛИ </a:t>
            </a:r>
            <a:r>
              <a:rPr lang="ru-RU" sz="2400" smtClean="0"/>
              <a:t>(кальция, магния, железа, калия, натрия, алюминия, карбонаты и гидрокарбонаты, сульфаты, хлориды, и др.)</a:t>
            </a:r>
          </a:p>
          <a:p>
            <a:pPr eaLnBrk="1" hangingPunct="1"/>
            <a:r>
              <a:rPr lang="ru-RU" sz="2400" b="1" i="1" smtClean="0"/>
              <a:t>РАСТВОРЕННЫЕ ГАЗЫ </a:t>
            </a:r>
            <a:r>
              <a:rPr lang="ru-RU" sz="2400" smtClean="0"/>
              <a:t>(кислород, диоксид углерода, метан, сероводород, диоксид серы и др.)</a:t>
            </a:r>
          </a:p>
          <a:p>
            <a:pPr eaLnBrk="1" hangingPunct="1"/>
            <a:r>
              <a:rPr lang="ru-RU" sz="2400" b="1" i="1" smtClean="0"/>
              <a:t>БИОГЕННЫЕ ЭЛЕМЕНТЫ </a:t>
            </a:r>
            <a:r>
              <a:rPr lang="ru-RU" sz="2400" smtClean="0"/>
              <a:t>(азот и фосфор)</a:t>
            </a:r>
          </a:p>
          <a:p>
            <a:pPr eaLnBrk="1" hangingPunct="1"/>
            <a:r>
              <a:rPr lang="ru-RU" sz="2400" b="1" i="1" smtClean="0"/>
              <a:t>ОРГАНИЧЕСКИЕ ВЕЩЕСТВА</a:t>
            </a:r>
            <a:r>
              <a:rPr lang="ru-RU" sz="2400" smtClean="0"/>
              <a:t> (нефть и нефтепродукты, фенолы, пестициды, биогенная органика)</a:t>
            </a:r>
          </a:p>
          <a:p>
            <a:pPr eaLnBrk="1" hangingPunct="1"/>
            <a:r>
              <a:rPr lang="ru-RU" sz="2400" b="1" i="1" smtClean="0"/>
              <a:t>МИКРОЭЛЕМЕНТЫ </a:t>
            </a:r>
            <a:r>
              <a:rPr lang="ru-RU" sz="2400" smtClean="0"/>
              <a:t>(литий, барий, стронций, марганец, хром, тяжелые металлы</a:t>
            </a:r>
            <a:endParaRPr lang="ru-RU" sz="2400" b="1" i="1" smtClean="0"/>
          </a:p>
          <a:p>
            <a:pPr eaLnBrk="1" hangingPunct="1"/>
            <a:r>
              <a:rPr lang="ru-RU" sz="2400" b="1" i="1" smtClean="0"/>
              <a:t>РАДИОНУКЛИДЫ</a:t>
            </a:r>
          </a:p>
          <a:p>
            <a:pPr eaLnBrk="1" hangingPunct="1"/>
            <a:r>
              <a:rPr lang="ru-RU" sz="2400" b="1" i="1" smtClean="0"/>
              <a:t>ВЗВЕШЕННЫЕ ВЕЩЕСТВА</a:t>
            </a:r>
          </a:p>
          <a:p>
            <a:pPr eaLnBrk="1" hangingPunct="1"/>
            <a:r>
              <a:rPr lang="ru-RU" sz="2400" b="1" i="1" smtClean="0"/>
              <a:t>ПАТОГЕННЫЕ ОРГАНИЗМЫ</a:t>
            </a:r>
            <a:r>
              <a:rPr lang="ru-RU" sz="2400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94D37-8DDD-44D1-B6B4-DB56D2E98D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ИСТОЧНИКИ ЗАГРЯЗНЕНИЯ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Промышленные сточные воды</a:t>
            </a:r>
          </a:p>
          <a:p>
            <a:pPr eaLnBrk="1" hangingPunct="1"/>
            <a:r>
              <a:rPr lang="ru-RU" smtClean="0"/>
              <a:t>Коммунальные сточные воды</a:t>
            </a:r>
          </a:p>
          <a:p>
            <a:pPr eaLnBrk="1" hangingPunct="1"/>
            <a:r>
              <a:rPr lang="ru-RU" smtClean="0"/>
              <a:t>Смыв с полей</a:t>
            </a:r>
          </a:p>
          <a:p>
            <a:pPr eaLnBrk="1" hangingPunct="1"/>
            <a:r>
              <a:rPr lang="ru-RU" smtClean="0"/>
              <a:t>Стоки животноводческих комплексов</a:t>
            </a:r>
          </a:p>
          <a:p>
            <a:pPr eaLnBrk="1" hangingPunct="1"/>
            <a:r>
              <a:rPr lang="ru-RU" smtClean="0"/>
              <a:t>Атмосферные воды</a:t>
            </a:r>
          </a:p>
          <a:p>
            <a:pPr eaLnBrk="1" hangingPunct="1"/>
            <a:r>
              <a:rPr lang="ru-RU" smtClean="0"/>
              <a:t>Захоронение в водоемах вредных веществ (в частности, радиоактивных отходов)</a:t>
            </a:r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1C231-0CF5-4853-8202-9E5F1B8F0E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ИСТОЧНИКИ ЗАГРЯЗНЕНИЯ</a:t>
            </a:r>
            <a:endParaRPr lang="en-US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140200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СЕЛЬСКОЕ ХОЗЯЙСТВО: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sz="2200" smtClean="0"/>
              <a:t>Орошение (биофильные элементы – азот и фосфор, пестициды, удобрения, органические соединения и др.)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sz="2200" smtClean="0"/>
              <a:t>Животноводство (биогенная органика)</a:t>
            </a:r>
          </a:p>
          <a:p>
            <a:pPr eaLnBrk="1" hangingPunct="1"/>
            <a:r>
              <a:rPr lang="ru-RU" sz="2800" b="1" i="1" smtClean="0"/>
              <a:t>ПРОМЫШЛЕННОСТЬ: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sz="2200" smtClean="0"/>
              <a:t>Энергетика (получение пара, охлаждение энергоблоков)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ru-RU" sz="2200" smtClean="0"/>
              <a:t>Технологические процессы (сырье, растворитель, хладоагент, теплоноситель, для промывки материалов и изделий и др.)</a:t>
            </a:r>
          </a:p>
          <a:p>
            <a:pPr eaLnBrk="1" hangingPunct="1"/>
            <a:r>
              <a:rPr lang="ru-RU" sz="2800" b="1" i="1" smtClean="0"/>
              <a:t>СУДОХОДСТВО </a:t>
            </a:r>
            <a:endParaRPr lang="en-US" sz="22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68E60-A20A-430E-B1F1-F92A35C7E2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ПОСЛЕДСТВИЯ ЗАГРЯЗНЕНИЯ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Изменение качества воды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Изменения в водных экосистемах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Гибель водных организмов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Заболевания человека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Эвтрофикация водоемов</a:t>
            </a:r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24B7D-740B-47EC-BBC3-42859DFAA6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САМООЧИЩЕНИЕ ВОДОЕМОВ</a:t>
            </a:r>
            <a:endParaRPr lang="en-US" dirty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Связано с круговоротом воды в природе</a:t>
            </a:r>
          </a:p>
          <a:p>
            <a:pPr eaLnBrk="1" hangingPunct="1"/>
            <a:r>
              <a:rPr lang="ru-RU" sz="2800" smtClean="0"/>
              <a:t>Обеспечивается совокупной деятельностью организмов, населяющих водоемы</a:t>
            </a:r>
          </a:p>
          <a:p>
            <a:pPr eaLnBrk="1" hangingPunct="1"/>
            <a:r>
              <a:rPr lang="ru-RU" sz="2800" smtClean="0"/>
              <a:t>Физические факторы: разбавление, растворение, перемешивание поступающих загрязнений, оседание нерастворимых частиц в процессе отстаивания</a:t>
            </a:r>
          </a:p>
          <a:p>
            <a:pPr eaLnBrk="1" hangingPunct="1"/>
            <a:r>
              <a:rPr lang="ru-RU" sz="2800" smtClean="0"/>
              <a:t>Обеззараживание воды под воздействием УФ излучения Солнца</a:t>
            </a:r>
          </a:p>
          <a:p>
            <a:pPr eaLnBrk="1" hangingPunct="1"/>
            <a:r>
              <a:rPr lang="ru-RU" sz="2800" smtClean="0"/>
              <a:t>Фильтрация планктоном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99604-8962-404E-934E-CF71CACC69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ЭВТРОФИКАЦИЯ ВОДОЕМОВ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u="sng" smtClean="0"/>
              <a:t>Трофность</a:t>
            </a:r>
            <a:r>
              <a:rPr lang="ru-RU" smtClean="0"/>
              <a:t> – </a:t>
            </a:r>
            <a:r>
              <a:rPr lang="ru-RU" sz="2400" smtClean="0"/>
              <a:t>способность водоемов фотосинтезировать органическое вещество как основу кормовой базы для водных организмов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b="1" u="sng" smtClean="0"/>
              <a:t>Эвтрофикация</a:t>
            </a:r>
            <a:r>
              <a:rPr lang="ru-RU" smtClean="0"/>
              <a:t> – </a:t>
            </a:r>
            <a:r>
              <a:rPr lang="ru-RU" sz="2400" smtClean="0"/>
              <a:t>повышение биологической продуктивности водоемов в результате накопления в воде биогенных веществ под воздействием естественных и главным образом антропогенных факторов. Сопровождается массовым развитием микроскопических планктонных водорослей – фитопланктона, и высшей водной растительности </a:t>
            </a:r>
            <a:endParaRPr lang="en-US" sz="2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DD992-0311-454E-BFB4-EB6E1F7913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ЭВТРОФИКАЦИЯ ВОДОЕМОВ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u="sng" smtClean="0"/>
              <a:t>Причины</a:t>
            </a:r>
            <a:r>
              <a:rPr lang="ru-RU" smtClean="0"/>
              <a:t> </a:t>
            </a:r>
            <a:r>
              <a:rPr lang="ru-RU" sz="2800" smtClean="0"/>
              <a:t>антропогенного эвтрофирования – избыточное поступление в водоемы биогенных веществ (азота и фосфора)</a:t>
            </a:r>
          </a:p>
          <a:p>
            <a:pPr eaLnBrk="1" hangingPunct="1"/>
            <a:r>
              <a:rPr lang="ru-RU" b="1" u="sng" smtClean="0"/>
              <a:t>Последствия</a:t>
            </a:r>
            <a:r>
              <a:rPr lang="ru-RU" smtClean="0"/>
              <a:t>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Развитие сине-зеленых водорослей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Неприятный запах и вкус воды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Токсичные вещества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Гибель рыб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Зарастание, заболачивание водоемов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Снижение эстетических достоинств водоема</a:t>
            </a:r>
          </a:p>
          <a:p>
            <a:pPr eaLnBrk="1" hangingPunct="1"/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CD3EEA-A87C-4533-A7D5-81195B2144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auka.relis.ru/16/0509/blueg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857625"/>
            <a:ext cx="2190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Колония цианобактерий (синезелёных водорослей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357563"/>
            <a:ext cx="2209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28625" y="5429250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Колония цианобактерий (сине-зеленых водорослей</a:t>
            </a:r>
            <a:r>
              <a:rPr lang="ru-RU"/>
              <a:t>)</a:t>
            </a:r>
            <a:endParaRPr lang="en-US"/>
          </a:p>
        </p:txBody>
      </p:sp>
      <p:pic>
        <p:nvPicPr>
          <p:cNvPr id="26629" name="Picture 6" descr="Структура синезелёных водорослей очень хорошо демонстрирует ритмы их ро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28625"/>
            <a:ext cx="3143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500063" y="2500313"/>
            <a:ext cx="3286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Структура сине-зеленых бактерий</a:t>
            </a:r>
            <a:endParaRPr lang="en-US" sz="1200"/>
          </a:p>
        </p:txBody>
      </p:sp>
      <p:pic>
        <p:nvPicPr>
          <p:cNvPr id="26631" name="Picture 9" descr="Цианобактерия Synechococcus в процессе деления. Этот микроб днем фотосинтезирует, а ночью фиксирует атмосферный азот (фото с сайта www.lbl.gov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285750"/>
            <a:ext cx="2124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11"/>
          <p:cNvSpPr>
            <a:spLocks noChangeArrowheads="1"/>
          </p:cNvSpPr>
          <p:nvPr/>
        </p:nvSpPr>
        <p:spPr bwMode="auto">
          <a:xfrm>
            <a:off x="4143375" y="1857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Цианобактерия </a:t>
            </a:r>
            <a:r>
              <a:rPr lang="ru-RU" sz="1200" i="1"/>
              <a:t>Synechococcus</a:t>
            </a:r>
            <a:r>
              <a:rPr lang="ru-RU" sz="1200"/>
              <a:t> в процессе деления. Этот микроб днем фотосинтезирует, а ночью фиксирует атмосферный азот (фото с сайта www.lbl.gov)</a:t>
            </a:r>
          </a:p>
        </p:txBody>
      </p:sp>
      <p:pic>
        <p:nvPicPr>
          <p:cNvPr id="26633" name="Picture 13" descr="http://rus.postimees.ee/foto/4/6/806444a21f69bc49c_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000375"/>
            <a:ext cx="2143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 descr="http://rus.postimees.ee/img/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Прямоугольник 16"/>
          <p:cNvSpPr>
            <a:spLocks noChangeArrowheads="1"/>
          </p:cNvSpPr>
          <p:nvPr/>
        </p:nvSpPr>
        <p:spPr bwMode="auto">
          <a:xfrm>
            <a:off x="5143500" y="5143500"/>
            <a:ext cx="3571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Слои сине-зеленых водорослей покрывают водоемы и могут быть токсичными для людей и животных</a:t>
            </a:r>
            <a:br>
              <a:rPr lang="ru-RU" sz="1200"/>
            </a:br>
            <a:r>
              <a:rPr lang="ru-RU" sz="1200"/>
              <a:t>Фото: Bioremediate</a:t>
            </a:r>
            <a:endParaRPr lang="en-US" sz="120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DB39C-B61F-4955-8404-088678358DD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61D4B-AE59-4492-B4D0-1FCE2C6D19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7651" name="Picture 2" descr="sini97.jpg (20274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857250"/>
            <a:ext cx="5500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2428875" y="4786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Sinivetikate pinnakogumid Soome lahes 1997. aasta juulis</a:t>
            </a:r>
            <a:r>
              <a:rPr lang="en-US"/>
              <a:t/>
            </a:r>
            <a:br>
              <a:rPr lang="en-US"/>
            </a:br>
            <a:r>
              <a:rPr lang="en-US"/>
              <a:t>Foto: Inga Kanoshina, Eesti Mereinstituut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571500" y="1428750"/>
            <a:ext cx="8072438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Проблема Балтийского моря</a:t>
            </a:r>
          </a:p>
          <a:p>
            <a:endParaRPr lang="ru-RU" sz="1400"/>
          </a:p>
          <a:p>
            <a:pPr>
              <a:buFontTx/>
              <a:buBlip>
                <a:blip r:embed="rId2"/>
              </a:buBlip>
            </a:pPr>
            <a:r>
              <a:rPr lang="ru-RU" sz="1400"/>
              <a:t>Ежегодно в Балтийское море сбрасывается около миллиона тонн азота и почти 40 тыс. тонн фосфора.</a:t>
            </a:r>
          </a:p>
          <a:p>
            <a:r>
              <a:rPr lang="ru-RU" sz="1400"/>
              <a:t> </a:t>
            </a:r>
          </a:p>
          <a:p>
            <a:pPr>
              <a:buFontTx/>
              <a:buBlip>
                <a:blip r:embed="rId2"/>
              </a:buBlip>
            </a:pPr>
            <a:r>
              <a:rPr lang="ru-RU" sz="1400"/>
              <a:t>Основные загрязнители – бытовые сточные воды и сельское хозяйство (удобрения).</a:t>
            </a:r>
          </a:p>
          <a:p>
            <a:pPr>
              <a:buFontTx/>
              <a:buBlip>
                <a:blip r:embed="rId2"/>
              </a:buBlip>
            </a:pPr>
            <a:endParaRPr lang="ru-RU" sz="1400"/>
          </a:p>
          <a:p>
            <a:pPr>
              <a:buFontTx/>
              <a:buBlip>
                <a:blip r:embed="rId2"/>
              </a:buBlip>
            </a:pPr>
            <a:r>
              <a:rPr lang="ru-RU" sz="1400"/>
              <a:t>Самым большим загрязнителем среди прибалтийских государств является Польша с ее масштабным сельским хозяйством. </a:t>
            </a:r>
          </a:p>
          <a:p>
            <a:pPr>
              <a:buFontTx/>
              <a:buBlip>
                <a:blip r:embed="rId2"/>
              </a:buBlip>
            </a:pPr>
            <a:endParaRPr lang="ru-RU" sz="1400"/>
          </a:p>
          <a:p>
            <a:pPr>
              <a:buFontTx/>
              <a:buBlip>
                <a:blip r:embed="rId2"/>
              </a:buBlip>
            </a:pPr>
            <a:r>
              <a:rPr lang="ru-RU" sz="1400"/>
              <a:t>Сельскохозяйственная политика ЕС стимулирует развитие крупных агрокомбинатов, на которых используются искусственные минеральные удобрения. </a:t>
            </a:r>
          </a:p>
          <a:p>
            <a:pPr>
              <a:buFontTx/>
              <a:buBlip>
                <a:blip r:embed="rId2"/>
              </a:buBlip>
            </a:pPr>
            <a:endParaRPr lang="ru-RU" sz="1400"/>
          </a:p>
          <a:p>
            <a:pPr>
              <a:buFontTx/>
              <a:buBlip>
                <a:blip r:embed="rId2"/>
              </a:buBlip>
            </a:pPr>
            <a:r>
              <a:rPr lang="ru-RU" sz="1400"/>
              <a:t>Польша и страны Балтийского региона, получающие субсидии на развитие  сельского хозяйства, в ближайшие годы могут удвоить общее количество азота,  поступающего в море. </a:t>
            </a:r>
          </a:p>
          <a:p>
            <a:pPr>
              <a:buFontTx/>
              <a:buBlip>
                <a:blip r:embed="rId2"/>
              </a:buBlip>
            </a:pPr>
            <a:endParaRPr lang="ru-RU" sz="1400"/>
          </a:p>
          <a:p>
            <a:pPr>
              <a:buFontTx/>
              <a:buBlip>
                <a:blip r:embed="rId2"/>
              </a:buBlip>
            </a:pPr>
            <a:r>
              <a:rPr lang="ru-RU" sz="1400"/>
              <a:t>Шведское правительство собирается изменить сегодняшнее положение вещей – Стокгольм намерен предложить введение квот на сброс в море фосфора и азота. За образец будет взято ограничение выбросов углекислого газа в атмосферу. </a:t>
            </a:r>
          </a:p>
          <a:p>
            <a:pPr>
              <a:buFontTx/>
              <a:buBlip>
                <a:blip r:embed="rId2"/>
              </a:buBlip>
            </a:pPr>
            <a:endParaRPr lang="ru-RU" sz="1400"/>
          </a:p>
          <a:p>
            <a:pPr>
              <a:buFontTx/>
              <a:buBlip>
                <a:blip r:embed="rId2"/>
              </a:buBlip>
            </a:pPr>
            <a:r>
              <a:rPr lang="ru-RU" sz="1400"/>
              <a:t>Швеция предлагает установить на дне моря ветряки, перемешивающие воду, и выращивать мидий, интенсивно усваивающих из воды азот и фосфор. </a:t>
            </a:r>
            <a:endParaRPr lang="en-US" sz="14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0408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ЭВТРОФИКАЦИЯ ВОДОЕМОВ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D8D69-C597-4F28-883F-FB70A07C3F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ОСНОВНЫЕ СВЕДЕНИЯ </a:t>
            </a:r>
            <a:b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 ГИДРОСФЕРЕ</a:t>
            </a:r>
            <a:endParaRPr lang="en-US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4257675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3600" b="1" dirty="0" smtClean="0"/>
              <a:t>Гидросфера – </a:t>
            </a:r>
            <a:r>
              <a:rPr lang="ru-RU" dirty="0" smtClean="0"/>
              <a:t>совокупность всех вод Земли: океанических, материковых (глубинных, почвенных, поверхностных), атмосферных</a:t>
            </a:r>
            <a:endParaRPr lang="en-US" dirty="0"/>
          </a:p>
        </p:txBody>
      </p:sp>
      <p:pic>
        <p:nvPicPr>
          <p:cNvPr id="14340" name="Picture 2" descr="Вода. Круговорот воды в природе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357438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8E517-C818-442E-9567-618F287B17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HELCOM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30455-6457-4C67-B984-F949F4C75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9700" name="Picture 2" descr="http://www.helcom.ru/pict/hel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4295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571500" y="4071938"/>
            <a:ext cx="4786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Основная цель Хельсинкской конвенции</a:t>
            </a:r>
            <a:r>
              <a:rPr lang="ru-RU"/>
              <a:t> – защитить природную морскую окружающую среду Балтийского моря, восстановить и сохранить экологический баланс Балтийского моря, обеспечить рациональное использование его природных ресурсов.</a:t>
            </a:r>
            <a:br>
              <a:rPr lang="ru-RU"/>
            </a:br>
            <a:endParaRPr lang="en-US"/>
          </a:p>
        </p:txBody>
      </p:sp>
      <p:pic>
        <p:nvPicPr>
          <p:cNvPr id="29702" name="Picture 4" descr="http://www.helcom.ru/pict/helcom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64293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5286375" y="1857375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1992 год</a:t>
            </a:r>
            <a:endParaRPr lang="en-US"/>
          </a:p>
        </p:txBody>
      </p:sp>
      <p:pic>
        <p:nvPicPr>
          <p:cNvPr id="29704" name="Picture 6" descr="Na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2913" y="3665538"/>
            <a:ext cx="262096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8"/>
          <p:cNvSpPr>
            <a:spLocks noChangeArrowheads="1"/>
          </p:cNvSpPr>
          <p:nvPr/>
        </p:nvSpPr>
        <p:spPr bwMode="auto">
          <a:xfrm>
            <a:off x="5357813" y="2357438"/>
            <a:ext cx="230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http://www.helcom.fi/</a:t>
            </a:r>
          </a:p>
        </p:txBody>
      </p:sp>
      <p:sp>
        <p:nvSpPr>
          <p:cNvPr id="29706" name="Прямоугольник 9"/>
          <p:cNvSpPr>
            <a:spLocks noChangeArrowheads="1"/>
          </p:cNvSpPr>
          <p:nvPr/>
        </p:nvSpPr>
        <p:spPr bwMode="auto">
          <a:xfrm>
            <a:off x="5429250" y="2928938"/>
            <a:ext cx="1878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www.helcom.ru/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ТЯЖЕЛЫЕ МЕТАЛЛЫ</a:t>
            </a:r>
            <a:endParaRPr lang="en-US" dirty="0"/>
          </a:p>
        </p:txBody>
      </p:sp>
      <p:sp>
        <p:nvSpPr>
          <p:cNvPr id="30723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Распространенные и очень токсичные загрязняющие вещества</a:t>
            </a:r>
          </a:p>
          <a:p>
            <a:pPr eaLnBrk="1" hangingPunct="1"/>
            <a:r>
              <a:rPr lang="ru-RU" smtClean="0"/>
              <a:t>Содержатся в промышленных сточных водах</a:t>
            </a:r>
          </a:p>
          <a:p>
            <a:pPr eaLnBrk="1" hangingPunct="1"/>
            <a:r>
              <a:rPr lang="ru-RU" smtClean="0"/>
              <a:t>Поступают в водоемы через атмосферу</a:t>
            </a:r>
          </a:p>
          <a:p>
            <a:pPr eaLnBrk="1" hangingPunct="1"/>
            <a:r>
              <a:rPr lang="ru-RU" smtClean="0"/>
              <a:t>Поглощаются фитопланктоном, а затем передаются по пищевым цепям более высокоорганизованным организмам</a:t>
            </a:r>
            <a:endParaRPr lang="en-US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DA22F-4A29-4BE2-9D5A-D0C652CD77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ТЯЖЕЛЫЕ МЕТАЛЛЫ</a:t>
            </a:r>
            <a:endParaRPr lang="en-US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640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smtClean="0"/>
              <a:t>СТЕПЕНЬ ТОКСИЧНОСТИ НЕКОТОРЫХ ТЯЖЕЛЫХ МЕТАЛЛОВ ДЛЯ ОСНОВНЫХ ГРУПП МОРСКИХ ОРГАНИЗМОВ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16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F835-E7CD-457F-A31D-34A1F1DA873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2428875"/>
          <a:ext cx="7572375" cy="258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5"/>
                <a:gridCol w="1514485"/>
                <a:gridCol w="1614499"/>
                <a:gridCol w="1414471"/>
                <a:gridCol w="1514485"/>
              </a:tblGrid>
              <a:tr h="4303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Металл</a:t>
                      </a:r>
                      <a:r>
                        <a:rPr lang="ru-RU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Планктон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Ракообразные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Моллюски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Рыбы</a:t>
                      </a:r>
                      <a:endParaRPr lang="en-US" sz="1600" dirty="0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r>
                        <a:rPr lang="ru-RU" dirty="0" smtClean="0"/>
                        <a:t>Медь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r>
                        <a:rPr lang="ru-RU" dirty="0" smtClean="0"/>
                        <a:t>Цинк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</a:t>
                      </a:r>
                      <a:endParaRPr lang="en-US" dirty="0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r>
                        <a:rPr lang="ru-RU" dirty="0" smtClean="0"/>
                        <a:t>Свинец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r>
                        <a:rPr lang="ru-RU" dirty="0" smtClean="0"/>
                        <a:t>Ртуть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</a:t>
                      </a:r>
                      <a:endParaRPr lang="en-US" dirty="0"/>
                    </a:p>
                  </a:txBody>
                  <a:tcPr/>
                </a:tc>
              </a:tr>
              <a:tr h="430372">
                <a:tc>
                  <a:txBody>
                    <a:bodyPr/>
                    <a:lstStyle/>
                    <a:p>
                      <a:r>
                        <a:rPr lang="ru-RU" dirty="0" smtClean="0"/>
                        <a:t>Кадмий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++++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93" name="TextBox 5"/>
          <p:cNvSpPr txBox="1">
            <a:spLocks noChangeArrowheads="1"/>
          </p:cNvSpPr>
          <p:nvPr/>
        </p:nvSpPr>
        <p:spPr bwMode="auto">
          <a:xfrm>
            <a:off x="642938" y="5143500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Степень токсичности:</a:t>
            </a:r>
          </a:p>
          <a:p>
            <a:pPr>
              <a:buFontTx/>
              <a:buChar char="-"/>
            </a:pPr>
            <a:r>
              <a:rPr lang="ru-RU"/>
              <a:t>    отсутствует		+++   сильная</a:t>
            </a:r>
          </a:p>
          <a:p>
            <a:r>
              <a:rPr lang="ru-RU"/>
              <a:t>+   очень слабая		++++ очень сильная</a:t>
            </a:r>
          </a:p>
          <a:p>
            <a:r>
              <a:rPr lang="ru-RU"/>
              <a:t>++ слабая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Нефтяное загрязнение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ИСТОЧНИКИ</a:t>
            </a:r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ПОСЛЕДСТВИЯ</a:t>
            </a:r>
            <a:endParaRPr lang="en-US" dirty="0"/>
          </a:p>
        </p:txBody>
      </p:sp>
      <p:sp>
        <p:nvSpPr>
          <p:cNvPr id="3277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Водный транспорт</a:t>
            </a:r>
          </a:p>
          <a:p>
            <a:pPr eaLnBrk="1" hangingPunct="1"/>
            <a:r>
              <a:rPr lang="ru-RU" sz="2000" smtClean="0"/>
              <a:t>Аварии на водном транспорте</a:t>
            </a:r>
          </a:p>
          <a:p>
            <a:pPr eaLnBrk="1" hangingPunct="1"/>
            <a:r>
              <a:rPr lang="ru-RU" sz="2000" smtClean="0"/>
              <a:t>Промывные воды нефтяных танкеров</a:t>
            </a:r>
          </a:p>
          <a:p>
            <a:pPr eaLnBrk="1" hangingPunct="1"/>
            <a:r>
              <a:rPr lang="ru-RU" sz="2000" smtClean="0"/>
              <a:t>Аварии на нефтяных вышках</a:t>
            </a:r>
          </a:p>
          <a:p>
            <a:pPr eaLnBrk="1" hangingPunct="1"/>
            <a:r>
              <a:rPr lang="ru-RU" sz="2000" smtClean="0"/>
              <a:t>Аварии на подводных нефтепроводах</a:t>
            </a:r>
          </a:p>
          <a:p>
            <a:pPr eaLnBrk="1" hangingPunct="1"/>
            <a:r>
              <a:rPr lang="ru-RU" sz="2000" smtClean="0"/>
              <a:t>Буровые воды и шлам</a:t>
            </a:r>
          </a:p>
          <a:p>
            <a:pPr eaLnBrk="1" hangingPunct="1"/>
            <a:r>
              <a:rPr lang="ru-RU" sz="2000" smtClean="0"/>
              <a:t>Смыв с суши</a:t>
            </a:r>
          </a:p>
          <a:p>
            <a:pPr eaLnBrk="1" hangingPunct="1"/>
            <a:r>
              <a:rPr lang="ru-RU" sz="2000" smtClean="0"/>
              <a:t>Выносы с речным стоком</a:t>
            </a:r>
          </a:p>
          <a:p>
            <a:pPr eaLnBrk="1" hangingPunct="1"/>
            <a:r>
              <a:rPr lang="ru-RU" sz="2000" smtClean="0"/>
              <a:t>Выходы нефти из грифонов на морском дне</a:t>
            </a:r>
            <a:endParaRPr lang="en-US" sz="2000" smtClean="0"/>
          </a:p>
        </p:txBody>
      </p:sp>
      <p:sp>
        <p:nvSpPr>
          <p:cNvPr id="32774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214563"/>
            <a:ext cx="4041775" cy="4214812"/>
          </a:xfrm>
        </p:spPr>
        <p:txBody>
          <a:bodyPr/>
          <a:lstStyle/>
          <a:p>
            <a:pPr eaLnBrk="1" hangingPunct="1"/>
            <a:r>
              <a:rPr lang="ru-RU" sz="1600" smtClean="0"/>
              <a:t>Поверхность водоема покрывается тонкой нефтяной пленкой</a:t>
            </a:r>
          </a:p>
          <a:p>
            <a:pPr eaLnBrk="1" hangingPunct="1"/>
            <a:r>
              <a:rPr lang="ru-RU" sz="1600" smtClean="0"/>
              <a:t>Уменьшается газообмен с атмосферой</a:t>
            </a:r>
            <a:endParaRPr lang="et-EE" sz="1600" smtClean="0"/>
          </a:p>
          <a:p>
            <a:pPr eaLnBrk="1" hangingPunct="1"/>
            <a:r>
              <a:rPr lang="ru-RU" sz="1600" smtClean="0"/>
              <a:t>Падает первичная биологическая продуктивность водоема</a:t>
            </a:r>
          </a:p>
          <a:p>
            <a:pPr eaLnBrk="1" hangingPunct="1"/>
            <a:r>
              <a:rPr lang="ru-RU" sz="1600" smtClean="0"/>
              <a:t>Компоненты нефти - мутагены и канцерогены (бенз(а)пирен)</a:t>
            </a:r>
          </a:p>
          <a:p>
            <a:pPr eaLnBrk="1" hangingPunct="1"/>
            <a:r>
              <a:rPr lang="ru-RU" sz="1600" smtClean="0"/>
              <a:t>Гибель водных организмов</a:t>
            </a:r>
          </a:p>
          <a:p>
            <a:pPr eaLnBrk="1" hangingPunct="1"/>
            <a:r>
              <a:rPr lang="ru-RU" sz="1600" smtClean="0"/>
              <a:t>Гибель птиц</a:t>
            </a:r>
          </a:p>
          <a:p>
            <a:pPr eaLnBrk="1" hangingPunct="1"/>
            <a:r>
              <a:rPr lang="ru-RU" sz="1600" smtClean="0"/>
              <a:t>Загрязнение прибрежных территорий</a:t>
            </a:r>
          </a:p>
          <a:p>
            <a:pPr eaLnBrk="1" hangingPunct="1"/>
            <a:r>
              <a:rPr lang="ru-RU" sz="1600" smtClean="0"/>
              <a:t>Меняется отражательная способность воды (альбедо)</a:t>
            </a:r>
          </a:p>
          <a:p>
            <a:pPr eaLnBrk="1" hangingPunct="1"/>
            <a:r>
              <a:rPr lang="ru-RU" sz="1600" smtClean="0"/>
              <a:t>Осаждение тяжелых фракций на дно водоема</a:t>
            </a:r>
          </a:p>
          <a:p>
            <a:pPr eaLnBrk="1" hangingPunct="1"/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29EA-60D6-4CF1-8FCA-D9C2F68BC14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НЕФТЯНОЕ ЗАГРЯЗНЕНИЕ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D635D-1D91-488B-9710-BAB14AC66C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3796" name="Picture 4" descr="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46434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500188"/>
            <a:ext cx="4000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500063" y="60721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Фото с сайта </a:t>
            </a:r>
            <a:r>
              <a:rPr lang="et-EE"/>
              <a:t>oilcapital.ru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7CDB-465F-4DF5-B4C1-CDDC56B25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4819" name="Picture 2" descr="http://www.eco-pravda.km.ru/images/ytaneclg/en0206davy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3500438"/>
            <a:ext cx="58578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Нефтяная пленка на поверхности водо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57188"/>
            <a:ext cx="40957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Перлит для адсорбционной очистки в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857250"/>
            <a:ext cx="2786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http://images.newsru.com/pict/id/863692_200606191840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857625"/>
            <a:ext cx="2643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Технологии очистки акваторий от нефтяного загрязнения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8D705-0772-4523-8C57-3A6019C4FFC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5844" name="Picture 2" descr="Перлит для адсорбционной очистки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71625"/>
            <a:ext cx="23574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714750" y="15716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 помощью плавающих гидрофобных сорбентов-собирателей</a:t>
            </a:r>
            <a:endParaRPr lang="en-US"/>
          </a:p>
        </p:txBody>
      </p:sp>
      <p:pic>
        <p:nvPicPr>
          <p:cNvPr id="35846" name="Picture 4" descr="Принципиальная схема судна-нефтесборщ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643438"/>
            <a:ext cx="3810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Прямоугольник 7"/>
          <p:cNvSpPr>
            <a:spLocks noChangeArrowheads="1"/>
          </p:cNvSpPr>
          <p:nvPr/>
        </p:nvSpPr>
        <p:spPr bwMode="auto">
          <a:xfrm>
            <a:off x="500063" y="4214813"/>
            <a:ext cx="31432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Принципиальная схема судна-нефтесборщика: </a:t>
            </a:r>
          </a:p>
          <a:p>
            <a:r>
              <a:rPr lang="ru-RU" sz="1200">
                <a:solidFill>
                  <a:srgbClr val="000000"/>
                </a:solidFill>
              </a:rPr>
              <a:t>1 — сорбент, насыщенный нефтью; </a:t>
            </a:r>
          </a:p>
          <a:p>
            <a:r>
              <a:rPr lang="ru-RU" sz="1200">
                <a:solidFill>
                  <a:srgbClr val="000000"/>
                </a:solidFill>
              </a:rPr>
              <a:t>2 - судно; </a:t>
            </a:r>
          </a:p>
          <a:p>
            <a:r>
              <a:rPr lang="ru-RU" sz="1200">
                <a:solidFill>
                  <a:srgbClr val="000000"/>
                </a:solidFill>
              </a:rPr>
              <a:t>3 — клапан; </a:t>
            </a:r>
          </a:p>
          <a:p>
            <a:r>
              <a:rPr lang="ru-RU" sz="1200">
                <a:solidFill>
                  <a:srgbClr val="000000"/>
                </a:solidFill>
              </a:rPr>
              <a:t>4 — гравитационный сепаратор; </a:t>
            </a:r>
          </a:p>
          <a:p>
            <a:r>
              <a:rPr lang="ru-RU" sz="1200">
                <a:solidFill>
                  <a:srgbClr val="000000"/>
                </a:solidFill>
              </a:rPr>
              <a:t>5 — емкость-наполнитель;</a:t>
            </a:r>
          </a:p>
          <a:p>
            <a:r>
              <a:rPr lang="ru-RU" sz="1200">
                <a:solidFill>
                  <a:srgbClr val="000000"/>
                </a:solidFill>
              </a:rPr>
              <a:t>6—кассетный адсорбер; </a:t>
            </a:r>
          </a:p>
          <a:p>
            <a:r>
              <a:rPr lang="ru-RU" sz="1200">
                <a:solidFill>
                  <a:srgbClr val="000000"/>
                </a:solidFill>
              </a:rPr>
              <a:t>7—сброс чистой воды; </a:t>
            </a:r>
          </a:p>
          <a:p>
            <a:r>
              <a:rPr lang="ru-RU" sz="1200">
                <a:solidFill>
                  <a:srgbClr val="000000"/>
                </a:solidFill>
              </a:rPr>
              <a:t>8—насос; </a:t>
            </a:r>
          </a:p>
          <a:p>
            <a:r>
              <a:rPr lang="ru-RU" sz="1200">
                <a:solidFill>
                  <a:srgbClr val="000000"/>
                </a:solidFill>
              </a:rPr>
              <a:t>9 — заборное устройство; </a:t>
            </a:r>
          </a:p>
          <a:p>
            <a:r>
              <a:rPr lang="ru-RU" sz="1200">
                <a:solidFill>
                  <a:srgbClr val="000000"/>
                </a:solidFill>
              </a:rPr>
              <a:t>10 — подвижная переливная грань.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571500" y="3286125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Механический способ (сбор вручную)</a:t>
            </a:r>
            <a:endParaRPr lang="en-US" sz="1400"/>
          </a:p>
        </p:txBody>
      </p:sp>
      <p:pic>
        <p:nvPicPr>
          <p:cNvPr id="35849" name="Picture 5" descr="http://ecostroi.com/img/produkciya/sorb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286000"/>
            <a:ext cx="1800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7" descr="СОРБЕНТ СТРГ, СОРБЕНТ УСВ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2428875"/>
            <a:ext cx="2857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Технологии очистки акваторий от нефтяного загрязнения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AE71F-86D8-4991-B61B-DB08E8C0E8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6868" name="Picture 2" descr="Биодеструктор может применяться для мгновенного уничтожения тонких нефтяных и бензиновых пленок на поверхности воды. Для этого теплый (+20-30С) водный раствор препарата биодеструктора распыляется на поверхность пле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500563"/>
            <a:ext cx="2357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214313" y="1571625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помощью биодеструкторов или биосорбентов (содержат нефтеокисляющие бактерии)</a:t>
            </a:r>
            <a:endParaRPr lang="en-US"/>
          </a:p>
        </p:txBody>
      </p:sp>
      <p:pic>
        <p:nvPicPr>
          <p:cNvPr id="36870" name="Picture 4" descr="http://inekosorb.com.ua/i/Sorbent1_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2857500"/>
            <a:ext cx="1714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4071938" y="1643063"/>
            <a:ext cx="4500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помощью боновых заграждений</a:t>
            </a:r>
            <a:endParaRPr lang="en-US"/>
          </a:p>
        </p:txBody>
      </p:sp>
      <p:pic>
        <p:nvPicPr>
          <p:cNvPr id="36872" name="Picture 6" descr="http://ecostroi.com/img/produkciya/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2286000"/>
            <a:ext cx="2571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 descr="Бон сорбирующий сетчат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2143125"/>
            <a:ext cx="152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2" descr="Бон сорбирующий сетчатый с юбко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3643313"/>
            <a:ext cx="800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4" descr="Скиммер НП-3 - Нефтесборщик пороговы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3" y="4429125"/>
            <a:ext cx="2428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ОЧИСТКА СТОЧНЫХ ОД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u="sng" smtClean="0"/>
              <a:t>Способы очистки:</a:t>
            </a:r>
          </a:p>
          <a:p>
            <a:pPr eaLnBrk="1" hangingPunct="1"/>
            <a:r>
              <a:rPr lang="ru-RU" b="1" i="1" smtClean="0"/>
              <a:t>Механические</a:t>
            </a:r>
            <a:r>
              <a:rPr lang="ru-RU" smtClean="0"/>
              <a:t> (процеживание, отстаивание, осветление, фильтрование)</a:t>
            </a:r>
          </a:p>
          <a:p>
            <a:pPr eaLnBrk="1" hangingPunct="1"/>
            <a:r>
              <a:rPr lang="ru-RU" b="1" i="1" smtClean="0"/>
              <a:t>Физико-химические</a:t>
            </a:r>
            <a:r>
              <a:rPr lang="ru-RU" smtClean="0"/>
              <a:t> (флотация, адсорбция, экстракция, обратный осмос)</a:t>
            </a:r>
          </a:p>
          <a:p>
            <a:pPr eaLnBrk="1" hangingPunct="1"/>
            <a:r>
              <a:rPr lang="ru-RU" b="1" i="1" smtClean="0"/>
              <a:t>Химические или реагентные </a:t>
            </a:r>
            <a:r>
              <a:rPr lang="ru-RU" smtClean="0"/>
              <a:t>(нейтрализация, окисление-восстановление)</a:t>
            </a:r>
          </a:p>
          <a:p>
            <a:pPr eaLnBrk="1" hangingPunct="1"/>
            <a:r>
              <a:rPr lang="ru-RU" b="1" i="1" smtClean="0"/>
              <a:t>Биологические или биохимические </a:t>
            </a:r>
            <a:r>
              <a:rPr lang="ru-RU" smtClean="0"/>
              <a:t>(аэробные, анаэробные)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19408-0BD4-45FC-B449-7901E12ED4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>
              <a:defRPr/>
            </a:pPr>
            <a:fld id="{04EB8E55-4C4A-47E9-94AB-B283186C5F8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38915" name="Группа 32"/>
          <p:cNvGrpSpPr>
            <a:grpSpLocks/>
          </p:cNvGrpSpPr>
          <p:nvPr/>
        </p:nvGrpSpPr>
        <p:grpSpPr bwMode="auto">
          <a:xfrm>
            <a:off x="571500" y="1000125"/>
            <a:ext cx="7429500" cy="5072063"/>
            <a:chOff x="785786" y="1000108"/>
            <a:chExt cx="7429552" cy="5072098"/>
          </a:xfrm>
        </p:grpSpPr>
        <p:sp>
          <p:nvSpPr>
            <p:cNvPr id="7" name="TextBox 6"/>
            <p:cNvSpPr txBox="1"/>
            <p:nvPr/>
          </p:nvSpPr>
          <p:spPr>
            <a:xfrm rot="10800000" flipV="1">
              <a:off x="1000101" y="3000372"/>
              <a:ext cx="1214445" cy="27622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err="1"/>
                <a:t>Усреднитель</a:t>
              </a:r>
              <a:endParaRPr lang="en-US" sz="1200" dirty="0"/>
            </a:p>
          </p:txBody>
        </p:sp>
        <p:sp>
          <p:nvSpPr>
            <p:cNvPr id="8" name="Куб 7"/>
            <p:cNvSpPr/>
            <p:nvPr/>
          </p:nvSpPr>
          <p:spPr>
            <a:xfrm>
              <a:off x="3428993" y="2428868"/>
              <a:ext cx="2000264" cy="1214446"/>
            </a:xfrm>
            <a:prstGeom prst="cub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430" y="2786058"/>
              <a:ext cx="1571636" cy="83026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dirty="0"/>
                <a:t>Блок механической очистки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6513" y="2786058"/>
              <a:ext cx="1571636" cy="6461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/>
                <a:t>Блок биохимической очистки</a:t>
              </a:r>
              <a:endParaRPr lang="en-US" sz="1200" dirty="0"/>
            </a:p>
          </p:txBody>
        </p:sp>
        <p:sp>
          <p:nvSpPr>
            <p:cNvPr id="12" name="Куб 11"/>
            <p:cNvSpPr/>
            <p:nvPr/>
          </p:nvSpPr>
          <p:spPr>
            <a:xfrm>
              <a:off x="6215074" y="2357430"/>
              <a:ext cx="2000264" cy="1214445"/>
            </a:xfrm>
            <a:prstGeom prst="cub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Куб 13"/>
            <p:cNvSpPr/>
            <p:nvPr/>
          </p:nvSpPr>
          <p:spPr>
            <a:xfrm>
              <a:off x="785786" y="2428868"/>
              <a:ext cx="2000264" cy="1214446"/>
            </a:xfrm>
            <a:prstGeom prst="cub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7225" y="2928934"/>
              <a:ext cx="1571636" cy="33813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dirty="0" err="1"/>
                <a:t>Усреднитель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86513" y="2714620"/>
              <a:ext cx="1571636" cy="83026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dirty="0"/>
                <a:t>Блок </a:t>
              </a:r>
              <a:r>
                <a:rPr lang="ru-RU" sz="1600" dirty="0" err="1"/>
                <a:t>биохимиче-ской</a:t>
              </a:r>
              <a:r>
                <a:rPr lang="ru-RU" sz="1600" dirty="0"/>
                <a:t> очистки</a:t>
              </a:r>
              <a:endParaRPr lang="en-US" sz="1600" dirty="0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1285853" y="1857364"/>
              <a:ext cx="142876" cy="71438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1571605" y="1857364"/>
              <a:ext cx="142876" cy="71438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1857357" y="1857364"/>
              <a:ext cx="142876" cy="71438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2571737" y="3000372"/>
              <a:ext cx="857256" cy="214314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5357818" y="2928934"/>
              <a:ext cx="857256" cy="21431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4357686" y="3643314"/>
              <a:ext cx="214315" cy="785817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7000893" y="3571876"/>
              <a:ext cx="214313" cy="785818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Выноска со стрелкой вниз 25"/>
            <p:cNvSpPr/>
            <p:nvPr/>
          </p:nvSpPr>
          <p:spPr>
            <a:xfrm rot="10800000" flipV="1">
              <a:off x="4500562" y="4357694"/>
              <a:ext cx="2643207" cy="71437"/>
            </a:xfrm>
            <a:prstGeom prst="downArrowCallout">
              <a:avLst>
                <a:gd name="adj1" fmla="val 25000"/>
                <a:gd name="adj2" fmla="val 9389"/>
                <a:gd name="adj3" fmla="val 25000"/>
                <a:gd name="adj4" fmla="val 6497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Куб 27"/>
            <p:cNvSpPr/>
            <p:nvPr/>
          </p:nvSpPr>
          <p:spPr>
            <a:xfrm>
              <a:off x="4857753" y="4857760"/>
              <a:ext cx="2000264" cy="1214446"/>
            </a:xfrm>
            <a:prstGeom prst="cub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5786446" y="4429132"/>
              <a:ext cx="117476" cy="642942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0629" y="5214950"/>
              <a:ext cx="1428760" cy="83026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dirty="0"/>
                <a:t>Обработка осадков сточных вод</a:t>
              </a:r>
              <a:endParaRPr lang="en-US" sz="1600" dirty="0"/>
            </a:p>
          </p:txBody>
        </p:sp>
        <p:sp>
          <p:nvSpPr>
            <p:cNvPr id="31" name="Левая фигурная скобка 30"/>
            <p:cNvSpPr/>
            <p:nvPr/>
          </p:nvSpPr>
          <p:spPr>
            <a:xfrm rot="5400000">
              <a:off x="1500166" y="1000108"/>
              <a:ext cx="285752" cy="1143008"/>
            </a:xfrm>
            <a:prstGeom prst="leftBrace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3810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7225" y="1000108"/>
              <a:ext cx="1643073" cy="33814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/>
                <a:t>Сточные воды</a:t>
              </a:r>
              <a:endParaRPr lang="en-US" sz="1600" dirty="0"/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7858125" y="2857500"/>
            <a:ext cx="857250" cy="2143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7" name="TextBox 34"/>
          <p:cNvSpPr txBox="1">
            <a:spLocks noChangeArrowheads="1"/>
          </p:cNvSpPr>
          <p:nvPr/>
        </p:nvSpPr>
        <p:spPr bwMode="auto">
          <a:xfrm>
            <a:off x="8001000" y="3071813"/>
            <a:ext cx="1000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 водоем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РАСПРЕДЕЛЕНИЕ ВОДНЫХ МАСС В ГИДРОСФЕРЕ ЗЕМЛИ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2143125"/>
          <a:ext cx="4572033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498"/>
                <a:gridCol w="1284524"/>
                <a:gridCol w="1524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Части</a:t>
                      </a:r>
                      <a:r>
                        <a:rPr lang="ru-RU" sz="1600" baseline="0" dirty="0" smtClean="0"/>
                        <a:t> гидросферы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Объем,</a:t>
                      </a:r>
                    </a:p>
                    <a:p>
                      <a:pPr algn="ctr"/>
                      <a:r>
                        <a:rPr lang="ru-RU" sz="1600" dirty="0" smtClean="0"/>
                        <a:t>тыс. км³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от общего объема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Мировой океан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1 370 323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94,2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Подземные воды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60 000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Ледники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24 000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1,65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Озера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Почвенная влага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Пары атмосферы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Речные воды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Вся гидросфера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1 454 643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Содержимое 3"/>
          <p:cNvGraphicFramePr>
            <a:graphicFrameLocks/>
          </p:cNvGraphicFramePr>
          <p:nvPr/>
        </p:nvGraphicFramePr>
        <p:xfrm>
          <a:off x="4857750" y="2143125"/>
          <a:ext cx="3857625" cy="3786188"/>
        </p:xfrm>
        <a:graphic>
          <a:graphicData uri="http://schemas.openxmlformats.org/presentationml/2006/ole">
            <p:oleObj spid="_x0000_s1026" r:id="rId4" imgW="3859102" imgH="3785944" progId="Excel.Shee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290FB-1C43-487F-9468-1648563B96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D46A-07CB-4EB8-94FC-BBE7B6E66F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9939" name="Группа 26"/>
          <p:cNvGrpSpPr>
            <a:grpSpLocks/>
          </p:cNvGrpSpPr>
          <p:nvPr/>
        </p:nvGrpSpPr>
        <p:grpSpPr bwMode="auto">
          <a:xfrm>
            <a:off x="285750" y="928688"/>
            <a:ext cx="8501063" cy="5370512"/>
            <a:chOff x="285720" y="928670"/>
            <a:chExt cx="8501122" cy="537112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00166" y="2286136"/>
              <a:ext cx="1214445" cy="11431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Овал 4"/>
            <p:cNvSpPr/>
            <p:nvPr/>
          </p:nvSpPr>
          <p:spPr>
            <a:xfrm>
              <a:off x="3786182" y="2143245"/>
              <a:ext cx="1214445" cy="121457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Овал 5"/>
            <p:cNvSpPr/>
            <p:nvPr/>
          </p:nvSpPr>
          <p:spPr>
            <a:xfrm>
              <a:off x="4071934" y="2429027"/>
              <a:ext cx="642941" cy="64301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Овал 7"/>
            <p:cNvSpPr/>
            <p:nvPr/>
          </p:nvSpPr>
          <p:spPr>
            <a:xfrm>
              <a:off x="5857884" y="1714571"/>
              <a:ext cx="2071702" cy="2057633"/>
            </a:xfrm>
            <a:prstGeom prst="ellipse">
              <a:avLst/>
            </a:prstGeom>
            <a:solidFill>
              <a:srgbClr val="D25C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Овал 8"/>
            <p:cNvSpPr/>
            <p:nvPr/>
          </p:nvSpPr>
          <p:spPr>
            <a:xfrm>
              <a:off x="6215074" y="2071800"/>
              <a:ext cx="1428760" cy="1428912"/>
            </a:xfrm>
            <a:prstGeom prst="ellipse">
              <a:avLst/>
            </a:prstGeom>
            <a:solidFill>
              <a:srgbClr val="D25C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Овал 9"/>
            <p:cNvSpPr/>
            <p:nvPr/>
          </p:nvSpPr>
          <p:spPr>
            <a:xfrm>
              <a:off x="6429388" y="2286136"/>
              <a:ext cx="928694" cy="1000238"/>
            </a:xfrm>
            <a:prstGeom prst="ellipse">
              <a:avLst/>
            </a:prstGeom>
            <a:solidFill>
              <a:srgbClr val="D25C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57158" y="2857701"/>
              <a:ext cx="1143008" cy="1428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5000628" y="2786256"/>
              <a:ext cx="857256" cy="1428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2714612" y="2857701"/>
              <a:ext cx="1071570" cy="1428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7929586" y="2714810"/>
              <a:ext cx="857256" cy="1428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6929454" y="2786256"/>
              <a:ext cx="142876" cy="16432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29388" y="4429504"/>
              <a:ext cx="1214446" cy="11431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29058" y="4358059"/>
              <a:ext cx="1214445" cy="11431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4357686" y="2857701"/>
              <a:ext cx="142876" cy="15003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54" name="TextBox 21"/>
            <p:cNvSpPr txBox="1">
              <a:spLocks noChangeArrowheads="1"/>
            </p:cNvSpPr>
            <p:nvPr/>
          </p:nvSpPr>
          <p:spPr bwMode="auto">
            <a:xfrm>
              <a:off x="285720" y="2285992"/>
              <a:ext cx="11430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Сточная вода</a:t>
              </a:r>
              <a:endParaRPr lang="en-US" sz="1600"/>
            </a:p>
          </p:txBody>
        </p:sp>
        <p:sp>
          <p:nvSpPr>
            <p:cNvPr id="39955" name="TextBox 22"/>
            <p:cNvSpPr txBox="1">
              <a:spLocks noChangeArrowheads="1"/>
            </p:cNvSpPr>
            <p:nvPr/>
          </p:nvSpPr>
          <p:spPr bwMode="auto">
            <a:xfrm>
              <a:off x="1428728" y="1428736"/>
              <a:ext cx="12858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/>
                <a:t>Здание решеток</a:t>
              </a:r>
              <a:endParaRPr lang="en-US" sz="1600"/>
            </a:p>
          </p:txBody>
        </p:sp>
        <p:sp>
          <p:nvSpPr>
            <p:cNvPr id="39956" name="TextBox 23"/>
            <p:cNvSpPr txBox="1">
              <a:spLocks noChangeArrowheads="1"/>
            </p:cNvSpPr>
            <p:nvPr/>
          </p:nvSpPr>
          <p:spPr bwMode="auto">
            <a:xfrm>
              <a:off x="3643306" y="1428736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Песколовка </a:t>
              </a:r>
              <a:endParaRPr lang="en-US" sz="1600"/>
            </a:p>
          </p:txBody>
        </p:sp>
        <p:sp>
          <p:nvSpPr>
            <p:cNvPr id="39957" name="TextBox 24"/>
            <p:cNvSpPr txBox="1">
              <a:spLocks noChangeArrowheads="1"/>
            </p:cNvSpPr>
            <p:nvPr/>
          </p:nvSpPr>
          <p:spPr bwMode="auto">
            <a:xfrm>
              <a:off x="6000760" y="928670"/>
              <a:ext cx="207170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/>
                <a:t>Радиальные отстойники</a:t>
              </a:r>
              <a:endParaRPr lang="en-US" sz="1600"/>
            </a:p>
          </p:txBody>
        </p:sp>
        <p:sp>
          <p:nvSpPr>
            <p:cNvPr id="39958" name="TextBox 25"/>
            <p:cNvSpPr txBox="1">
              <a:spLocks noChangeArrowheads="1"/>
            </p:cNvSpPr>
            <p:nvPr/>
          </p:nvSpPr>
          <p:spPr bwMode="auto">
            <a:xfrm>
              <a:off x="4357686" y="5715016"/>
              <a:ext cx="314327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/>
                <a:t>Сооружения для обработки осадка сточных вод</a:t>
              </a:r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D9379-C81B-402F-A1AB-F3644B4B89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858280" cy="67467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Процеживание: решетки и сита</a:t>
            </a:r>
            <a:endParaRPr lang="en-US" dirty="0"/>
          </a:p>
        </p:txBody>
      </p:sp>
      <p:pic>
        <p:nvPicPr>
          <p:cNvPr id="40964" name="Picture 2" descr="Решетки &quot;Ротоскрин&quot; фирмы M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75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иллюстр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4071938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иллюстра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143375"/>
            <a:ext cx="3429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Схема конструкции решетки-процеживате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1143000"/>
            <a:ext cx="2381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Отстаивание: песколовки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C2E47-3854-4EB1-8735-63F60CD8E73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1988" name="Picture 4" descr="Механическая очистка. Реакторы переменного действия SBR для очистки сточных вод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714625"/>
            <a:ext cx="457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иллюстр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571750"/>
            <a:ext cx="2857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Отстаивание: отстойники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B776B-ACF9-4648-82FA-68C2434009C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3012" name="Picture 10" descr="Илоскре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http://www.ecol.ru/pics/s/img_20061022_1853471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88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 descr="352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643313"/>
            <a:ext cx="4143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6"/>
          <p:cNvSpPr txBox="1">
            <a:spLocks noChangeArrowheads="1"/>
          </p:cNvSpPr>
          <p:nvPr/>
        </p:nvSpPr>
        <p:spPr bwMode="auto">
          <a:xfrm>
            <a:off x="357188" y="6215063"/>
            <a:ext cx="407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Масло-жироуловитель</a:t>
            </a:r>
            <a:endParaRPr lang="en-US"/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4643438" y="3571875"/>
            <a:ext cx="3786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Вертикальный и радиальный отстойники</a:t>
            </a:r>
            <a:endParaRPr lang="en-US"/>
          </a:p>
        </p:txBody>
      </p:sp>
      <p:pic>
        <p:nvPicPr>
          <p:cNvPr id="43017" name="Picture 12" descr="http://www.vodokanal.com/img/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4286250"/>
            <a:ext cx="3071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Биохимическая очистка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A455B-8B3A-4E56-99C1-D2092623714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285750" y="1928813"/>
            <a:ext cx="84296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/>
              <a:t>Аэробный процесс</a:t>
            </a:r>
          </a:p>
          <a:p>
            <a:endParaRPr lang="ru-RU" sz="2800"/>
          </a:p>
          <a:p>
            <a:r>
              <a:rPr lang="ru-RU" sz="2800"/>
              <a:t>С</a:t>
            </a:r>
            <a:r>
              <a:rPr lang="ru-RU" sz="2800" baseline="-25000"/>
              <a:t>6</a:t>
            </a:r>
            <a:r>
              <a:rPr lang="ru-RU" sz="2800"/>
              <a:t>Н</a:t>
            </a:r>
            <a:r>
              <a:rPr lang="ru-RU" sz="2800" baseline="-25000"/>
              <a:t>12</a:t>
            </a:r>
            <a:r>
              <a:rPr lang="ru-RU" sz="2800"/>
              <a:t>О</a:t>
            </a:r>
            <a:r>
              <a:rPr lang="ru-RU" sz="2800" baseline="-25000"/>
              <a:t>6</a:t>
            </a:r>
            <a:r>
              <a:rPr lang="ru-RU" sz="2800"/>
              <a:t> +6О</a:t>
            </a:r>
            <a:r>
              <a:rPr lang="ru-RU" sz="2800" baseline="-25000"/>
              <a:t>2</a:t>
            </a:r>
            <a:r>
              <a:rPr lang="ru-RU" sz="2800"/>
              <a:t> --&gt; 6СО</a:t>
            </a:r>
            <a:r>
              <a:rPr lang="ru-RU" sz="2800" baseline="-25000"/>
              <a:t>2 </a:t>
            </a:r>
            <a:r>
              <a:rPr lang="ru-RU" sz="2800"/>
              <a:t>+6Н</a:t>
            </a:r>
            <a:r>
              <a:rPr lang="ru-RU" sz="2800" baseline="-25000"/>
              <a:t>2</a:t>
            </a:r>
            <a:r>
              <a:rPr lang="ru-RU" sz="2800"/>
              <a:t>О + микробная 							       биомасса + тепло</a:t>
            </a:r>
          </a:p>
          <a:p>
            <a:endParaRPr lang="ru-RU" sz="2800" b="1" u="sng"/>
          </a:p>
          <a:p>
            <a:r>
              <a:rPr lang="ru-RU" sz="2800" b="1" u="sng"/>
              <a:t>Анаэробный процесс</a:t>
            </a:r>
          </a:p>
          <a:p>
            <a:endParaRPr lang="ru-RU" sz="2800"/>
          </a:p>
          <a:p>
            <a:r>
              <a:rPr lang="ru-RU" sz="2800"/>
              <a:t>С</a:t>
            </a:r>
            <a:r>
              <a:rPr lang="ru-RU" sz="2800" baseline="-25000"/>
              <a:t>6</a:t>
            </a:r>
            <a:r>
              <a:rPr lang="ru-RU" sz="2800"/>
              <a:t>Н</a:t>
            </a:r>
            <a:r>
              <a:rPr lang="ru-RU" sz="2800" baseline="-25000"/>
              <a:t>12</a:t>
            </a:r>
            <a:r>
              <a:rPr lang="ru-RU" sz="2800"/>
              <a:t>О</a:t>
            </a:r>
            <a:r>
              <a:rPr lang="ru-RU" sz="2800" baseline="-25000"/>
              <a:t>6</a:t>
            </a:r>
            <a:r>
              <a:rPr lang="ru-RU" sz="2800"/>
              <a:t> --&gt; 3СН</a:t>
            </a:r>
            <a:r>
              <a:rPr lang="ru-RU" sz="2800" baseline="-25000"/>
              <a:t>4</a:t>
            </a:r>
            <a:r>
              <a:rPr lang="ru-RU" sz="2800"/>
              <a:t> + 3СО</a:t>
            </a:r>
            <a:r>
              <a:rPr lang="ru-RU" sz="2800" baseline="-25000"/>
              <a:t>2 </a:t>
            </a:r>
            <a:r>
              <a:rPr lang="ru-RU" sz="2800"/>
              <a:t>+ микробная 								биомасса  + тепло</a:t>
            </a:r>
          </a:p>
        </p:txBody>
      </p:sp>
      <p:pic>
        <p:nvPicPr>
          <p:cNvPr id="44037" name="Picture 2" descr="Бакте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1500188"/>
            <a:ext cx="2019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Биохимическая очистка: </a:t>
            </a:r>
            <a:r>
              <a:rPr lang="ru-RU" dirty="0" err="1" smtClean="0"/>
              <a:t>аэротенки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F6F57-CC74-4160-89A3-8771C9D801A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5060" name="Picture 2" descr="http://alrisha.kulichki.net/images/mol-msa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071688"/>
            <a:ext cx="5562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Биохимическая очистка: </a:t>
            </a:r>
            <a:r>
              <a:rPr lang="ru-RU" dirty="0" err="1" smtClean="0"/>
              <a:t>аэротенки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945A1-0D97-4760-AFD3-2998552D4F6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6084" name="Picture 4" descr="Биологические очистные соору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857375"/>
            <a:ext cx="3581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http://www.vnhm-et.nnov.ru/bioclean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143375"/>
            <a:ext cx="2352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://www.vnhm-et.nnov.ru/biocleanin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357688"/>
            <a:ext cx="2352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4" descr="Креал. Оборудование для очистки сточных вод: плоскостная загрузка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1643063"/>
            <a:ext cx="3105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Биохимическая очистка: радиальный отстойник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40CE2-DBA5-4F5C-8A73-D1475C05AB1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7108" name="Picture 2" descr="Очистка сточных вод, фильтры очистки воды. Креа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000250"/>
            <a:ext cx="50006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Фильтры для очистки воды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CABDF-49FA-40E1-BDF2-EFC82BB3656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8132" name="Picture 2" descr="Установка очистки ливневых стоков типа НГП-СК. Общий в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000250"/>
            <a:ext cx="4371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Установка очистки ливневых стоков типа НГП-С и НГП-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000500"/>
            <a:ext cx="2857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Биологические фильтры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F0C7C-A981-4CF2-BB5B-A7FA77BEFF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9156" name="Picture 2" descr="http://vmedaonline.narod.ru/Chapt10/Image/R10-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4429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214313" y="4000500"/>
            <a:ext cx="3500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200" b="1"/>
              <a:t>Дозирующий бак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Сифон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Спринклер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Магистральная труба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Распределительные трубы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Дренаж из плиток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Каналы для входа воздуха в дренаж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Загрузка фильтра (щебень, насадка) </a:t>
            </a:r>
          </a:p>
          <a:p>
            <a:pPr marL="228600" indent="-228600">
              <a:buFontTx/>
              <a:buAutoNum type="arabicPeriod"/>
            </a:pPr>
            <a:r>
              <a:rPr lang="ru-RU" sz="1200" b="1"/>
              <a:t>Канал для отвода очищенной воды </a:t>
            </a:r>
          </a:p>
        </p:txBody>
      </p:sp>
      <p:pic>
        <p:nvPicPr>
          <p:cNvPr id="49158" name="Picture 7" descr="http://seafood.by.ru/images/priz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500188"/>
            <a:ext cx="1895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9" descr="http://2akva.ru/wtp_img/bio/bio_filter/filter_dsm_top_s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857500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1" descr="http://2akva.ru/wtp_img/bio/bio_filter/filter_ds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4929188"/>
            <a:ext cx="2533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Прямоугольник 8"/>
          <p:cNvSpPr>
            <a:spLocks noChangeArrowheads="1"/>
          </p:cNvSpPr>
          <p:nvPr/>
        </p:nvSpPr>
        <p:spPr bwMode="auto">
          <a:xfrm>
            <a:off x="285750" y="6286500"/>
            <a:ext cx="248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Фото с сайта </a:t>
            </a:r>
            <a:r>
              <a:rPr lang="en-US" sz="1400"/>
              <a:t>http://2akva.ru/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ПРЕСНАЯ ВОДА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2050" name="Содержимое 5"/>
          <p:cNvGraphicFramePr>
            <a:graphicFrameLocks noGrp="1"/>
          </p:cNvGraphicFramePr>
          <p:nvPr>
            <p:ph idx="1"/>
          </p:nvPr>
        </p:nvGraphicFramePr>
        <p:xfrm>
          <a:off x="928688" y="1646238"/>
          <a:ext cx="7215187" cy="4525962"/>
        </p:xfrm>
        <a:graphic>
          <a:graphicData uri="http://schemas.openxmlformats.org/presentationml/2006/ole">
            <p:oleObj spid="_x0000_s2050" r:id="rId4" imgW="7218290" imgH="4529721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D6BBB-22FB-451E-AA9B-1F82918D69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Биофильтры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1096-1BCE-47BF-8D49-CE590213F2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0180" name="Picture 2" descr="http://2akva.ru/wtp_img/bio/bio_filter/filter_ds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71688"/>
            <a:ext cx="4071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http://2akva.ru/wtp_img/bio/bio_filter/biofilter_low_t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785938"/>
            <a:ext cx="28765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 descr="http://2akva.ru/wtp_img/bio/bio_filter/biofilter_high_te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4214813"/>
            <a:ext cx="3171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Прямоугольник 9"/>
          <p:cNvSpPr>
            <a:spLocks noChangeArrowheads="1"/>
          </p:cNvSpPr>
          <p:nvPr/>
        </p:nvSpPr>
        <p:spPr bwMode="auto">
          <a:xfrm>
            <a:off x="357188" y="6143625"/>
            <a:ext cx="248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Фото с сайта </a:t>
            </a:r>
            <a:r>
              <a:rPr lang="en-US" sz="1400"/>
              <a:t>http://2akva.ru/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Биофильтры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BD1E0-0EDD-4E1C-A0EC-52E4FA8F863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1204" name="Picture 4" descr="http://2akva.ru/wtp_img/bio/bio_filter/filter_mana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928813"/>
            <a:ext cx="7277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3500438" y="5643563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Биофильтр. Манагуа</a:t>
            </a:r>
            <a:endParaRPr lang="en-US"/>
          </a:p>
        </p:txBody>
      </p:sp>
      <p:sp>
        <p:nvSpPr>
          <p:cNvPr id="51206" name="Прямоугольник 5"/>
          <p:cNvSpPr>
            <a:spLocks noChangeArrowheads="1"/>
          </p:cNvSpPr>
          <p:nvPr/>
        </p:nvSpPr>
        <p:spPr bwMode="auto">
          <a:xfrm>
            <a:off x="285750" y="6357938"/>
            <a:ext cx="248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Фото с сайта </a:t>
            </a:r>
            <a:r>
              <a:rPr lang="en-US" sz="1400"/>
              <a:t>http://2akva.ru/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Поля фильтрации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B1274-FCCB-4BCE-B585-FEFF5EC66FA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2228" name="AutoShape 11" descr="простое поле фильтрации для системы дренажа"/>
          <p:cNvSpPr>
            <a:spLocks noChangeAspect="1" noChangeArrowheads="1"/>
          </p:cNvSpPr>
          <p:nvPr/>
        </p:nvSpPr>
        <p:spPr bwMode="auto">
          <a:xfrm>
            <a:off x="155575" y="-966788"/>
            <a:ext cx="4762500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29" name="AutoShape 13" descr="простое поле фильтрации для системы дренажа"/>
          <p:cNvSpPr>
            <a:spLocks noChangeAspect="1" noChangeArrowheads="1"/>
          </p:cNvSpPr>
          <p:nvPr/>
        </p:nvSpPr>
        <p:spPr bwMode="auto">
          <a:xfrm>
            <a:off x="155575" y="-966788"/>
            <a:ext cx="4762500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30" name="AutoShape 15" descr="простое поле фильтрации для системы дренажа"/>
          <p:cNvSpPr>
            <a:spLocks noChangeAspect="1" noChangeArrowheads="1"/>
          </p:cNvSpPr>
          <p:nvPr/>
        </p:nvSpPr>
        <p:spPr bwMode="auto">
          <a:xfrm>
            <a:off x="155575" y="-966788"/>
            <a:ext cx="4762500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2231" name="Picture 16" descr="C:\Documents and Settings\Администратор\Мои документы\Мои рисунки\po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571625"/>
            <a:ext cx="4762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7" descr="C:\Documents and Settings\Администратор\Мои документы\Мои рисунки\pol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857625"/>
            <a:ext cx="4762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A5F78-55E4-4E82-A8D2-30DC82A9BA5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3251" name="Picture 9" descr="http://www.unifiltr.ru/images/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2214563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1857375" y="4429125"/>
            <a:ext cx="564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ЧИСТАЯ ВОДА – ЗАЛОГ ЗДОРОВЬЯ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ОБЕСПЕЧЕННОСТЬ КОНТИНЕНТОВ ПРЕСНОЙ ВОДОЙ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0313" y="2000250"/>
          <a:ext cx="4786346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173"/>
                <a:gridCol w="2393173"/>
              </a:tblGrid>
              <a:tr h="42895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Континенты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Сток рек </a:t>
                      </a:r>
                    </a:p>
                    <a:p>
                      <a:pPr algn="ctr"/>
                      <a:r>
                        <a:rPr lang="ru-RU" dirty="0" smtClean="0"/>
                        <a:t>на душу населения, </a:t>
                      </a:r>
                    </a:p>
                    <a:p>
                      <a:pPr algn="ctr"/>
                      <a:r>
                        <a:rPr lang="ru-RU" dirty="0" smtClean="0"/>
                        <a:t>тыс.м³ в год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Европа</a:t>
                      </a:r>
                      <a:r>
                        <a:rPr lang="ru-RU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Азия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Африка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Северная Америка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Южная Америка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74,68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Австралия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Земной шар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9CB91-2D25-4893-AF77-8206E79BD3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РОЛЬ ВОДЫ В ПРИРОДЕ И ЖИЗНИ ЧЕЛОВЕКА</a:t>
            </a:r>
            <a:endParaRPr lang="en-US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Является средой жизни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Формирует климат на планете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Необходима для фотосинтеза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Необходима для биохимических и биофизических процессов, обеспечивающих возможность жизни на Земле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Вода составляет до 90% массы растений и          75-95% массы животных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В составе тела человека 65% воды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/>
              <a:t>Средняя потребность человека в воде 2,5 литра в сутки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BCB-0806-476D-A81A-360E9CD8A0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ПОКАЗАТЕЛИ КАЧЕСТВА ВОДЫ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Цвет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Вкус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Запах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Прозрачность (мутность)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Сухой остаток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Окисляемость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Биохимическая потребность в кислороде (БПК)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Химическая потребность в кислороде (ХПК)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Жесткость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Общее солесодержание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Неорганические примеси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Органические примеси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dirty="0" smtClean="0"/>
              <a:t>Бактериологические и </a:t>
            </a:r>
            <a:r>
              <a:rPr lang="ru-RU" sz="2400" dirty="0" err="1" smtClean="0"/>
              <a:t>паразитологические</a:t>
            </a:r>
            <a:r>
              <a:rPr lang="ru-RU" sz="2400" dirty="0" smtClean="0"/>
              <a:t> показатели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88DA-4BB7-4F6D-8455-B82E1C53C5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ИСПОЛЬЗОВАНИЕ ВОДНЫХ РЕСУРСОВ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4857750" cy="3354388"/>
        </p:xfrm>
        <a:graphic>
          <a:graphicData uri="http://schemas.openxmlformats.org/presentationml/2006/ole">
            <p:oleObj spid="_x0000_s3074" r:id="rId4" imgW="4858933" imgH="3353091" progId="Excel.Sheet.8">
              <p:embed/>
            </p:oleObj>
          </a:graphicData>
        </a:graphic>
      </p:graphicFrame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500688" y="2071688"/>
            <a:ext cx="3357562" cy="34163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Cambria" pitchFamily="18" charset="0"/>
              </a:rPr>
              <a:t>Расход воды: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>
                <a:latin typeface="Cambria" pitchFamily="18" charset="0"/>
              </a:rPr>
              <a:t>1 т пшеницы	1500 т</a:t>
            </a:r>
          </a:p>
          <a:p>
            <a:r>
              <a:rPr lang="ru-RU">
                <a:latin typeface="Cambria" pitchFamily="18" charset="0"/>
              </a:rPr>
              <a:t>1 т риса		7000 т</a:t>
            </a:r>
          </a:p>
          <a:p>
            <a:r>
              <a:rPr lang="ru-RU">
                <a:latin typeface="Cambria" pitchFamily="18" charset="0"/>
              </a:rPr>
              <a:t>1 т хлопка            10 000 т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>
                <a:latin typeface="Cambria" pitchFamily="18" charset="0"/>
              </a:rPr>
              <a:t>1 т чугуна	50-150 т</a:t>
            </a:r>
          </a:p>
          <a:p>
            <a:r>
              <a:rPr lang="ru-RU">
                <a:latin typeface="Cambria" pitchFamily="18" charset="0"/>
              </a:rPr>
              <a:t>1 т стали	250 т</a:t>
            </a:r>
          </a:p>
          <a:p>
            <a:r>
              <a:rPr lang="ru-RU">
                <a:latin typeface="Cambria" pitchFamily="18" charset="0"/>
              </a:rPr>
              <a:t>1 т меди		500 т</a:t>
            </a:r>
          </a:p>
          <a:p>
            <a:r>
              <a:rPr lang="ru-RU">
                <a:latin typeface="Cambria" pitchFamily="18" charset="0"/>
              </a:rPr>
              <a:t>1 т пластмасс	500-1000т</a:t>
            </a:r>
          </a:p>
          <a:p>
            <a:r>
              <a:rPr lang="ru-RU">
                <a:latin typeface="Cambria" pitchFamily="18" charset="0"/>
              </a:rPr>
              <a:t>1 т бумаги	100 000 т</a:t>
            </a:r>
          </a:p>
          <a:p>
            <a:endParaRPr lang="en-US">
              <a:latin typeface="Rockwell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789EF-1496-467A-B704-99B61D40F7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ВОДНАЯ ПРОБЛЕМА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Нехватка пресной воды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/>
              <a:t>Увеличение потребностей в воде в связи с ростом народонаселения и развитием отраслей деятельности, требующих больших затрат водных ресурсов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/>
              <a:t>Потери пресной воды вследствие сокращения водоносности рек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Ухудшение качества воды </a:t>
            </a:r>
            <a:r>
              <a:rPr lang="ru-RU" dirty="0" smtClean="0"/>
              <a:t>вследствие загрязнения водоемов промышленными и бытовыми стоками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10D40-51DB-4C78-AB6E-7CD8A81027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959</TotalTime>
  <Words>1284</Words>
  <Application>Microsoft Office PowerPoint</Application>
  <PresentationFormat>Экран (4:3)</PresentationFormat>
  <Paragraphs>354</Paragraphs>
  <Slides>43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Литейная</vt:lpstr>
      <vt:lpstr>Лист Microsoft Excel</vt:lpstr>
      <vt:lpstr>ВОДНЫЕ РЕСУРСЫ: РАЦИОНАЛЬНОЕ ИСПОЛЬЗОВАНИЕ И ОХРАНА</vt:lpstr>
      <vt:lpstr>ОСНОВНЫЕ СВЕДЕНИЯ  О ГИДРОСФЕРЕ</vt:lpstr>
      <vt:lpstr>РАСПРЕДЕЛЕНИЕ ВОДНЫХ МАСС В ГИДРОСФЕРЕ ЗЕМЛИ</vt:lpstr>
      <vt:lpstr>ПРЕСНАЯ ВОДА</vt:lpstr>
      <vt:lpstr>ОБЕСПЕЧЕННОСТЬ КОНТИНЕНТОВ ПРЕСНОЙ ВОДОЙ</vt:lpstr>
      <vt:lpstr>РОЛЬ ВОДЫ В ПРИРОДЕ И ЖИЗНИ ЧЕЛОВЕКА</vt:lpstr>
      <vt:lpstr>ПОКАЗАТЕЛИ КАЧЕСТВА ВОДЫ </vt:lpstr>
      <vt:lpstr>ИСПОЛЬЗОВАНИЕ ВОДНЫХ РЕСУРСОВ</vt:lpstr>
      <vt:lpstr>ВОДНАЯ ПРОБЛЕМА</vt:lpstr>
      <vt:lpstr>ЗАГРЯЗНЕНИЕ ВОДЫ</vt:lpstr>
      <vt:lpstr>ИСТОЧНИКИ ЗАГРЯЗНЕНИЯ</vt:lpstr>
      <vt:lpstr>ИСТОЧНИКИ ЗАГРЯЗНЕНИЯ</vt:lpstr>
      <vt:lpstr>ПОСЛЕДСТВИЯ ЗАГРЯЗНЕНИЯ</vt:lpstr>
      <vt:lpstr>САМООЧИЩЕНИЕ ВОДОЕМОВ</vt:lpstr>
      <vt:lpstr>ЭВТРОФИКАЦИЯ ВОДОЕМОВ</vt:lpstr>
      <vt:lpstr>ЭВТРОФИКАЦИЯ ВОДОЕМОВ</vt:lpstr>
      <vt:lpstr>Слайд 17</vt:lpstr>
      <vt:lpstr>Слайд 18</vt:lpstr>
      <vt:lpstr>ЭВТРОФИКАЦИЯ ВОДОЕМОВ</vt:lpstr>
      <vt:lpstr>HELCOM</vt:lpstr>
      <vt:lpstr>ТЯЖЕЛЫЕ МЕТАЛЛЫ</vt:lpstr>
      <vt:lpstr>ТЯЖЕЛЫЕ МЕТАЛЛЫ</vt:lpstr>
      <vt:lpstr>Нефтяное загрязнение</vt:lpstr>
      <vt:lpstr>НЕФТЯНОЕ ЗАГРЯЗНЕНИЕ</vt:lpstr>
      <vt:lpstr>Слайд 25</vt:lpstr>
      <vt:lpstr>Технологии очистки акваторий от нефтяного загрязнения</vt:lpstr>
      <vt:lpstr>Технологии очистки акваторий от нефтяного загрязнения</vt:lpstr>
      <vt:lpstr>ОЧИСТКА СТОЧНЫХ ОД</vt:lpstr>
      <vt:lpstr>Слайд 29</vt:lpstr>
      <vt:lpstr>Слайд 30</vt:lpstr>
      <vt:lpstr>Процеживание: решетки и сита</vt:lpstr>
      <vt:lpstr>Отстаивание: песколовки</vt:lpstr>
      <vt:lpstr>Отстаивание: отстойники</vt:lpstr>
      <vt:lpstr>Биохимическая очистка</vt:lpstr>
      <vt:lpstr>Биохимическая очистка: аэротенки</vt:lpstr>
      <vt:lpstr>Биохимическая очистка: аэротенки</vt:lpstr>
      <vt:lpstr>Биохимическая очистка: радиальный отстойник</vt:lpstr>
      <vt:lpstr>Фильтры для очистки воды</vt:lpstr>
      <vt:lpstr>Биологические фильтры</vt:lpstr>
      <vt:lpstr>Биофильтры</vt:lpstr>
      <vt:lpstr>Биофильтры</vt:lpstr>
      <vt:lpstr>Поля фильтрации</vt:lpstr>
      <vt:lpstr>Слайд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РЕСУРСЫ: РАЦИОНАЛЬНОЕ ИСПОЛЬЗОВАНИЕ И ОХРАНА</dc:title>
  <dc:creator>user</dc:creator>
  <cp:lastModifiedBy>Юлия</cp:lastModifiedBy>
  <cp:revision>101</cp:revision>
  <dcterms:created xsi:type="dcterms:W3CDTF">2007-04-17T18:09:04Z</dcterms:created>
  <dcterms:modified xsi:type="dcterms:W3CDTF">2015-01-23T21:41:52Z</dcterms:modified>
</cp:coreProperties>
</file>