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8" r:id="rId2"/>
    <p:sldId id="256" r:id="rId3"/>
    <p:sldId id="257" r:id="rId4"/>
    <p:sldId id="262" r:id="rId5"/>
    <p:sldId id="259" r:id="rId6"/>
    <p:sldId id="260" r:id="rId7"/>
    <p:sldId id="261" r:id="rId8"/>
    <p:sldId id="265" r:id="rId9"/>
    <p:sldId id="263" r:id="rId10"/>
    <p:sldId id="264" r:id="rId11"/>
    <p:sldId id="275"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7" r:id="rId29"/>
    <p:sldId id="288" r:id="rId30"/>
    <p:sldId id="289" r:id="rId31"/>
    <p:sldId id="307" r:id="rId32"/>
    <p:sldId id="291" r:id="rId33"/>
    <p:sldId id="292" r:id="rId34"/>
    <p:sldId id="295" r:id="rId35"/>
    <p:sldId id="308" r:id="rId36"/>
    <p:sldId id="309" r:id="rId37"/>
    <p:sldId id="310" r:id="rId38"/>
    <p:sldId id="311" r:id="rId39"/>
    <p:sldId id="294" r:id="rId40"/>
    <p:sldId id="312"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9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145C5-D7AD-4645-ACEF-8830F9182B86}" type="datetimeFigureOut">
              <a:rPr lang="ru-RU" smtClean="0"/>
              <a:t>29.07.2015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92DD1-2341-4357-82E2-E052C859AAB5}" type="slidenum">
              <a:rPr lang="ru-RU" smtClean="0"/>
              <a:t>‹#›</a:t>
            </a:fld>
            <a:endParaRPr lang="ru-RU"/>
          </a:p>
        </p:txBody>
      </p:sp>
    </p:spTree>
    <p:extLst>
      <p:ext uri="{BB962C8B-B14F-4D97-AF65-F5344CB8AC3E}">
        <p14:creationId xmlns:p14="http://schemas.microsoft.com/office/powerpoint/2010/main" val="276260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07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8DD2D8BD-3B10-4631-814D-0BECEC7CA5AD}" type="slidenum">
              <a:rPr lang="ru-RU" altLang="ru-RU" smtClean="0">
                <a:latin typeface="Arial" charset="0"/>
              </a:rPr>
              <a:pPr eaLnBrk="1" hangingPunct="1"/>
              <a:t>28</a:t>
            </a:fld>
            <a:endParaRPr lang="ru-RU" altLang="ru-RU"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30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942D9BAD-1AC2-4D29-9FDA-D9059CFA7841}" type="slidenum">
              <a:rPr lang="ru-RU" altLang="ru-RU" smtClean="0">
                <a:latin typeface="Arial" charset="0"/>
              </a:rPr>
              <a:pPr eaLnBrk="1" hangingPunct="1"/>
              <a:t>43</a:t>
            </a:fld>
            <a:endParaRPr lang="ru-RU" altLang="ru-RU"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69B3B070-74D2-4438-A083-6E95167B61E4}" type="slidenum">
              <a:rPr lang="ru-RU" altLang="ru-RU" smtClean="0">
                <a:latin typeface="Arial" charset="0"/>
              </a:rPr>
              <a:pPr eaLnBrk="1" hangingPunct="1"/>
              <a:t>44</a:t>
            </a:fld>
            <a:endParaRPr lang="ru-RU" altLang="ru-RU"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50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159D5CE6-48C0-4222-87F6-14BC42F41CBA}" type="slidenum">
              <a:rPr lang="ru-RU" altLang="ru-RU" smtClean="0">
                <a:latin typeface="Arial" charset="0"/>
              </a:rPr>
              <a:pPr eaLnBrk="1" hangingPunct="1"/>
              <a:t>45</a:t>
            </a:fld>
            <a:endParaRPr lang="ru-RU" altLang="ru-RU"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60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4482C3AF-D4E1-4B21-ABD9-6FE9D604A57A}" type="slidenum">
              <a:rPr lang="ru-RU" altLang="ru-RU" smtClean="0">
                <a:latin typeface="Arial" charset="0"/>
              </a:rPr>
              <a:pPr eaLnBrk="1" hangingPunct="1"/>
              <a:t>46</a:t>
            </a:fld>
            <a:endParaRPr lang="ru-RU" altLang="ru-RU"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ln/>
        </p:spPr>
      </p:sp>
      <p:sp>
        <p:nvSpPr>
          <p:cNvPr id="471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71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45313D63-D4C2-42A7-9833-DF1DF42A8765}" type="slidenum">
              <a:rPr lang="ru-RU" altLang="ru-RU" smtClean="0">
                <a:latin typeface="Arial" charset="0"/>
              </a:rPr>
              <a:pPr eaLnBrk="1" hangingPunct="1"/>
              <a:t>47</a:t>
            </a:fld>
            <a:endParaRPr lang="ru-RU" altLang="ru-RU"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F7302B39-D86E-4D38-95C1-7BD33827C743}" type="slidenum">
              <a:rPr lang="ru-RU" altLang="ru-RU" smtClean="0">
                <a:latin typeface="Arial" charset="0"/>
              </a:rPr>
              <a:pPr eaLnBrk="1" hangingPunct="1"/>
              <a:t>48</a:t>
            </a:fld>
            <a:endParaRPr lang="ru-RU" altLang="ru-RU"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ln/>
        </p:spPr>
      </p:sp>
      <p:sp>
        <p:nvSpPr>
          <p:cNvPr id="49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91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6151D221-F59A-49A4-A8FE-9D368F218F68}" type="slidenum">
              <a:rPr lang="ru-RU" altLang="ru-RU" smtClean="0">
                <a:latin typeface="Arial" charset="0"/>
              </a:rPr>
              <a:pPr eaLnBrk="1" hangingPunct="1"/>
              <a:t>49</a:t>
            </a:fld>
            <a:endParaRPr lang="ru-RU" altLang="ru-RU"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DE753880-DC5F-4FC8-A986-4E7E25701303}" type="slidenum">
              <a:rPr lang="ru-RU" altLang="ru-RU" smtClean="0">
                <a:latin typeface="Arial" charset="0"/>
              </a:rPr>
              <a:pPr eaLnBrk="1" hangingPunct="1"/>
              <a:t>50</a:t>
            </a:fld>
            <a:endParaRPr lang="ru-RU" altLang="ru-R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C8475141-7DBB-4A90-8C60-195D1C3CA4E5}" type="slidenum">
              <a:rPr lang="ru-RU" altLang="ru-RU" smtClean="0">
                <a:latin typeface="Arial" charset="0"/>
              </a:rPr>
              <a:pPr eaLnBrk="1" hangingPunct="1"/>
              <a:t>29</a:t>
            </a:fld>
            <a:endParaRPr lang="ru-RU" altLang="ru-R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27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E9F750C1-D452-46A2-932D-1485CA7044F2}" type="slidenum">
              <a:rPr lang="ru-RU" altLang="ru-RU" smtClean="0">
                <a:latin typeface="Arial" charset="0"/>
              </a:rPr>
              <a:pPr eaLnBrk="1" hangingPunct="1"/>
              <a:t>30</a:t>
            </a:fld>
            <a:endParaRPr lang="ru-RU" altLang="ru-R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4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55068D07-7F40-4D95-BA0A-38FC4A09E458}" type="slidenum">
              <a:rPr lang="ru-RU" altLang="ru-RU" smtClean="0">
                <a:latin typeface="Arial" charset="0"/>
              </a:rPr>
              <a:pPr eaLnBrk="1" hangingPunct="1"/>
              <a:t>32</a:t>
            </a:fld>
            <a:endParaRPr lang="ru-RU" altLang="ru-RU"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CC9192ED-C736-4025-8221-125D2AAA6569}" type="slidenum">
              <a:rPr lang="ru-RU" altLang="ru-RU" smtClean="0">
                <a:latin typeface="Arial" charset="0"/>
              </a:rPr>
              <a:pPr eaLnBrk="1" hangingPunct="1"/>
              <a:t>33</a:t>
            </a:fld>
            <a:endParaRPr lang="ru-RU" altLang="ru-RU"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89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C6D22817-87DE-41DF-BA61-CCE8235554F1}" type="slidenum">
              <a:rPr lang="ru-RU" altLang="ru-RU" smtClean="0">
                <a:latin typeface="Arial" charset="0"/>
              </a:rPr>
              <a:pPr eaLnBrk="1" hangingPunct="1"/>
              <a:t>34</a:t>
            </a:fld>
            <a:endParaRPr lang="ru-RU" altLang="ru-R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E7798C0B-D5B7-4F43-8958-E6FA6B36B312}" type="slidenum">
              <a:rPr lang="ru-RU" altLang="ru-RU" smtClean="0">
                <a:latin typeface="Arial" charset="0"/>
              </a:rPr>
              <a:pPr eaLnBrk="1" hangingPunct="1"/>
              <a:t>39</a:t>
            </a:fld>
            <a:endParaRPr lang="ru-RU" altLang="ru-RU"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09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84F56CBD-7CF0-40A6-9561-66D326294863}" type="slidenum">
              <a:rPr lang="ru-RU" altLang="ru-RU" smtClean="0">
                <a:latin typeface="Arial" charset="0"/>
              </a:rPr>
              <a:pPr eaLnBrk="1" hangingPunct="1"/>
              <a:t>41</a:t>
            </a:fld>
            <a:endParaRPr lang="ru-RU" altLang="ru-RU"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41CFDD3D-C772-428C-A6BD-8042AD2E674A}" type="slidenum">
              <a:rPr lang="ru-RU" altLang="ru-RU" smtClean="0">
                <a:latin typeface="Arial" charset="0"/>
              </a:rPr>
              <a:pPr eaLnBrk="1" hangingPunct="1"/>
              <a:t>42</a:t>
            </a:fld>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C6805B5-02C6-4D0B-AED4-5D9DDC264AA5}" type="slidenum">
              <a:rPr lang="ru-RU"/>
              <a:pPr>
                <a:defRPr/>
              </a:pPr>
              <a:t>‹#›</a:t>
            </a:fld>
            <a:endParaRPr lang="ru-RU"/>
          </a:p>
        </p:txBody>
      </p:sp>
    </p:spTree>
    <p:extLst>
      <p:ext uri="{BB962C8B-B14F-4D97-AF65-F5344CB8AC3E}">
        <p14:creationId xmlns:p14="http://schemas.microsoft.com/office/powerpoint/2010/main" val="42755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29.07.2015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29.07.2015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29.07.2015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503674"/>
            <a:ext cx="7704856" cy="954107"/>
          </a:xfrm>
          <a:prstGeom prst="rect">
            <a:avLst/>
          </a:prstGeom>
          <a:noFill/>
        </p:spPr>
        <p:txBody>
          <a:bodyPr wrap="square" rtlCol="0">
            <a:spAutoFit/>
          </a:bodyPr>
          <a:lstStyle/>
          <a:p>
            <a:r>
              <a:rPr lang="ru-RU" sz="2800" b="1" dirty="0" smtClean="0">
                <a:latin typeface="Monotype Corsiva" panose="03010101010201010101" pitchFamily="66" charset="0"/>
              </a:rPr>
              <a:t>В этом году  программа физики предполагает изучение следующих разделов:</a:t>
            </a:r>
            <a:endParaRPr lang="ru-RU" sz="2800" b="1" dirty="0">
              <a:latin typeface="Monotype Corsiva" panose="03010101010201010101" pitchFamily="66" charset="0"/>
            </a:endParaRPr>
          </a:p>
        </p:txBody>
      </p:sp>
      <p:sp>
        <p:nvSpPr>
          <p:cNvPr id="5" name="TextBox 4"/>
          <p:cNvSpPr txBox="1"/>
          <p:nvPr/>
        </p:nvSpPr>
        <p:spPr>
          <a:xfrm>
            <a:off x="899592" y="2204864"/>
            <a:ext cx="7344816" cy="646331"/>
          </a:xfrm>
          <a:prstGeom prst="rect">
            <a:avLst/>
          </a:prstGeom>
          <a:noFill/>
        </p:spPr>
        <p:txBody>
          <a:bodyPr wrap="square" rtlCol="0">
            <a:spAutoFit/>
          </a:bodyPr>
          <a:lstStyle/>
          <a:p>
            <a:endParaRPr lang="ru-RU" dirty="0" smtClean="0"/>
          </a:p>
          <a:p>
            <a:endParaRPr lang="ru-RU" dirty="0" smtClean="0"/>
          </a:p>
        </p:txBody>
      </p:sp>
      <p:graphicFrame>
        <p:nvGraphicFramePr>
          <p:cNvPr id="6" name="Таблица 5"/>
          <p:cNvGraphicFramePr>
            <a:graphicFrameLocks noGrp="1"/>
          </p:cNvGraphicFramePr>
          <p:nvPr>
            <p:extLst>
              <p:ext uri="{D42A27DB-BD31-4B8C-83A1-F6EECF244321}">
                <p14:modId xmlns:p14="http://schemas.microsoft.com/office/powerpoint/2010/main" val="1238171661"/>
              </p:ext>
            </p:extLst>
          </p:nvPr>
        </p:nvGraphicFramePr>
        <p:xfrm>
          <a:off x="1524001" y="1397001"/>
          <a:ext cx="5856312" cy="4698458"/>
        </p:xfrm>
        <a:graphic>
          <a:graphicData uri="http://schemas.openxmlformats.org/drawingml/2006/table">
            <a:tbl>
              <a:tblPr firstRow="1" bandRow="1">
                <a:tableStyleId>{5C22544A-7EE6-4342-B048-85BDC9FD1C3A}</a:tableStyleId>
              </a:tblPr>
              <a:tblGrid>
                <a:gridCol w="576148"/>
                <a:gridCol w="4113412"/>
                <a:gridCol w="1166752"/>
              </a:tblGrid>
              <a:tr h="597738">
                <a:tc>
                  <a:txBody>
                    <a:bodyPr/>
                    <a:lstStyle/>
                    <a:p>
                      <a:r>
                        <a:rPr lang="ru-RU" dirty="0" smtClean="0"/>
                        <a:t>№</a:t>
                      </a:r>
                      <a:endParaRPr lang="ru-RU" dirty="0"/>
                    </a:p>
                  </a:txBody>
                  <a:tcPr/>
                </a:tc>
                <a:tc>
                  <a:txBody>
                    <a:bodyPr/>
                    <a:lstStyle/>
                    <a:p>
                      <a:r>
                        <a:rPr lang="ru-RU" dirty="0" smtClean="0"/>
                        <a:t>Раздел</a:t>
                      </a:r>
                      <a:endParaRPr lang="ru-RU" dirty="0"/>
                    </a:p>
                  </a:txBody>
                  <a:tcPr/>
                </a:tc>
                <a:tc>
                  <a:txBody>
                    <a:bodyPr/>
                    <a:lstStyle/>
                    <a:p>
                      <a:r>
                        <a:rPr lang="ru-RU" dirty="0" smtClean="0"/>
                        <a:t>Кол-во часов</a:t>
                      </a:r>
                      <a:endParaRPr lang="ru-RU" dirty="0"/>
                    </a:p>
                  </a:txBody>
                  <a:tcPr/>
                </a:tc>
              </a:tr>
              <a:tr h="575106">
                <a:tc>
                  <a:txBody>
                    <a:bodyPr/>
                    <a:lstStyle/>
                    <a:p>
                      <a:r>
                        <a:rPr lang="ru-RU" sz="2400" dirty="0" smtClean="0">
                          <a:latin typeface="Monotype Corsiva" panose="03010101010201010101" pitchFamily="66" charset="0"/>
                        </a:rPr>
                        <a:t>1</a:t>
                      </a:r>
                      <a:endParaRPr lang="ru-RU" sz="2400" dirty="0">
                        <a:latin typeface="Monotype Corsiva" panose="03010101010201010101"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Monotype Corsiva" panose="03010101010201010101" pitchFamily="66" charset="0"/>
                        </a:rPr>
                        <a:t>Электродинамика</a:t>
                      </a:r>
                    </a:p>
                  </a:txBody>
                  <a:tcPr/>
                </a:tc>
                <a:tc>
                  <a:txBody>
                    <a:bodyPr/>
                    <a:lstStyle/>
                    <a:p>
                      <a:r>
                        <a:rPr lang="ru-RU" sz="2400" dirty="0" smtClean="0">
                          <a:latin typeface="Monotype Corsiva" panose="03010101010201010101" pitchFamily="66" charset="0"/>
                        </a:rPr>
                        <a:t>10</a:t>
                      </a:r>
                      <a:endParaRPr lang="ru-RU" sz="2400" dirty="0">
                        <a:latin typeface="Monotype Corsiva" panose="03010101010201010101" pitchFamily="66" charset="0"/>
                      </a:endParaRPr>
                    </a:p>
                  </a:txBody>
                  <a:tcPr/>
                </a:tc>
              </a:tr>
              <a:tr h="575106">
                <a:tc>
                  <a:txBody>
                    <a:bodyPr/>
                    <a:lstStyle/>
                    <a:p>
                      <a:r>
                        <a:rPr lang="ru-RU" sz="2400" dirty="0" smtClean="0">
                          <a:latin typeface="Monotype Corsiva" panose="03010101010201010101" pitchFamily="66" charset="0"/>
                        </a:rPr>
                        <a:t>2</a:t>
                      </a:r>
                      <a:endParaRPr lang="ru-RU" sz="2400" dirty="0">
                        <a:latin typeface="Monotype Corsiva" panose="03010101010201010101"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Monotype Corsiva" panose="03010101010201010101" pitchFamily="66" charset="0"/>
                        </a:rPr>
                        <a:t>Колебания и волны</a:t>
                      </a:r>
                    </a:p>
                  </a:txBody>
                  <a:tcPr/>
                </a:tc>
                <a:tc>
                  <a:txBody>
                    <a:bodyPr/>
                    <a:lstStyle/>
                    <a:p>
                      <a:r>
                        <a:rPr lang="ru-RU" sz="2400" dirty="0" smtClean="0">
                          <a:latin typeface="Monotype Corsiva" panose="03010101010201010101" pitchFamily="66" charset="0"/>
                        </a:rPr>
                        <a:t>10</a:t>
                      </a:r>
                      <a:endParaRPr lang="ru-RU" sz="2400" dirty="0">
                        <a:latin typeface="Monotype Corsiva" panose="03010101010201010101" pitchFamily="66" charset="0"/>
                      </a:endParaRPr>
                    </a:p>
                  </a:txBody>
                  <a:tcPr/>
                </a:tc>
              </a:tr>
              <a:tr h="575106">
                <a:tc>
                  <a:txBody>
                    <a:bodyPr/>
                    <a:lstStyle/>
                    <a:p>
                      <a:r>
                        <a:rPr lang="ru-RU" sz="2400" dirty="0" smtClean="0">
                          <a:latin typeface="Monotype Corsiva" panose="03010101010201010101" pitchFamily="66" charset="0"/>
                        </a:rPr>
                        <a:t>3</a:t>
                      </a:r>
                      <a:endParaRPr lang="ru-RU" sz="2400" dirty="0">
                        <a:latin typeface="Monotype Corsiva" panose="03010101010201010101"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Monotype Corsiva" panose="03010101010201010101" pitchFamily="66" charset="0"/>
                        </a:rPr>
                        <a:t>Оптика</a:t>
                      </a:r>
                    </a:p>
                  </a:txBody>
                  <a:tcPr/>
                </a:tc>
                <a:tc>
                  <a:txBody>
                    <a:bodyPr/>
                    <a:lstStyle/>
                    <a:p>
                      <a:r>
                        <a:rPr lang="ru-RU" sz="2400" dirty="0" smtClean="0">
                          <a:latin typeface="Monotype Corsiva" panose="03010101010201010101" pitchFamily="66" charset="0"/>
                        </a:rPr>
                        <a:t>10</a:t>
                      </a:r>
                      <a:endParaRPr lang="ru-RU" sz="2400" dirty="0">
                        <a:latin typeface="Monotype Corsiva" panose="03010101010201010101" pitchFamily="66" charset="0"/>
                      </a:endParaRPr>
                    </a:p>
                  </a:txBody>
                  <a:tcPr/>
                </a:tc>
              </a:tr>
              <a:tr h="575106">
                <a:tc>
                  <a:txBody>
                    <a:bodyPr/>
                    <a:lstStyle/>
                    <a:p>
                      <a:r>
                        <a:rPr lang="ru-RU" sz="2400" dirty="0" smtClean="0">
                          <a:latin typeface="Monotype Corsiva" panose="03010101010201010101" pitchFamily="66" charset="0"/>
                        </a:rPr>
                        <a:t>4</a:t>
                      </a:r>
                      <a:endParaRPr lang="ru-RU" sz="2400" dirty="0">
                        <a:latin typeface="Monotype Corsiva" panose="03010101010201010101" pitchFamily="66" charset="0"/>
                      </a:endParaRPr>
                    </a:p>
                  </a:txBody>
                  <a:tcPr/>
                </a:tc>
                <a:tc>
                  <a:txBody>
                    <a:bodyPr/>
                    <a:lstStyle/>
                    <a:p>
                      <a:r>
                        <a:rPr lang="ru-RU" sz="2400" dirty="0" smtClean="0">
                          <a:latin typeface="Monotype Corsiva" panose="03010101010201010101" pitchFamily="66" charset="0"/>
                        </a:rPr>
                        <a:t>Элементы теории относительности</a:t>
                      </a:r>
                    </a:p>
                  </a:txBody>
                  <a:tcPr/>
                </a:tc>
                <a:tc>
                  <a:txBody>
                    <a:bodyPr/>
                    <a:lstStyle/>
                    <a:p>
                      <a:r>
                        <a:rPr lang="ru-RU" sz="2400" dirty="0" smtClean="0">
                          <a:latin typeface="Monotype Corsiva" panose="03010101010201010101" pitchFamily="66" charset="0"/>
                        </a:rPr>
                        <a:t>3</a:t>
                      </a:r>
                      <a:endParaRPr lang="ru-RU" sz="2400" dirty="0">
                        <a:latin typeface="Monotype Corsiva" panose="03010101010201010101" pitchFamily="66" charset="0"/>
                      </a:endParaRPr>
                    </a:p>
                  </a:txBody>
                  <a:tcPr/>
                </a:tc>
              </a:tr>
              <a:tr h="575106">
                <a:tc>
                  <a:txBody>
                    <a:bodyPr/>
                    <a:lstStyle/>
                    <a:p>
                      <a:r>
                        <a:rPr lang="ru-RU" sz="2400" dirty="0" smtClean="0">
                          <a:latin typeface="Monotype Corsiva" panose="03010101010201010101" pitchFamily="66" charset="0"/>
                        </a:rPr>
                        <a:t>5</a:t>
                      </a:r>
                      <a:endParaRPr lang="ru-RU" sz="2400" dirty="0">
                        <a:latin typeface="Monotype Corsiva" panose="03010101010201010101" pitchFamily="66" charset="0"/>
                      </a:endParaRPr>
                    </a:p>
                  </a:txBody>
                  <a:tcPr/>
                </a:tc>
                <a:tc>
                  <a:txBody>
                    <a:bodyPr/>
                    <a:lstStyle/>
                    <a:p>
                      <a:r>
                        <a:rPr lang="ru-RU" sz="2400" dirty="0" smtClean="0">
                          <a:latin typeface="Monotype Corsiva" panose="03010101010201010101" pitchFamily="66" charset="0"/>
                        </a:rPr>
                        <a:t>Квантовая физика</a:t>
                      </a:r>
                    </a:p>
                  </a:txBody>
                  <a:tcPr/>
                </a:tc>
                <a:tc>
                  <a:txBody>
                    <a:bodyPr/>
                    <a:lstStyle/>
                    <a:p>
                      <a:r>
                        <a:rPr lang="ru-RU" sz="2400" dirty="0" smtClean="0">
                          <a:latin typeface="Monotype Corsiva" panose="03010101010201010101" pitchFamily="66" charset="0"/>
                        </a:rPr>
                        <a:t>13</a:t>
                      </a:r>
                      <a:endParaRPr lang="ru-RU" sz="2400" dirty="0">
                        <a:latin typeface="Monotype Corsiva" panose="03010101010201010101" pitchFamily="66" charset="0"/>
                      </a:endParaRPr>
                    </a:p>
                  </a:txBody>
                  <a:tcPr/>
                </a:tc>
              </a:tr>
              <a:tr h="467497">
                <a:tc>
                  <a:txBody>
                    <a:bodyPr/>
                    <a:lstStyle/>
                    <a:p>
                      <a:r>
                        <a:rPr lang="ru-RU" sz="2400" dirty="0" smtClean="0">
                          <a:latin typeface="Monotype Corsiva" panose="03010101010201010101" pitchFamily="66" charset="0"/>
                        </a:rPr>
                        <a:t>6</a:t>
                      </a:r>
                      <a:endParaRPr lang="ru-RU" sz="2400" dirty="0">
                        <a:latin typeface="Monotype Corsiva" panose="03010101010201010101"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Monotype Corsiva" panose="03010101010201010101" pitchFamily="66" charset="0"/>
                        </a:rPr>
                        <a:t>Астрономия</a:t>
                      </a:r>
                    </a:p>
                  </a:txBody>
                  <a:tcPr/>
                </a:tc>
                <a:tc>
                  <a:txBody>
                    <a:bodyPr/>
                    <a:lstStyle/>
                    <a:p>
                      <a:r>
                        <a:rPr lang="ru-RU" sz="2400" dirty="0" smtClean="0">
                          <a:latin typeface="Monotype Corsiva" panose="03010101010201010101" pitchFamily="66" charset="0"/>
                        </a:rPr>
                        <a:t>10</a:t>
                      </a:r>
                      <a:endParaRPr lang="ru-RU" sz="2400" dirty="0">
                        <a:latin typeface="Monotype Corsiva" panose="03010101010201010101" pitchFamily="66" charset="0"/>
                      </a:endParaRPr>
                    </a:p>
                  </a:txBody>
                  <a:tcPr/>
                </a:tc>
              </a:tr>
              <a:tr h="467497">
                <a:tc>
                  <a:txBody>
                    <a:bodyPr/>
                    <a:lstStyle/>
                    <a:p>
                      <a:r>
                        <a:rPr lang="ru-RU" sz="2400" dirty="0" smtClean="0">
                          <a:latin typeface="Monotype Corsiva" panose="03010101010201010101" pitchFamily="66" charset="0"/>
                        </a:rPr>
                        <a:t>7</a:t>
                      </a:r>
                      <a:endParaRPr lang="ru-RU" sz="2400" dirty="0">
                        <a:latin typeface="Monotype Corsiva" panose="03010101010201010101"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Monotype Corsiva" panose="03010101010201010101" pitchFamily="66" charset="0"/>
                        </a:rPr>
                        <a:t>Обобщающее повторение</a:t>
                      </a:r>
                    </a:p>
                  </a:txBody>
                  <a:tcPr/>
                </a:tc>
                <a:tc>
                  <a:txBody>
                    <a:bodyPr/>
                    <a:lstStyle/>
                    <a:p>
                      <a:r>
                        <a:rPr lang="ru-RU" sz="2400" dirty="0" smtClean="0">
                          <a:latin typeface="Monotype Corsiva" panose="03010101010201010101" pitchFamily="66" charset="0"/>
                        </a:rPr>
                        <a:t>12</a:t>
                      </a:r>
                      <a:endParaRPr lang="ru-RU" sz="2400" dirty="0">
                        <a:latin typeface="Monotype Corsiva" panose="03010101010201010101" pitchFamily="66" charset="0"/>
                      </a:endParaRPr>
                    </a:p>
                  </a:txBody>
                  <a:tcPr/>
                </a:tc>
              </a:tr>
            </a:tbl>
          </a:graphicData>
        </a:graphic>
      </p:graphicFrame>
      <p:sp>
        <p:nvSpPr>
          <p:cNvPr id="7" name="TextBox 6"/>
          <p:cNvSpPr txBox="1"/>
          <p:nvPr/>
        </p:nvSpPr>
        <p:spPr>
          <a:xfrm>
            <a:off x="2051720" y="6453336"/>
            <a:ext cx="5616624" cy="369332"/>
          </a:xfrm>
          <a:prstGeom prst="rect">
            <a:avLst/>
          </a:prstGeom>
          <a:noFill/>
        </p:spPr>
        <p:txBody>
          <a:bodyPr wrap="square" rtlCol="0">
            <a:spAutoFit/>
          </a:bodyPr>
          <a:lstStyle/>
          <a:p>
            <a:r>
              <a:rPr lang="ru-RU" dirty="0" smtClean="0"/>
              <a:t>Всего 68 часов, </a:t>
            </a:r>
            <a:r>
              <a:rPr lang="ru-RU" dirty="0" err="1" smtClean="0"/>
              <a:t>к.р</a:t>
            </a:r>
            <a:r>
              <a:rPr lang="ru-RU" dirty="0" smtClean="0"/>
              <a:t>. 5, л.р.9</a:t>
            </a:r>
            <a:endParaRPr lang="ru-RU" dirty="0"/>
          </a:p>
        </p:txBody>
      </p:sp>
    </p:spTree>
    <p:extLst>
      <p:ext uri="{BB962C8B-B14F-4D97-AF65-F5344CB8AC3E}">
        <p14:creationId xmlns:p14="http://schemas.microsoft.com/office/powerpoint/2010/main" val="264877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Заголовок 1"/>
          <p:cNvSpPr txBox="1">
            <a:spLocks/>
          </p:cNvSpPr>
          <p:nvPr/>
        </p:nvSpPr>
        <p:spPr>
          <a:xfrm>
            <a:off x="642910" y="285728"/>
            <a:ext cx="8229600" cy="11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n>
                  <a:solidFill>
                    <a:srgbClr val="C00000"/>
                  </a:solidFill>
                </a:ln>
                <a:solidFill>
                  <a:srgbClr val="FF0000"/>
                </a:solidFill>
              </a:rPr>
              <a:t>F/IL = const</a:t>
            </a:r>
            <a:endParaRPr lang="ru-RU" dirty="0">
              <a:ln>
                <a:solidFill>
                  <a:srgbClr val="C00000"/>
                </a:solidFill>
              </a:ln>
              <a:solidFill>
                <a:srgbClr val="FF0000"/>
              </a:solidFill>
            </a:endParaRPr>
          </a:p>
        </p:txBody>
      </p:sp>
      <p:sp>
        <p:nvSpPr>
          <p:cNvPr id="5" name="Содержимое 2"/>
          <p:cNvSpPr txBox="1">
            <a:spLocks/>
          </p:cNvSpPr>
          <p:nvPr/>
        </p:nvSpPr>
        <p:spPr>
          <a:xfrm>
            <a:off x="457200" y="1714488"/>
            <a:ext cx="4900618" cy="4643470"/>
          </a:xfrm>
          <a:prstGeom prst="rect">
            <a:avLst/>
          </a:prstGeom>
          <a:ln>
            <a:noFill/>
          </a:ln>
        </p:spPr>
        <p:txBody>
          <a:bodyPr vert="horz" lIns="91440" tIns="45720" rIns="91440" bIns="45720" rtlCol="0" anchor="ctr" anchorCtr="0">
            <a:normAutofit fontScale="55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Arial" pitchFamily="34" charset="0"/>
              <a:buNone/>
            </a:pPr>
            <a:r>
              <a:rPr lang="en-US" dirty="0" smtClean="0"/>
              <a:t>		</a:t>
            </a:r>
            <a:r>
              <a:rPr lang="en-US" sz="9800" b="1" dirty="0" smtClean="0">
                <a:ln>
                  <a:solidFill>
                    <a:srgbClr val="FF0000"/>
                  </a:solidFill>
                </a:ln>
                <a:solidFill>
                  <a:srgbClr val="FF0000"/>
                </a:solidFill>
              </a:rPr>
              <a:t>B = F/IL </a:t>
            </a:r>
            <a:endParaRPr lang="ru-RU" sz="9800" b="1" dirty="0" smtClean="0">
              <a:ln>
                <a:solidFill>
                  <a:srgbClr val="FF0000"/>
                </a:solidFill>
              </a:ln>
              <a:solidFill>
                <a:srgbClr val="FF0000"/>
              </a:solidFill>
            </a:endParaRPr>
          </a:p>
          <a:p>
            <a:pPr>
              <a:buFont typeface="Arial" pitchFamily="34" charset="0"/>
              <a:buNone/>
            </a:pPr>
            <a:r>
              <a:rPr lang="ru-RU" dirty="0" smtClean="0"/>
              <a:t>		</a:t>
            </a:r>
            <a:r>
              <a:rPr lang="ru-RU" sz="6400" dirty="0" smtClean="0"/>
              <a:t>Тесла</a:t>
            </a:r>
          </a:p>
          <a:p>
            <a:pPr>
              <a:buFont typeface="Arial" pitchFamily="34" charset="0"/>
              <a:buNone/>
            </a:pPr>
            <a:r>
              <a:rPr lang="ru-RU" sz="6400" dirty="0" smtClean="0"/>
              <a:t>		1Тл =1Н/(А</a:t>
            </a:r>
            <a:r>
              <a:rPr lang="en-US" sz="6400" dirty="0" smtClean="0"/>
              <a:t> </a:t>
            </a:r>
            <a:r>
              <a:rPr lang="ru-RU" sz="6400" dirty="0" smtClean="0"/>
              <a:t>м)</a:t>
            </a:r>
          </a:p>
          <a:p>
            <a:pPr>
              <a:buFont typeface="Arial" pitchFamily="34" charset="0"/>
              <a:buNone/>
            </a:pPr>
            <a:endParaRPr lang="ru-RU" sz="4500" dirty="0" smtClean="0"/>
          </a:p>
          <a:p>
            <a:pPr>
              <a:buFont typeface="Arial" pitchFamily="34" charset="0"/>
              <a:buNone/>
            </a:pPr>
            <a:r>
              <a:rPr lang="ru-RU" sz="5800" i="1" dirty="0" smtClean="0"/>
              <a:t>Магнитная индукция – силовая характеристика магнит. поля.</a:t>
            </a:r>
            <a:r>
              <a:rPr lang="en-US" sz="5800" i="1" dirty="0" smtClean="0"/>
              <a:t>  </a:t>
            </a:r>
            <a:endParaRPr lang="ru-RU" sz="5800" i="1" dirty="0" smtClean="0"/>
          </a:p>
          <a:p>
            <a:pPr>
              <a:buFont typeface="Arial" pitchFamily="34" charset="0"/>
              <a:buNone/>
            </a:pPr>
            <a:r>
              <a:rPr lang="en-US" sz="4500" dirty="0" smtClean="0"/>
              <a:t>                         </a:t>
            </a:r>
            <a:endParaRPr lang="ru-RU" sz="4500" dirty="0"/>
          </a:p>
        </p:txBody>
      </p:sp>
      <p:pic>
        <p:nvPicPr>
          <p:cNvPr id="6" name="Picture 5" descr="Картинка 2 из 680"/>
          <p:cNvPicPr>
            <a:picLocks noChangeAspect="1" noChangeArrowheads="1"/>
          </p:cNvPicPr>
          <p:nvPr/>
        </p:nvPicPr>
        <p:blipFill>
          <a:blip r:embed="rId2" cstate="print"/>
          <a:stretch>
            <a:fillRect/>
          </a:stretch>
        </p:blipFill>
        <p:spPr bwMode="auto">
          <a:xfrm>
            <a:off x="5643570" y="928670"/>
            <a:ext cx="3143272" cy="3870960"/>
          </a:xfrm>
          <a:prstGeom prst="rect">
            <a:avLst/>
          </a:prstGeom>
          <a:noFill/>
          <a:ln w="9525">
            <a:noFill/>
            <a:miter lim="800000"/>
            <a:headEnd/>
            <a:tailEnd/>
          </a:ln>
        </p:spPr>
      </p:pic>
      <p:sp>
        <p:nvSpPr>
          <p:cNvPr id="7" name="Блок-схема: узел 6"/>
          <p:cNvSpPr/>
          <p:nvPr/>
        </p:nvSpPr>
        <p:spPr>
          <a:xfrm>
            <a:off x="4214810" y="3286124"/>
            <a:ext cx="45719" cy="45719"/>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243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2. Сила Ампера. Применение закона Ампера</a:t>
            </a:r>
            <a:endParaRPr lang="ru-RU" dirty="0"/>
          </a:p>
        </p:txBody>
      </p:sp>
    </p:spTree>
    <p:extLst>
      <p:ext uri="{BB962C8B-B14F-4D97-AF65-F5344CB8AC3E}">
        <p14:creationId xmlns:p14="http://schemas.microsoft.com/office/powerpoint/2010/main" val="110245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5E73C2-42E9-43A6-8FAB-BA5A0D2F973D}" type="slidenum">
              <a:rPr lang="ru-RU" altLang="ru-RU"/>
              <a:pPr eaLnBrk="1" hangingPunct="1"/>
              <a:t>12</a:t>
            </a:fld>
            <a:endParaRPr lang="ru-RU" altLang="ru-RU"/>
          </a:p>
        </p:txBody>
      </p:sp>
      <p:sp>
        <p:nvSpPr>
          <p:cNvPr id="5123" name="Rectangle 2"/>
          <p:cNvSpPr>
            <a:spLocks noGrp="1" noChangeArrowheads="1"/>
          </p:cNvSpPr>
          <p:nvPr>
            <p:ph type="title"/>
          </p:nvPr>
        </p:nvSpPr>
        <p:spPr>
          <a:xfrm>
            <a:off x="395288" y="0"/>
            <a:ext cx="8229600" cy="1143000"/>
          </a:xfrm>
        </p:spPr>
        <p:txBody>
          <a:bodyPr/>
          <a:lstStyle/>
          <a:p>
            <a:pPr eaLnBrk="1" hangingPunct="1"/>
            <a:r>
              <a:rPr lang="ru-RU" altLang="ru-RU" sz="5400" dirty="0" smtClean="0">
                <a:solidFill>
                  <a:srgbClr val="CC0000"/>
                </a:solidFill>
              </a:rPr>
              <a:t>Ампер Андре Мари</a:t>
            </a:r>
          </a:p>
        </p:txBody>
      </p:sp>
      <p:sp>
        <p:nvSpPr>
          <p:cNvPr id="5124" name="Rectangle 3"/>
          <p:cNvSpPr>
            <a:spLocks noGrp="1" noChangeArrowheads="1"/>
          </p:cNvSpPr>
          <p:nvPr>
            <p:ph type="body" idx="1"/>
          </p:nvPr>
        </p:nvSpPr>
        <p:spPr>
          <a:xfrm>
            <a:off x="3059113" y="1196975"/>
            <a:ext cx="5627687" cy="4752975"/>
          </a:xfrm>
          <a:solidFill>
            <a:srgbClr val="B2B2B2">
              <a:alpha val="47842"/>
            </a:srgbClr>
          </a:solidFill>
          <a:ln w="25400">
            <a:solidFill>
              <a:schemeClr val="bg1"/>
            </a:solidFill>
            <a:miter lim="800000"/>
            <a:headEnd/>
            <a:tailEnd/>
          </a:ln>
        </p:spPr>
        <p:txBody>
          <a:bodyPr/>
          <a:lstStyle/>
          <a:p>
            <a:pPr algn="ctr" eaLnBrk="1" hangingPunct="1">
              <a:lnSpc>
                <a:spcPct val="80000"/>
              </a:lnSpc>
              <a:buFontTx/>
              <a:buNone/>
            </a:pPr>
            <a:r>
              <a:rPr lang="ru-RU" altLang="ru-RU" sz="1800" b="1" smtClean="0">
                <a:latin typeface="Times New Roman" pitchFamily="18" charset="0"/>
              </a:rPr>
              <a:t>     </a:t>
            </a:r>
          </a:p>
          <a:p>
            <a:pPr algn="ctr" eaLnBrk="1" hangingPunct="1">
              <a:lnSpc>
                <a:spcPct val="80000"/>
              </a:lnSpc>
              <a:buFontTx/>
              <a:buNone/>
            </a:pPr>
            <a:r>
              <a:rPr lang="ru-RU" altLang="ru-RU" sz="1800" b="1" smtClean="0">
                <a:latin typeface="Times New Roman" pitchFamily="18" charset="0"/>
              </a:rPr>
              <a:t> </a:t>
            </a:r>
            <a:r>
              <a:rPr lang="ru-RU" altLang="ru-RU" sz="2400" b="1" smtClean="0">
                <a:latin typeface="Times New Roman" pitchFamily="18" charset="0"/>
              </a:rPr>
              <a:t>Ампер - один из основоположников электродинамики,</a:t>
            </a:r>
            <a:r>
              <a:rPr lang="ru-RU" altLang="ru-RU" sz="2800" smtClean="0"/>
              <a:t> </a:t>
            </a:r>
            <a:r>
              <a:rPr lang="ru-RU" altLang="ru-RU" sz="2400" b="1" smtClean="0">
                <a:latin typeface="Times New Roman" pitchFamily="18" charset="0"/>
              </a:rPr>
              <a:t>ввел в физику понятие «электрический ток»                         и построил первую теорию магнетизма, основанную на гипотезе молекулярных токов                        и установил количественные соотношения для силы этого взаимодействия. Максвелл назвал Ампера «Ньютоном электричества». Ампер работал также в области механики, теории вероятностей и математического анализа.</a:t>
            </a:r>
          </a:p>
        </p:txBody>
      </p:sp>
      <p:pic>
        <p:nvPicPr>
          <p:cNvPr id="5125" name="Picture 4" descr="amp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2519363" cy="29527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 Box 5"/>
          <p:cNvSpPr txBox="1">
            <a:spLocks noChangeArrowheads="1"/>
          </p:cNvSpPr>
          <p:nvPr/>
        </p:nvSpPr>
        <p:spPr bwMode="auto">
          <a:xfrm>
            <a:off x="323850" y="4292600"/>
            <a:ext cx="2519363" cy="1641475"/>
          </a:xfrm>
          <a:prstGeom prst="rect">
            <a:avLst/>
          </a:prstGeom>
          <a:solidFill>
            <a:srgbClr val="B2B2B2">
              <a:alpha val="52156"/>
            </a:srgbClr>
          </a:solidFill>
          <a:ln w="25400">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a:latin typeface="Times New Roman" pitchFamily="18" charset="0"/>
              </a:rPr>
              <a:t>(1775 – 1836 г.г.)</a:t>
            </a:r>
          </a:p>
          <a:p>
            <a:pPr algn="ctr" eaLnBrk="1" hangingPunct="1"/>
            <a:r>
              <a:rPr lang="ru-RU" altLang="ru-RU" sz="2000" b="1">
                <a:latin typeface="Times New Roman" pitchFamily="18" charset="0"/>
              </a:rPr>
              <a:t>Великий французский </a:t>
            </a:r>
          </a:p>
          <a:p>
            <a:pPr algn="ctr" eaLnBrk="1" hangingPunct="1"/>
            <a:r>
              <a:rPr lang="ru-RU" altLang="ru-RU" sz="2000" b="1">
                <a:latin typeface="Times New Roman" pitchFamily="18" charset="0"/>
              </a:rPr>
              <a:t>физик и математик </a:t>
            </a:r>
          </a:p>
          <a:p>
            <a:pPr algn="ctr" eaLnBrk="1" hangingPunct="1"/>
            <a:endParaRPr lang="ru-RU" altLang="ru-RU" sz="2000" b="1">
              <a:latin typeface="Times New Roman" pitchFamily="18" charset="0"/>
            </a:endParaRPr>
          </a:p>
        </p:txBody>
      </p:sp>
    </p:spTree>
    <p:extLst>
      <p:ext uri="{BB962C8B-B14F-4D97-AF65-F5344CB8AC3E}">
        <p14:creationId xmlns:p14="http://schemas.microsoft.com/office/powerpoint/2010/main" val="388691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2AC64A-731E-4FE8-8CEB-3D810E478016}" type="slidenum">
              <a:rPr lang="ru-RU" altLang="ru-RU"/>
              <a:pPr eaLnBrk="1" hangingPunct="1"/>
              <a:t>13</a:t>
            </a:fld>
            <a:endParaRPr lang="ru-RU" altLang="ru-RU"/>
          </a:p>
        </p:txBody>
      </p:sp>
      <p:sp>
        <p:nvSpPr>
          <p:cNvPr id="1028" name="Rectangle 2"/>
          <p:cNvSpPr>
            <a:spLocks noGrp="1" noChangeArrowheads="1"/>
          </p:cNvSpPr>
          <p:nvPr>
            <p:ph type="title"/>
          </p:nvPr>
        </p:nvSpPr>
        <p:spPr>
          <a:xfrm>
            <a:off x="457200" y="274638"/>
            <a:ext cx="8229600" cy="850900"/>
          </a:xfrm>
        </p:spPr>
        <p:txBody>
          <a:bodyPr>
            <a:normAutofit fontScale="90000"/>
          </a:bodyPr>
          <a:lstStyle/>
          <a:p>
            <a:pPr eaLnBrk="1" hangingPunct="1"/>
            <a:r>
              <a:rPr lang="ru-RU" altLang="ru-RU" sz="6600" b="1" smtClean="0">
                <a:solidFill>
                  <a:srgbClr val="CC0000"/>
                </a:solidFill>
                <a:latin typeface="Times New Roman" pitchFamily="18" charset="0"/>
              </a:rPr>
              <a:t>Сила Ампера -</a:t>
            </a:r>
          </a:p>
        </p:txBody>
      </p:sp>
      <p:sp>
        <p:nvSpPr>
          <p:cNvPr id="1029" name="Rectangle 3"/>
          <p:cNvSpPr>
            <a:spLocks noGrp="1" noChangeArrowheads="1"/>
          </p:cNvSpPr>
          <p:nvPr>
            <p:ph type="body" idx="1"/>
          </p:nvPr>
        </p:nvSpPr>
        <p:spPr>
          <a:xfrm>
            <a:off x="250825" y="1268413"/>
            <a:ext cx="8642350" cy="5184775"/>
          </a:xfrm>
        </p:spPr>
        <p:txBody>
          <a:bodyPr/>
          <a:lstStyle/>
          <a:p>
            <a:pPr marL="609600" indent="-609600" algn="ctr" eaLnBrk="1" hangingPunct="1">
              <a:lnSpc>
                <a:spcPct val="90000"/>
              </a:lnSpc>
              <a:buFontTx/>
              <a:buNone/>
            </a:pPr>
            <a:r>
              <a:rPr lang="ru-RU" altLang="ru-RU" b="1" dirty="0" smtClean="0">
                <a:solidFill>
                  <a:srgbClr val="FFCC00"/>
                </a:solidFill>
                <a:latin typeface="Times New Roman" pitchFamily="18" charset="0"/>
              </a:rPr>
              <a:t>    </a:t>
            </a:r>
            <a:r>
              <a:rPr lang="ru-RU" altLang="ru-RU" b="1" dirty="0" smtClean="0">
                <a:solidFill>
                  <a:srgbClr val="00B050"/>
                </a:solidFill>
                <a:latin typeface="Times New Roman" pitchFamily="18" charset="0"/>
              </a:rPr>
              <a:t>это сила, с которой МП </a:t>
            </a:r>
            <a:r>
              <a:rPr lang="ru-RU" altLang="ru-RU" b="1" dirty="0" smtClean="0">
                <a:solidFill>
                  <a:srgbClr val="00B050"/>
                </a:solidFill>
                <a:latin typeface="Times New Roman" pitchFamily="18" charset="0"/>
              </a:rPr>
              <a:t>действует на </a:t>
            </a:r>
            <a:r>
              <a:rPr lang="ru-RU" altLang="ru-RU" b="1" dirty="0" smtClean="0">
                <a:solidFill>
                  <a:srgbClr val="00B050"/>
                </a:solidFill>
                <a:latin typeface="Times New Roman" pitchFamily="18" charset="0"/>
              </a:rPr>
              <a:t>проводник с током.</a:t>
            </a:r>
          </a:p>
          <a:p>
            <a:pPr marL="609600" indent="-609600" eaLnBrk="1" hangingPunct="1">
              <a:lnSpc>
                <a:spcPct val="90000"/>
              </a:lnSpc>
              <a:buFontTx/>
              <a:buNone/>
            </a:pPr>
            <a:r>
              <a:rPr lang="ru-RU" altLang="ru-RU" b="1" dirty="0" smtClean="0">
                <a:solidFill>
                  <a:srgbClr val="00B050"/>
                </a:solidFill>
                <a:latin typeface="Times New Roman" pitchFamily="18" charset="0"/>
              </a:rPr>
              <a:t>                  </a:t>
            </a:r>
            <a:r>
              <a:rPr lang="ru-RU" altLang="ru-RU" sz="4000" b="1" i="1" u="sng" dirty="0" smtClean="0">
                <a:solidFill>
                  <a:srgbClr val="00B050"/>
                </a:solidFill>
                <a:latin typeface="Times New Roman" pitchFamily="18" charset="0"/>
              </a:rPr>
              <a:t>Сила Ампера имеет:</a:t>
            </a:r>
          </a:p>
          <a:p>
            <a:pPr marL="609600" indent="-609600" eaLnBrk="1" hangingPunct="1">
              <a:lnSpc>
                <a:spcPct val="90000"/>
              </a:lnSpc>
              <a:buFontTx/>
              <a:buAutoNum type="arabicParenR"/>
            </a:pPr>
            <a:r>
              <a:rPr lang="ru-RU" altLang="ru-RU" sz="3600" b="1" dirty="0" smtClean="0">
                <a:solidFill>
                  <a:srgbClr val="CC0000"/>
                </a:solidFill>
                <a:latin typeface="Times New Roman" pitchFamily="18" charset="0"/>
              </a:rPr>
              <a:t>модуль </a:t>
            </a:r>
            <a:r>
              <a:rPr lang="en-US" altLang="ru-RU" sz="3600" b="1" dirty="0" smtClean="0">
                <a:solidFill>
                  <a:srgbClr val="CC0000"/>
                </a:solidFill>
                <a:latin typeface="Times New Roman" pitchFamily="18" charset="0"/>
              </a:rPr>
              <a:t>F</a:t>
            </a:r>
            <a:r>
              <a:rPr lang="ru-RU" altLang="ru-RU" sz="3600" b="1" dirty="0" smtClean="0">
                <a:solidFill>
                  <a:srgbClr val="CC0000"/>
                </a:solidFill>
                <a:latin typeface="Times New Roman" pitchFamily="18" charset="0"/>
              </a:rPr>
              <a:t>а</a:t>
            </a:r>
            <a:r>
              <a:rPr lang="ru-RU" altLang="ru-RU" sz="3600" b="1" dirty="0" smtClean="0">
                <a:latin typeface="Times New Roman" pitchFamily="18" charset="0"/>
              </a:rPr>
              <a:t>, который вычисляют по формуле </a:t>
            </a:r>
          </a:p>
          <a:p>
            <a:pPr marL="609600" indent="-609600" eaLnBrk="1" hangingPunct="1">
              <a:lnSpc>
                <a:spcPct val="90000"/>
              </a:lnSpc>
              <a:buFontTx/>
              <a:buAutoNum type="arabicParenR"/>
            </a:pPr>
            <a:endParaRPr lang="ru-RU" altLang="ru-RU" sz="3600" b="1" dirty="0" smtClean="0">
              <a:latin typeface="Times New Roman" pitchFamily="18" charset="0"/>
            </a:endParaRPr>
          </a:p>
          <a:p>
            <a:pPr marL="609600" indent="-609600" eaLnBrk="1" hangingPunct="1">
              <a:lnSpc>
                <a:spcPct val="90000"/>
              </a:lnSpc>
              <a:buFontTx/>
              <a:buAutoNum type="arabicParenR"/>
            </a:pPr>
            <a:endParaRPr lang="ru-RU" altLang="ru-RU" b="1" dirty="0" smtClean="0">
              <a:latin typeface="Times New Roman" pitchFamily="18" charset="0"/>
            </a:endParaRPr>
          </a:p>
          <a:p>
            <a:pPr marL="609600" indent="-609600" eaLnBrk="1" hangingPunct="1">
              <a:lnSpc>
                <a:spcPct val="90000"/>
              </a:lnSpc>
              <a:buFontTx/>
              <a:buNone/>
            </a:pPr>
            <a:r>
              <a:rPr lang="ru-RU" altLang="ru-RU" b="1" dirty="0" smtClean="0">
                <a:latin typeface="Times New Roman" pitchFamily="18" charset="0"/>
              </a:rPr>
              <a:t>           где </a:t>
            </a:r>
            <a:r>
              <a:rPr lang="el-GR" altLang="ru-RU" b="1" dirty="0" smtClean="0">
                <a:solidFill>
                  <a:srgbClr val="FF0000"/>
                </a:solidFill>
                <a:latin typeface="Times New Roman" pitchFamily="18" charset="0"/>
              </a:rPr>
              <a:t>α</a:t>
            </a:r>
            <a:r>
              <a:rPr lang="ru-RU" altLang="ru-RU" b="1" dirty="0" smtClean="0">
                <a:latin typeface="Times New Roman" pitchFamily="18" charset="0"/>
              </a:rPr>
              <a:t> – угол между вектором индукции</a:t>
            </a:r>
          </a:p>
          <a:p>
            <a:pPr marL="609600" indent="-609600" eaLnBrk="1" hangingPunct="1">
              <a:lnSpc>
                <a:spcPct val="90000"/>
              </a:lnSpc>
              <a:buFontTx/>
              <a:buNone/>
            </a:pPr>
            <a:r>
              <a:rPr lang="ru-RU" altLang="ru-RU" b="1" dirty="0" smtClean="0">
                <a:latin typeface="Times New Roman" pitchFamily="18" charset="0"/>
              </a:rPr>
              <a:t>               и направлением тока в проводнике </a:t>
            </a:r>
          </a:p>
          <a:p>
            <a:pPr marL="609600" indent="-609600" eaLnBrk="1" hangingPunct="1">
              <a:lnSpc>
                <a:spcPct val="90000"/>
              </a:lnSpc>
              <a:buFontTx/>
              <a:buNone/>
            </a:pPr>
            <a:endParaRPr lang="ru-RU" altLang="ru-RU" b="1" dirty="0" smtClean="0">
              <a:latin typeface="Times New Roman" pitchFamily="18" charset="0"/>
            </a:endParaRPr>
          </a:p>
        </p:txBody>
      </p:sp>
      <p:sp>
        <p:nvSpPr>
          <p:cNvPr id="103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1026" name="Object 11"/>
          <p:cNvGraphicFramePr>
            <a:graphicFrameLocks noChangeAspect="1"/>
          </p:cNvGraphicFramePr>
          <p:nvPr/>
        </p:nvGraphicFramePr>
        <p:xfrm>
          <a:off x="684213" y="4005263"/>
          <a:ext cx="7993062" cy="936625"/>
        </p:xfrm>
        <a:graphic>
          <a:graphicData uri="http://schemas.openxmlformats.org/presentationml/2006/ole">
            <mc:AlternateContent xmlns:mc="http://schemas.openxmlformats.org/markup-compatibility/2006">
              <mc:Choice xmlns:v="urn:schemas-microsoft-com:vml" Requires="v">
                <p:oleObj spid="_x0000_s1027" name="Формула" r:id="rId3" imgW="1167893" imgH="215806" progId="Equation.3">
                  <p:embed/>
                </p:oleObj>
              </mc:Choice>
              <mc:Fallback>
                <p:oleObj name="Формула" r:id="rId3" imgW="1167893"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05263"/>
                        <a:ext cx="7993062" cy="936625"/>
                      </a:xfrm>
                      <a:prstGeom prst="rect">
                        <a:avLst/>
                      </a:prstGeom>
                      <a:noFill/>
                      <a:ln w="44450">
                        <a:solidFill>
                          <a:srgbClr val="CC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997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BE1AC-EC2E-463F-8B6A-CFC4CD4AD273}" type="slidenum">
              <a:rPr lang="ru-RU" altLang="ru-RU"/>
              <a:pPr eaLnBrk="1" hangingPunct="1"/>
              <a:t>14</a:t>
            </a:fld>
            <a:endParaRPr lang="ru-RU" altLang="ru-RU"/>
          </a:p>
        </p:txBody>
      </p:sp>
      <p:sp>
        <p:nvSpPr>
          <p:cNvPr id="6147" name="Rectangle 2"/>
          <p:cNvSpPr>
            <a:spLocks noGrp="1" noChangeArrowheads="1"/>
          </p:cNvSpPr>
          <p:nvPr>
            <p:ph type="title" idx="4294967295"/>
          </p:nvPr>
        </p:nvSpPr>
        <p:spPr>
          <a:xfrm>
            <a:off x="395288" y="274638"/>
            <a:ext cx="8280400" cy="1143000"/>
          </a:xfrm>
        </p:spPr>
        <p:txBody>
          <a:bodyPr/>
          <a:lstStyle/>
          <a:p>
            <a:pPr eaLnBrk="1" hangingPunct="1"/>
            <a:r>
              <a:rPr lang="ru-RU" altLang="ru-RU" sz="2800" b="1" smtClean="0">
                <a:solidFill>
                  <a:schemeClr val="tx1"/>
                </a:solidFill>
                <a:latin typeface="Times New Roman" pitchFamily="18" charset="0"/>
              </a:rPr>
              <a:t>2. </a:t>
            </a:r>
            <a:r>
              <a:rPr lang="ru-RU" altLang="ru-RU" sz="3200" b="1" smtClean="0">
                <a:solidFill>
                  <a:srgbClr val="CC0000"/>
                </a:solidFill>
                <a:latin typeface="Times New Roman" pitchFamily="18" charset="0"/>
              </a:rPr>
              <a:t>направление </a:t>
            </a:r>
            <a:r>
              <a:rPr lang="ru-RU" altLang="ru-RU" sz="3200" b="1" smtClean="0">
                <a:solidFill>
                  <a:schemeClr val="tx1"/>
                </a:solidFill>
                <a:latin typeface="Times New Roman" pitchFamily="18" charset="0"/>
              </a:rPr>
              <a:t>в пространстве, которое определяется по </a:t>
            </a:r>
            <a:r>
              <a:rPr lang="ru-RU" altLang="ru-RU" sz="3200" b="1" smtClean="0">
                <a:solidFill>
                  <a:srgbClr val="CC0000"/>
                </a:solidFill>
                <a:latin typeface="Times New Roman" pitchFamily="18" charset="0"/>
              </a:rPr>
              <a:t>правилу левой руки</a:t>
            </a:r>
            <a:r>
              <a:rPr lang="ru-RU" altLang="ru-RU" sz="3200" b="1" smtClean="0">
                <a:solidFill>
                  <a:schemeClr val="tx1"/>
                </a:solidFill>
                <a:latin typeface="Times New Roman" pitchFamily="18" charset="0"/>
              </a:rPr>
              <a:t>:</a:t>
            </a:r>
          </a:p>
        </p:txBody>
      </p:sp>
      <p:sp>
        <p:nvSpPr>
          <p:cNvPr id="6148" name="Rectangle 3"/>
          <p:cNvSpPr>
            <a:spLocks noGrp="1" noChangeArrowheads="1"/>
          </p:cNvSpPr>
          <p:nvPr>
            <p:ph type="body" idx="4294967295"/>
          </p:nvPr>
        </p:nvSpPr>
        <p:spPr>
          <a:xfrm>
            <a:off x="468313" y="1989138"/>
            <a:ext cx="8229600" cy="4868862"/>
          </a:xfrm>
        </p:spPr>
        <p:txBody>
          <a:bodyPr/>
          <a:lstStyle/>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eaLnBrk="1" hangingPunct="1">
              <a:lnSpc>
                <a:spcPct val="80000"/>
              </a:lnSpc>
              <a:buFontTx/>
              <a:buNone/>
            </a:pPr>
            <a:endParaRPr lang="ru-RU" altLang="ru-RU" sz="1800" dirty="0" smtClean="0"/>
          </a:p>
          <a:p>
            <a:pPr algn="ctr" eaLnBrk="1" hangingPunct="1">
              <a:lnSpc>
                <a:spcPct val="80000"/>
              </a:lnSpc>
              <a:buFontTx/>
              <a:buNone/>
            </a:pPr>
            <a:endParaRPr lang="ru-RU" altLang="ru-RU" sz="2400" b="1" dirty="0" smtClean="0">
              <a:solidFill>
                <a:srgbClr val="FFFF00"/>
              </a:solidFill>
              <a:latin typeface="Times New Roman" pitchFamily="18" charset="0"/>
            </a:endParaRPr>
          </a:p>
          <a:p>
            <a:pPr algn="ctr" eaLnBrk="1" hangingPunct="1">
              <a:lnSpc>
                <a:spcPct val="80000"/>
              </a:lnSpc>
              <a:buFontTx/>
              <a:buNone/>
            </a:pPr>
            <a:endParaRPr lang="ru-RU" altLang="ru-RU" sz="2400" b="1" dirty="0" smtClean="0">
              <a:solidFill>
                <a:srgbClr val="FFFF00"/>
              </a:solidFill>
              <a:latin typeface="Times New Roman" pitchFamily="18" charset="0"/>
            </a:endParaRPr>
          </a:p>
          <a:p>
            <a:pPr algn="ctr" eaLnBrk="1" hangingPunct="1">
              <a:lnSpc>
                <a:spcPct val="80000"/>
              </a:lnSpc>
              <a:buFontTx/>
              <a:buNone/>
            </a:pPr>
            <a:r>
              <a:rPr lang="ru-RU" altLang="ru-RU" sz="2400" b="1" dirty="0" smtClean="0">
                <a:solidFill>
                  <a:srgbClr val="00B050"/>
                </a:solidFill>
                <a:latin typeface="Times New Roman" pitchFamily="18" charset="0"/>
              </a:rPr>
              <a:t>Если левую руку расположить так, чтобы вектор </a:t>
            </a:r>
          </a:p>
          <a:p>
            <a:pPr algn="ctr" eaLnBrk="1" hangingPunct="1">
              <a:lnSpc>
                <a:spcPct val="80000"/>
              </a:lnSpc>
              <a:buFontTx/>
              <a:buNone/>
            </a:pPr>
            <a:r>
              <a:rPr lang="ru-RU" altLang="ru-RU" sz="2400" b="1" dirty="0" smtClean="0">
                <a:solidFill>
                  <a:srgbClr val="00B050"/>
                </a:solidFill>
                <a:latin typeface="Times New Roman" pitchFamily="18" charset="0"/>
              </a:rPr>
              <a:t>магнитной индукции входил в ладонь, а вытянутые </a:t>
            </a:r>
          </a:p>
          <a:p>
            <a:pPr algn="ctr" eaLnBrk="1" hangingPunct="1">
              <a:lnSpc>
                <a:spcPct val="80000"/>
              </a:lnSpc>
              <a:buFontTx/>
              <a:buNone/>
            </a:pPr>
            <a:r>
              <a:rPr lang="ru-RU" altLang="ru-RU" sz="2400" b="1" dirty="0" smtClean="0">
                <a:solidFill>
                  <a:srgbClr val="00B050"/>
                </a:solidFill>
                <a:latin typeface="Times New Roman" pitchFamily="18" charset="0"/>
              </a:rPr>
              <a:t>четыре пальца были направлены вдоль тока, то отведенный на 90</a:t>
            </a:r>
            <a:r>
              <a:rPr lang="ru-RU" altLang="ru-RU" sz="2400" b="1" dirty="0" smtClean="0">
                <a:solidFill>
                  <a:srgbClr val="00B050"/>
                </a:solidFill>
                <a:latin typeface="Times New Roman" pitchFamily="18" charset="0"/>
                <a:cs typeface="Times New Roman" pitchFamily="18" charset="0"/>
              </a:rPr>
              <a:t>˚</a:t>
            </a:r>
            <a:r>
              <a:rPr lang="ru-RU" altLang="ru-RU" sz="2400" b="1" dirty="0" smtClean="0">
                <a:solidFill>
                  <a:srgbClr val="00B050"/>
                </a:solidFill>
                <a:latin typeface="Times New Roman" pitchFamily="18" charset="0"/>
              </a:rPr>
              <a:t>  большой палец укажет </a:t>
            </a:r>
          </a:p>
          <a:p>
            <a:pPr algn="ctr" eaLnBrk="1" hangingPunct="1">
              <a:lnSpc>
                <a:spcPct val="80000"/>
              </a:lnSpc>
              <a:buFontTx/>
              <a:buNone/>
            </a:pPr>
            <a:r>
              <a:rPr lang="ru-RU" altLang="ru-RU" sz="2400" b="1" dirty="0" smtClean="0">
                <a:solidFill>
                  <a:srgbClr val="00B050"/>
                </a:solidFill>
                <a:latin typeface="Times New Roman" pitchFamily="18" charset="0"/>
              </a:rPr>
              <a:t>направление действия силы Ампера. </a:t>
            </a:r>
          </a:p>
        </p:txBody>
      </p:sp>
      <p:pic>
        <p:nvPicPr>
          <p:cNvPr id="6149" name="Picture 6" descr="am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3211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14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10F27E-5555-474E-AADE-9154552D1631}" type="slidenum">
              <a:rPr lang="ru-RU" altLang="ru-RU"/>
              <a:pPr eaLnBrk="1" hangingPunct="1"/>
              <a:t>15</a:t>
            </a:fld>
            <a:endParaRPr lang="ru-RU" altLang="ru-RU"/>
          </a:p>
        </p:txBody>
      </p:sp>
      <p:sp>
        <p:nvSpPr>
          <p:cNvPr id="31746" name="Rectangle 2"/>
          <p:cNvSpPr>
            <a:spLocks noGrp="1" noChangeArrowheads="1"/>
          </p:cNvSpPr>
          <p:nvPr>
            <p:ph type="title"/>
          </p:nvPr>
        </p:nvSpPr>
        <p:spPr>
          <a:xfrm>
            <a:off x="5508625" y="549275"/>
            <a:ext cx="3311525" cy="1655763"/>
          </a:xfrm>
        </p:spPr>
        <p:txBody>
          <a:bodyPr>
            <a:normAutofit fontScale="90000"/>
          </a:bodyPr>
          <a:lstStyle/>
          <a:p>
            <a:pPr eaLnBrk="1" hangingPunct="1"/>
            <a:r>
              <a:rPr lang="ru-RU" altLang="ru-RU" sz="2400" b="1" dirty="0" smtClean="0">
                <a:solidFill>
                  <a:srgbClr val="00B050"/>
                </a:solidFill>
                <a:latin typeface="Times New Roman" pitchFamily="18" charset="0"/>
              </a:rPr>
              <a:t>Токи </a:t>
            </a:r>
            <a:r>
              <a:rPr lang="ru-RU" altLang="ru-RU" sz="2400" b="1" dirty="0" err="1" smtClean="0">
                <a:solidFill>
                  <a:srgbClr val="00B050"/>
                </a:solidFill>
                <a:latin typeface="Times New Roman" pitchFamily="18" charset="0"/>
              </a:rPr>
              <a:t>сонаправлены</a:t>
            </a:r>
            <a:r>
              <a:rPr lang="ru-RU" altLang="ru-RU" sz="2400" b="1" dirty="0" smtClean="0">
                <a:solidFill>
                  <a:srgbClr val="00B050"/>
                </a:solidFill>
                <a:latin typeface="Times New Roman" pitchFamily="18" charset="0"/>
              </a:rPr>
              <a:t> – силы Ампера навстречу – проводники притягиваются</a:t>
            </a:r>
          </a:p>
        </p:txBody>
      </p:sp>
      <p:sp>
        <p:nvSpPr>
          <p:cNvPr id="31747" name="Rectangle 3"/>
          <p:cNvSpPr>
            <a:spLocks noGrp="1" noChangeArrowheads="1"/>
          </p:cNvSpPr>
          <p:nvPr>
            <p:ph type="body" idx="1"/>
          </p:nvPr>
        </p:nvSpPr>
        <p:spPr>
          <a:xfrm>
            <a:off x="179388" y="4221163"/>
            <a:ext cx="3744912" cy="2160587"/>
          </a:xfrm>
        </p:spPr>
        <p:txBody>
          <a:bodyPr/>
          <a:lstStyle/>
          <a:p>
            <a:pPr algn="ctr" eaLnBrk="1" hangingPunct="1">
              <a:lnSpc>
                <a:spcPct val="80000"/>
              </a:lnSpc>
              <a:buFontTx/>
              <a:buNone/>
            </a:pPr>
            <a:r>
              <a:rPr lang="ru-RU" altLang="ru-RU" sz="2400" b="1" dirty="0" smtClean="0">
                <a:solidFill>
                  <a:srgbClr val="00B050"/>
                </a:solidFill>
                <a:latin typeface="Times New Roman" pitchFamily="18" charset="0"/>
              </a:rPr>
              <a:t>Токи противоположны - силы Ампера противоположны –</a:t>
            </a:r>
          </a:p>
          <a:p>
            <a:pPr algn="ctr" eaLnBrk="1" hangingPunct="1">
              <a:lnSpc>
                <a:spcPct val="80000"/>
              </a:lnSpc>
              <a:buFontTx/>
              <a:buNone/>
            </a:pPr>
            <a:r>
              <a:rPr lang="ru-RU" altLang="ru-RU" sz="2400" b="1" dirty="0" smtClean="0">
                <a:solidFill>
                  <a:srgbClr val="00B050"/>
                </a:solidFill>
                <a:latin typeface="Times New Roman" pitchFamily="18" charset="0"/>
              </a:rPr>
              <a:t>проводники</a:t>
            </a:r>
          </a:p>
          <a:p>
            <a:pPr algn="ctr" eaLnBrk="1" hangingPunct="1">
              <a:lnSpc>
                <a:spcPct val="80000"/>
              </a:lnSpc>
              <a:buFontTx/>
              <a:buNone/>
            </a:pPr>
            <a:r>
              <a:rPr lang="ru-RU" altLang="ru-RU" sz="2400" b="1" dirty="0" smtClean="0">
                <a:solidFill>
                  <a:srgbClr val="00B050"/>
                </a:solidFill>
                <a:latin typeface="Times New Roman" pitchFamily="18" charset="0"/>
              </a:rPr>
              <a:t>отталкиваются</a:t>
            </a:r>
          </a:p>
        </p:txBody>
      </p:sp>
      <p:pic>
        <p:nvPicPr>
          <p:cNvPr id="7173" name="Picture 4" descr="magforce"/>
          <p:cNvPicPr>
            <a:picLocks noChangeAspect="1" noChangeArrowheads="1"/>
          </p:cNvPicPr>
          <p:nvPr/>
        </p:nvPicPr>
        <p:blipFill>
          <a:blip r:embed="rId2">
            <a:extLst>
              <a:ext uri="{28A0092B-C50C-407E-A947-70E740481C1C}">
                <a14:useLocalDpi xmlns:a14="http://schemas.microsoft.com/office/drawing/2010/main" val="0"/>
              </a:ext>
            </a:extLst>
          </a:blip>
          <a:srcRect l="37796" t="31496"/>
          <a:stretch>
            <a:fillRect/>
          </a:stretch>
        </p:blipFill>
        <p:spPr bwMode="auto">
          <a:xfrm>
            <a:off x="3779838" y="2349500"/>
            <a:ext cx="477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magforce"/>
          <p:cNvPicPr>
            <a:picLocks noChangeAspect="1" noChangeArrowheads="1"/>
          </p:cNvPicPr>
          <p:nvPr/>
        </p:nvPicPr>
        <p:blipFill>
          <a:blip r:embed="rId2">
            <a:extLst>
              <a:ext uri="{28A0092B-C50C-407E-A947-70E740481C1C}">
                <a14:useLocalDpi xmlns:a14="http://schemas.microsoft.com/office/drawing/2010/main" val="0"/>
              </a:ext>
            </a:extLst>
          </a:blip>
          <a:srcRect r="40158" b="40945"/>
          <a:stretch>
            <a:fillRect/>
          </a:stretch>
        </p:blipFill>
        <p:spPr bwMode="auto">
          <a:xfrm>
            <a:off x="900113" y="549275"/>
            <a:ext cx="45593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6"/>
          <p:cNvSpPr>
            <a:spLocks noChangeArrowheads="1"/>
          </p:cNvSpPr>
          <p:nvPr/>
        </p:nvSpPr>
        <p:spPr bwMode="auto">
          <a:xfrm>
            <a:off x="4108626" y="1052737"/>
            <a:ext cx="1350787" cy="287906"/>
          </a:xfrm>
          <a:prstGeom prst="leftArrow">
            <a:avLst>
              <a:gd name="adj1" fmla="val 50000"/>
              <a:gd name="adj2" fmla="val 169199"/>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1751" name="AutoShape 7"/>
          <p:cNvSpPr>
            <a:spLocks noChangeArrowheads="1"/>
          </p:cNvSpPr>
          <p:nvPr/>
        </p:nvSpPr>
        <p:spPr bwMode="auto">
          <a:xfrm rot="10800000">
            <a:off x="3059113" y="5373688"/>
            <a:ext cx="1943100" cy="269875"/>
          </a:xfrm>
          <a:prstGeom prst="leftArrow">
            <a:avLst>
              <a:gd name="adj1" fmla="val 50000"/>
              <a:gd name="adj2" fmla="val 18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2701193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par>
                          <p:cTn id="7" fill="hold" nodeType="afterGroup">
                            <p:stCondLst>
                              <p:cond delay="0"/>
                            </p:stCondLst>
                            <p:childTnLst>
                              <p:par>
                                <p:cTn id="8" presetID="40" presetClass="entr" presetSubtype="0" fill="hold" grpId="0" nodeType="afterEffect">
                                  <p:stCondLst>
                                    <p:cond delay="0"/>
                                  </p:stCondLst>
                                  <p:iterate type="lt">
                                    <p:tmPct val="10000"/>
                                  </p:iterate>
                                  <p:childTnLst>
                                    <p:set>
                                      <p:cBhvr>
                                        <p:cTn id="9" dur="1" fill="hold">
                                          <p:stCondLst>
                                            <p:cond delay="0"/>
                                          </p:stCondLst>
                                        </p:cTn>
                                        <p:tgtEl>
                                          <p:spTgt spid="31746"/>
                                        </p:tgtEl>
                                        <p:attrNameLst>
                                          <p:attrName>style.visibility</p:attrName>
                                        </p:attrNameLst>
                                      </p:cBhvr>
                                      <p:to>
                                        <p:strVal val="visible"/>
                                      </p:to>
                                    </p:set>
                                    <p:animEffect transition="in" filter="fade">
                                      <p:cBhvr>
                                        <p:cTn id="10" dur="1000"/>
                                        <p:tgtEl>
                                          <p:spTgt spid="31746"/>
                                        </p:tgtEl>
                                      </p:cBhvr>
                                    </p:animEffect>
                                    <p:anim calcmode="lin" valueType="num">
                                      <p:cBhvr>
                                        <p:cTn id="11" dur="1000" fill="hold"/>
                                        <p:tgtEl>
                                          <p:spTgt spid="31746"/>
                                        </p:tgtEl>
                                        <p:attrNameLst>
                                          <p:attrName>ppt_x</p:attrName>
                                        </p:attrNameLst>
                                      </p:cBhvr>
                                      <p:tavLst>
                                        <p:tav tm="0">
                                          <p:val>
                                            <p:strVal val="#ppt_x-.1"/>
                                          </p:val>
                                        </p:tav>
                                        <p:tav tm="100000">
                                          <p:val>
                                            <p:strVal val="#ppt_x"/>
                                          </p:val>
                                        </p:tav>
                                      </p:tavLst>
                                    </p:anim>
                                    <p:anim calcmode="lin" valueType="num">
                                      <p:cBhvr>
                                        <p:cTn id="12" dur="10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1"/>
                                        </p:tgtEl>
                                        <p:attrNameLst>
                                          <p:attrName>style.visibility</p:attrName>
                                        </p:attrNameLst>
                                      </p:cBhvr>
                                      <p:to>
                                        <p:strVal val="visible"/>
                                      </p:to>
                                    </p:set>
                                  </p:childTnLst>
                                </p:cTn>
                              </p:par>
                            </p:childTnLst>
                          </p:cTn>
                        </p:par>
                        <p:par>
                          <p:cTn id="17" fill="hold" nodeType="afterGroup">
                            <p:stCondLst>
                              <p:cond delay="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31747">
                                            <p:txEl>
                                              <p:pRg st="0" end="0"/>
                                            </p:txEl>
                                          </p:spTgt>
                                        </p:tgtEl>
                                        <p:attrNameLst>
                                          <p:attrName>style.visibility</p:attrName>
                                        </p:attrNameLst>
                                      </p:cBhvr>
                                      <p:to>
                                        <p:strVal val="visible"/>
                                      </p:to>
                                    </p:set>
                                    <p:animEffect transition="in" filter="fade">
                                      <p:cBhvr>
                                        <p:cTn id="20" dur="1000"/>
                                        <p:tgtEl>
                                          <p:spTgt spid="31747">
                                            <p:txEl>
                                              <p:pRg st="0" end="0"/>
                                            </p:txEl>
                                          </p:spTgt>
                                        </p:tgtEl>
                                      </p:cBhvr>
                                    </p:animEffect>
                                    <p:anim calcmode="lin" valueType="num">
                                      <p:cBhvr>
                                        <p:cTn id="21" dur="1000" fill="hold"/>
                                        <p:tgtEl>
                                          <p:spTgt spid="31747">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30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31747">
                                            <p:txEl>
                                              <p:pRg st="1" end="1"/>
                                            </p:txEl>
                                          </p:spTgt>
                                        </p:tgtEl>
                                        <p:attrNameLst>
                                          <p:attrName>style.visibility</p:attrName>
                                        </p:attrNameLst>
                                      </p:cBhvr>
                                      <p:to>
                                        <p:strVal val="visible"/>
                                      </p:to>
                                    </p:set>
                                    <p:animEffect transition="in" filter="fade">
                                      <p:cBhvr>
                                        <p:cTn id="26" dur="1000"/>
                                        <p:tgtEl>
                                          <p:spTgt spid="31747">
                                            <p:txEl>
                                              <p:pRg st="1" end="1"/>
                                            </p:txEl>
                                          </p:spTgt>
                                        </p:tgtEl>
                                      </p:cBhvr>
                                    </p:animEffect>
                                    <p:anim calcmode="lin" valueType="num">
                                      <p:cBhvr>
                                        <p:cTn id="27" dur="1000" fill="hold"/>
                                        <p:tgtEl>
                                          <p:spTgt spid="31747">
                                            <p:txEl>
                                              <p:pRg st="1" end="1"/>
                                            </p:txEl>
                                          </p:spTgt>
                                        </p:tgtEl>
                                        <p:attrNameLst>
                                          <p:attrName>ppt_x</p:attrName>
                                        </p:attrNameLst>
                                      </p:cBhvr>
                                      <p:tavLst>
                                        <p:tav tm="0">
                                          <p:val>
                                            <p:strVal val="#ppt_x-.1"/>
                                          </p:val>
                                        </p:tav>
                                        <p:tav tm="100000">
                                          <p:val>
                                            <p:strVal val="#ppt_x"/>
                                          </p:val>
                                        </p:tav>
                                      </p:tavLst>
                                    </p:anim>
                                    <p:anim calcmode="lin" valueType="num">
                                      <p:cBhvr>
                                        <p:cTn id="28" dur="10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20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31747">
                                            <p:txEl>
                                              <p:pRg st="2" end="2"/>
                                            </p:txEl>
                                          </p:spTgt>
                                        </p:tgtEl>
                                        <p:attrNameLst>
                                          <p:attrName>style.visibility</p:attrName>
                                        </p:attrNameLst>
                                      </p:cBhvr>
                                      <p:to>
                                        <p:strVal val="visible"/>
                                      </p:to>
                                    </p:set>
                                    <p:animEffect transition="in" filter="fade">
                                      <p:cBhvr>
                                        <p:cTn id="32" dur="1000"/>
                                        <p:tgtEl>
                                          <p:spTgt spid="31747">
                                            <p:txEl>
                                              <p:pRg st="2" end="2"/>
                                            </p:txEl>
                                          </p:spTgt>
                                        </p:tgtEl>
                                      </p:cBhvr>
                                    </p:animEffect>
                                    <p:anim calcmode="lin" valueType="num">
                                      <p:cBhvr>
                                        <p:cTn id="33" dur="1000" fill="hold"/>
                                        <p:tgtEl>
                                          <p:spTgt spid="31747">
                                            <p:txEl>
                                              <p:pRg st="2" end="2"/>
                                            </p:txEl>
                                          </p:spTgt>
                                        </p:tgtEl>
                                        <p:attrNameLst>
                                          <p:attrName>ppt_x</p:attrName>
                                        </p:attrNameLst>
                                      </p:cBhvr>
                                      <p:tavLst>
                                        <p:tav tm="0">
                                          <p:val>
                                            <p:strVal val="#ppt_x-.1"/>
                                          </p:val>
                                        </p:tav>
                                        <p:tav tm="100000">
                                          <p:val>
                                            <p:strVal val="#ppt_x"/>
                                          </p:val>
                                        </p:tav>
                                      </p:tavLst>
                                    </p:anim>
                                    <p:anim calcmode="lin" valueType="num">
                                      <p:cBhvr>
                                        <p:cTn id="34" dur="10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31750"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79222-2111-4F71-83DB-67AA2361B64E}" type="slidenum">
              <a:rPr lang="ru-RU" altLang="ru-RU"/>
              <a:pPr eaLnBrk="1" hangingPunct="1"/>
              <a:t>16</a:t>
            </a:fld>
            <a:endParaRPr lang="ru-RU" altLang="ru-RU"/>
          </a:p>
        </p:txBody>
      </p:sp>
      <p:sp>
        <p:nvSpPr>
          <p:cNvPr id="8195" name="Rectangle 2"/>
          <p:cNvSpPr>
            <a:spLocks noGrp="1" noChangeArrowheads="1"/>
          </p:cNvSpPr>
          <p:nvPr>
            <p:ph type="title"/>
          </p:nvPr>
        </p:nvSpPr>
        <p:spPr>
          <a:xfrm>
            <a:off x="827584" y="396652"/>
            <a:ext cx="6781800" cy="1600200"/>
          </a:xfrm>
        </p:spPr>
        <p:txBody>
          <a:bodyPr/>
          <a:lstStyle/>
          <a:p>
            <a:pPr eaLnBrk="1" hangingPunct="1"/>
            <a:r>
              <a:rPr lang="ru-RU" altLang="ru-RU" sz="4800" b="1" dirty="0" smtClean="0">
                <a:solidFill>
                  <a:srgbClr val="CC0000"/>
                </a:solidFill>
                <a:latin typeface="Times New Roman" pitchFamily="18" charset="0"/>
              </a:rPr>
              <a:t>Применение силы Ампера</a:t>
            </a:r>
          </a:p>
        </p:txBody>
      </p:sp>
      <p:sp>
        <p:nvSpPr>
          <p:cNvPr id="30723" name="Rectangle 3"/>
          <p:cNvSpPr>
            <a:spLocks noGrp="1" noChangeArrowheads="1"/>
          </p:cNvSpPr>
          <p:nvPr>
            <p:ph type="body" idx="1"/>
          </p:nvPr>
        </p:nvSpPr>
        <p:spPr>
          <a:xfrm>
            <a:off x="457200" y="1628800"/>
            <a:ext cx="8229600" cy="1295400"/>
          </a:xfrm>
        </p:spPr>
        <p:txBody>
          <a:bodyPr/>
          <a:lstStyle/>
          <a:p>
            <a:pPr algn="ctr" eaLnBrk="1" hangingPunct="1">
              <a:lnSpc>
                <a:spcPct val="80000"/>
              </a:lnSpc>
              <a:buFontTx/>
              <a:buNone/>
            </a:pPr>
            <a:r>
              <a:rPr lang="ru-RU" altLang="ru-RU" b="1" dirty="0" smtClean="0"/>
              <a:t>В магнитном поле возникает пара сил, момент которых приводит катушку во вращение</a:t>
            </a:r>
            <a:r>
              <a:rPr lang="ru-RU" altLang="ru-RU" sz="2800" dirty="0" smtClean="0"/>
              <a:t> </a:t>
            </a:r>
          </a:p>
        </p:txBody>
      </p:sp>
      <p:pic>
        <p:nvPicPr>
          <p:cNvPr id="8197" name="Picture 5" descr="ampe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3160" y="2168525"/>
            <a:ext cx="45370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mag_i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20938"/>
            <a:ext cx="40322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17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par>
                          <p:cTn id="7" fill="hold" nodeType="afterGroup">
                            <p:stCondLst>
                              <p:cond delay="0"/>
                            </p:stCondLst>
                            <p:childTnLst>
                              <p:par>
                                <p:cTn id="8" presetID="40" presetClass="entr" presetSubtype="0" fill="hold" grpId="0" nodeType="afterEffect">
                                  <p:stCondLst>
                                    <p:cond delay="0"/>
                                  </p:stCondLst>
                                  <p:iterate type="lt">
                                    <p:tmPct val="10000"/>
                                  </p:iterate>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fade">
                                      <p:cBhvr>
                                        <p:cTn id="10" dur="500"/>
                                        <p:tgtEl>
                                          <p:spTgt spid="30723">
                                            <p:txEl>
                                              <p:pRg st="0" end="0"/>
                                            </p:txEl>
                                          </p:spTgt>
                                        </p:tgtEl>
                                      </p:cBhvr>
                                    </p:animEffect>
                                    <p:anim calcmode="lin" valueType="num">
                                      <p:cBhvr>
                                        <p:cTn id="11" dur="500" fill="hold"/>
                                        <p:tgtEl>
                                          <p:spTgt spid="30723">
                                            <p:txEl>
                                              <p:pRg st="0" end="0"/>
                                            </p:txEl>
                                          </p:spTgt>
                                        </p:tgtEl>
                                        <p:attrNameLst>
                                          <p:attrName>ppt_x</p:attrName>
                                        </p:attrNameLst>
                                      </p:cBhvr>
                                      <p:tavLst>
                                        <p:tav tm="0">
                                          <p:val>
                                            <p:strVal val="#ppt_x-.1"/>
                                          </p:val>
                                        </p:tav>
                                        <p:tav tm="100000">
                                          <p:val>
                                            <p:strVal val="#ppt_x"/>
                                          </p:val>
                                        </p:tav>
                                      </p:tavLst>
                                    </p:anim>
                                    <p:anim calcmode="lin" valueType="num">
                                      <p:cBhvr>
                                        <p:cTn id="12"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D8F904-24EC-452D-A700-9D9A88E77371}" type="slidenum">
              <a:rPr lang="ru-RU" altLang="ru-RU"/>
              <a:pPr eaLnBrk="1" hangingPunct="1"/>
              <a:t>17</a:t>
            </a:fld>
            <a:endParaRPr lang="ru-RU" altLang="ru-RU"/>
          </a:p>
        </p:txBody>
      </p:sp>
      <p:sp>
        <p:nvSpPr>
          <p:cNvPr id="9219" name="Rectangle 2"/>
          <p:cNvSpPr>
            <a:spLocks noGrp="1" noChangeArrowheads="1"/>
          </p:cNvSpPr>
          <p:nvPr>
            <p:ph type="title"/>
          </p:nvPr>
        </p:nvSpPr>
        <p:spPr>
          <a:xfrm>
            <a:off x="922611" y="548680"/>
            <a:ext cx="6337027" cy="1224136"/>
          </a:xfrm>
        </p:spPr>
        <p:txBody>
          <a:bodyPr>
            <a:normAutofit fontScale="90000"/>
          </a:bodyPr>
          <a:lstStyle/>
          <a:p>
            <a:pPr eaLnBrk="1" hangingPunct="1"/>
            <a:r>
              <a:rPr lang="ru-RU" altLang="ru-RU" sz="4800" b="1" dirty="0" smtClean="0">
                <a:solidFill>
                  <a:srgbClr val="CC0000"/>
                </a:solidFill>
                <a:latin typeface="Times New Roman" pitchFamily="18" charset="0"/>
              </a:rPr>
              <a:t>Применение силы Ампера</a:t>
            </a:r>
            <a:endParaRPr lang="ru-RU" altLang="ru-RU" sz="4000" dirty="0" smtClean="0">
              <a:solidFill>
                <a:schemeClr val="bg1"/>
              </a:solidFill>
              <a:latin typeface="Century" pitchFamily="18" charset="0"/>
            </a:endParaRPr>
          </a:p>
        </p:txBody>
      </p:sp>
      <p:sp>
        <p:nvSpPr>
          <p:cNvPr id="9220" name="Rectangle 3"/>
          <p:cNvSpPr>
            <a:spLocks noGrp="1" noChangeArrowheads="1"/>
          </p:cNvSpPr>
          <p:nvPr>
            <p:ph type="body" idx="1"/>
          </p:nvPr>
        </p:nvSpPr>
        <p:spPr>
          <a:xfrm>
            <a:off x="4067944" y="908720"/>
            <a:ext cx="4853037" cy="5300538"/>
          </a:xfrm>
        </p:spPr>
        <p:txBody>
          <a:bodyPr>
            <a:normAutofit fontScale="92500"/>
          </a:bodyPr>
          <a:lstStyle/>
          <a:p>
            <a:pPr algn="ctr" eaLnBrk="1" hangingPunct="1">
              <a:lnSpc>
                <a:spcPct val="80000"/>
              </a:lnSpc>
              <a:buFontTx/>
              <a:buNone/>
            </a:pPr>
            <a:r>
              <a:rPr lang="ru-RU" altLang="ru-RU" sz="1800" dirty="0" smtClean="0">
                <a:latin typeface="Century" pitchFamily="18" charset="0"/>
              </a:rPr>
              <a:t>   </a:t>
            </a:r>
            <a:r>
              <a:rPr lang="ru-RU" altLang="ru-RU" sz="2400" b="1" dirty="0" smtClean="0">
                <a:solidFill>
                  <a:srgbClr val="00B050"/>
                </a:solidFill>
                <a:latin typeface="Times New Roman" pitchFamily="18" charset="0"/>
              </a:rPr>
              <a:t>Ориентирующее действие МП на</a:t>
            </a:r>
          </a:p>
          <a:p>
            <a:pPr algn="ctr" eaLnBrk="1" hangingPunct="1">
              <a:lnSpc>
                <a:spcPct val="80000"/>
              </a:lnSpc>
              <a:buFontTx/>
              <a:buNone/>
            </a:pPr>
            <a:r>
              <a:rPr lang="ru-RU" altLang="ru-RU" sz="2400" b="1" dirty="0" smtClean="0">
                <a:solidFill>
                  <a:srgbClr val="00B050"/>
                </a:solidFill>
                <a:latin typeface="Times New Roman" pitchFamily="18" charset="0"/>
              </a:rPr>
              <a:t>контур с током используют в </a:t>
            </a:r>
          </a:p>
          <a:p>
            <a:pPr algn="ctr" eaLnBrk="1" hangingPunct="1">
              <a:lnSpc>
                <a:spcPct val="80000"/>
              </a:lnSpc>
              <a:buFontTx/>
              <a:buNone/>
            </a:pPr>
            <a:r>
              <a:rPr lang="ru-RU" altLang="ru-RU" sz="2400" b="1" dirty="0" smtClean="0">
                <a:solidFill>
                  <a:srgbClr val="00B050"/>
                </a:solidFill>
                <a:latin typeface="Times New Roman" pitchFamily="18" charset="0"/>
              </a:rPr>
              <a:t>электроизмерительных приборах</a:t>
            </a:r>
          </a:p>
          <a:p>
            <a:pPr algn="ctr" eaLnBrk="1" hangingPunct="1">
              <a:lnSpc>
                <a:spcPct val="80000"/>
              </a:lnSpc>
              <a:buFontTx/>
              <a:buNone/>
            </a:pPr>
            <a:r>
              <a:rPr lang="ru-RU" altLang="ru-RU" sz="2400" b="1" dirty="0" smtClean="0">
                <a:solidFill>
                  <a:srgbClr val="00B050"/>
                </a:solidFill>
                <a:latin typeface="Times New Roman" pitchFamily="18" charset="0"/>
              </a:rPr>
              <a:t>магнитоэлектрической системы – </a:t>
            </a:r>
          </a:p>
          <a:p>
            <a:pPr algn="ctr" eaLnBrk="1" hangingPunct="1">
              <a:lnSpc>
                <a:spcPct val="80000"/>
              </a:lnSpc>
              <a:buFontTx/>
              <a:buNone/>
            </a:pPr>
            <a:r>
              <a:rPr lang="ru-RU" altLang="ru-RU" sz="2400" b="1" dirty="0" smtClean="0">
                <a:latin typeface="Times New Roman" pitchFamily="18" charset="0"/>
              </a:rPr>
              <a:t>амперметрах и вольтметрах.</a:t>
            </a:r>
          </a:p>
          <a:p>
            <a:pPr algn="ctr" eaLnBrk="1" hangingPunct="1">
              <a:lnSpc>
                <a:spcPct val="80000"/>
              </a:lnSpc>
              <a:buFontTx/>
              <a:buNone/>
            </a:pPr>
            <a:r>
              <a:rPr lang="ru-RU" altLang="ru-RU" sz="2400" b="1" dirty="0" smtClean="0">
                <a:latin typeface="Times New Roman" pitchFamily="18" charset="0"/>
              </a:rPr>
              <a:t>    Сила, действующая на катушку, </a:t>
            </a:r>
          </a:p>
          <a:p>
            <a:pPr algn="ctr" eaLnBrk="1" hangingPunct="1">
              <a:lnSpc>
                <a:spcPct val="80000"/>
              </a:lnSpc>
              <a:buFontTx/>
              <a:buNone/>
            </a:pPr>
            <a:r>
              <a:rPr lang="ru-RU" altLang="ru-RU" sz="2400" b="1" dirty="0" smtClean="0">
                <a:latin typeface="Times New Roman" pitchFamily="18" charset="0"/>
              </a:rPr>
              <a:t>прямо пропорциональна силе тока </a:t>
            </a:r>
          </a:p>
          <a:p>
            <a:pPr algn="ctr" eaLnBrk="1" hangingPunct="1">
              <a:lnSpc>
                <a:spcPct val="80000"/>
              </a:lnSpc>
              <a:buFontTx/>
              <a:buNone/>
            </a:pPr>
            <a:r>
              <a:rPr lang="ru-RU" altLang="ru-RU" sz="2400" b="1" dirty="0" smtClean="0">
                <a:latin typeface="Times New Roman" pitchFamily="18" charset="0"/>
              </a:rPr>
              <a:t>в ней. При большой силе тока </a:t>
            </a:r>
          </a:p>
          <a:p>
            <a:pPr algn="ctr" eaLnBrk="1" hangingPunct="1">
              <a:lnSpc>
                <a:spcPct val="80000"/>
              </a:lnSpc>
              <a:buFontTx/>
              <a:buNone/>
            </a:pPr>
            <a:r>
              <a:rPr lang="ru-RU" altLang="ru-RU" sz="2400" b="1" dirty="0" smtClean="0">
                <a:latin typeface="Times New Roman" pitchFamily="18" charset="0"/>
              </a:rPr>
              <a:t>катушка поворачивается на </a:t>
            </a:r>
          </a:p>
          <a:p>
            <a:pPr algn="ctr" eaLnBrk="1" hangingPunct="1">
              <a:lnSpc>
                <a:spcPct val="80000"/>
              </a:lnSpc>
              <a:buFontTx/>
              <a:buNone/>
            </a:pPr>
            <a:r>
              <a:rPr lang="ru-RU" altLang="ru-RU" sz="2400" b="1" dirty="0" smtClean="0">
                <a:latin typeface="Times New Roman" pitchFamily="18" charset="0"/>
              </a:rPr>
              <a:t>больший угол, а вместе с ней и </a:t>
            </a:r>
          </a:p>
          <a:p>
            <a:pPr algn="ctr" eaLnBrk="1" hangingPunct="1">
              <a:lnSpc>
                <a:spcPct val="80000"/>
              </a:lnSpc>
              <a:buFontTx/>
              <a:buNone/>
            </a:pPr>
            <a:r>
              <a:rPr lang="ru-RU" altLang="ru-RU" sz="2400" b="1" dirty="0" smtClean="0">
                <a:latin typeface="Times New Roman" pitchFamily="18" charset="0"/>
              </a:rPr>
              <a:t>стрелка. Остается проградуировать</a:t>
            </a:r>
          </a:p>
          <a:p>
            <a:pPr algn="ctr" eaLnBrk="1" hangingPunct="1">
              <a:lnSpc>
                <a:spcPct val="80000"/>
              </a:lnSpc>
              <a:buFontTx/>
              <a:buNone/>
            </a:pPr>
            <a:r>
              <a:rPr lang="ru-RU" altLang="ru-RU" sz="2400" b="1" dirty="0" smtClean="0">
                <a:latin typeface="Times New Roman" pitchFamily="18" charset="0"/>
              </a:rPr>
              <a:t>прибор – т.е. установить каким </a:t>
            </a:r>
          </a:p>
          <a:p>
            <a:pPr algn="ctr" eaLnBrk="1" hangingPunct="1">
              <a:lnSpc>
                <a:spcPct val="80000"/>
              </a:lnSpc>
              <a:buFontTx/>
              <a:buNone/>
            </a:pPr>
            <a:r>
              <a:rPr lang="ru-RU" altLang="ru-RU" sz="2400" b="1" dirty="0" smtClean="0">
                <a:latin typeface="Times New Roman" pitchFamily="18" charset="0"/>
              </a:rPr>
              <a:t>углам поворота соответствуют </a:t>
            </a:r>
          </a:p>
          <a:p>
            <a:pPr algn="ctr" eaLnBrk="1" hangingPunct="1">
              <a:lnSpc>
                <a:spcPct val="80000"/>
              </a:lnSpc>
              <a:buFontTx/>
              <a:buNone/>
            </a:pPr>
            <a:r>
              <a:rPr lang="ru-RU" altLang="ru-RU" sz="2400" b="1" dirty="0" smtClean="0">
                <a:latin typeface="Times New Roman" pitchFamily="18" charset="0"/>
              </a:rPr>
              <a:t>известные значения силы тока.</a:t>
            </a:r>
          </a:p>
          <a:p>
            <a:pPr eaLnBrk="1" hangingPunct="1">
              <a:lnSpc>
                <a:spcPct val="80000"/>
              </a:lnSpc>
              <a:buFontTx/>
              <a:buNone/>
            </a:pPr>
            <a:endParaRPr lang="ru-RU" altLang="ru-RU" sz="2400" b="1" dirty="0" smtClean="0">
              <a:latin typeface="Times New Roman" pitchFamily="18" charset="0"/>
            </a:endParaRPr>
          </a:p>
        </p:txBody>
      </p:sp>
      <p:pic>
        <p:nvPicPr>
          <p:cNvPr id="9221" name="Picture 6" descr="el_iz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5"/>
            <a:ext cx="34559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09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9961AA-2EA5-4ECF-837E-CB7B92CAAA02}" type="slidenum">
              <a:rPr lang="ru-RU" altLang="ru-RU"/>
              <a:pPr eaLnBrk="1" hangingPunct="1"/>
              <a:t>18</a:t>
            </a:fld>
            <a:endParaRPr lang="ru-RU" altLang="ru-RU"/>
          </a:p>
        </p:txBody>
      </p:sp>
      <p:sp>
        <p:nvSpPr>
          <p:cNvPr id="10243" name="Rectangle 4"/>
          <p:cNvSpPr>
            <a:spLocks noGrp="1" noChangeArrowheads="1"/>
          </p:cNvSpPr>
          <p:nvPr>
            <p:ph type="title"/>
          </p:nvPr>
        </p:nvSpPr>
        <p:spPr>
          <a:xfrm>
            <a:off x="457200" y="274638"/>
            <a:ext cx="8229600" cy="706437"/>
          </a:xfrm>
        </p:spPr>
        <p:txBody>
          <a:bodyPr>
            <a:normAutofit fontScale="90000"/>
          </a:bodyPr>
          <a:lstStyle/>
          <a:p>
            <a:pPr eaLnBrk="1" hangingPunct="1"/>
            <a:r>
              <a:rPr lang="ru-RU" altLang="ru-RU" sz="4800" b="1" smtClean="0">
                <a:solidFill>
                  <a:srgbClr val="CC0000"/>
                </a:solidFill>
                <a:latin typeface="Times New Roman" pitchFamily="18" charset="0"/>
              </a:rPr>
              <a:t>Применение силы Ампера</a:t>
            </a:r>
          </a:p>
        </p:txBody>
      </p:sp>
      <p:sp>
        <p:nvSpPr>
          <p:cNvPr id="10244" name="Rectangle 5"/>
          <p:cNvSpPr>
            <a:spLocks noGrp="1" noChangeArrowheads="1"/>
          </p:cNvSpPr>
          <p:nvPr>
            <p:ph type="body" sz="half" idx="1"/>
          </p:nvPr>
        </p:nvSpPr>
        <p:spPr>
          <a:xfrm>
            <a:off x="250825" y="1052513"/>
            <a:ext cx="6553200" cy="1800225"/>
          </a:xfrm>
        </p:spPr>
        <p:txBody>
          <a:bodyPr/>
          <a:lstStyle/>
          <a:p>
            <a:pPr eaLnBrk="1" hangingPunct="1">
              <a:lnSpc>
                <a:spcPct val="90000"/>
              </a:lnSpc>
              <a:buFontTx/>
              <a:buNone/>
            </a:pPr>
            <a:r>
              <a:rPr lang="ru-RU" altLang="ru-RU" sz="2400" b="1" dirty="0" smtClean="0">
                <a:solidFill>
                  <a:srgbClr val="00B050"/>
                </a:solidFill>
                <a:latin typeface="Times New Roman" pitchFamily="18" charset="0"/>
              </a:rPr>
              <a:t>В электродинамическом  громкоговорителе (динамике) используется действие магнитного поля постоянного магнита</a:t>
            </a:r>
          </a:p>
          <a:p>
            <a:pPr eaLnBrk="1" hangingPunct="1">
              <a:lnSpc>
                <a:spcPct val="90000"/>
              </a:lnSpc>
              <a:buFontTx/>
              <a:buNone/>
            </a:pPr>
            <a:r>
              <a:rPr lang="ru-RU" altLang="ru-RU" sz="2400" b="1" dirty="0" smtClean="0">
                <a:solidFill>
                  <a:srgbClr val="00B050"/>
                </a:solidFill>
                <a:latin typeface="Times New Roman" pitchFamily="18" charset="0"/>
              </a:rPr>
              <a:t> на переменный ток в подвижной катушке.</a:t>
            </a:r>
          </a:p>
        </p:txBody>
      </p:sp>
      <p:sp>
        <p:nvSpPr>
          <p:cNvPr id="10245" name="Text Box 9"/>
          <p:cNvSpPr txBox="1">
            <a:spLocks noChangeArrowheads="1"/>
          </p:cNvSpPr>
          <p:nvPr/>
        </p:nvSpPr>
        <p:spPr bwMode="auto">
          <a:xfrm>
            <a:off x="323850" y="2781300"/>
            <a:ext cx="85693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 </a:t>
            </a:r>
            <a:r>
              <a:rPr lang="ru-RU" altLang="ru-RU" sz="2000" b="1" dirty="0">
                <a:latin typeface="Century" pitchFamily="18" charset="0"/>
              </a:rPr>
              <a:t>Звуковая катушка </a:t>
            </a:r>
            <a:r>
              <a:rPr lang="ru-RU" altLang="ru-RU" sz="2000" b="1" dirty="0">
                <a:solidFill>
                  <a:srgbClr val="CC0000"/>
                </a:solidFill>
                <a:latin typeface="Century" pitchFamily="18" charset="0"/>
              </a:rPr>
              <a:t>2</a:t>
            </a:r>
            <a:r>
              <a:rPr lang="ru-RU" altLang="ru-RU" sz="2000" b="1" dirty="0">
                <a:latin typeface="Century" pitchFamily="18" charset="0"/>
              </a:rPr>
              <a:t> располагается в зазоре</a:t>
            </a:r>
          </a:p>
          <a:p>
            <a:pPr eaLnBrk="1" hangingPunct="1"/>
            <a:r>
              <a:rPr lang="ru-RU" altLang="ru-RU" sz="2000" b="1" dirty="0">
                <a:latin typeface="Century" pitchFamily="18" charset="0"/>
              </a:rPr>
              <a:t>кольцевого магнита </a:t>
            </a:r>
            <a:r>
              <a:rPr lang="ru-RU" altLang="ru-RU" sz="2000" b="1" dirty="0">
                <a:solidFill>
                  <a:srgbClr val="CC0000"/>
                </a:solidFill>
                <a:latin typeface="Century" pitchFamily="18" charset="0"/>
              </a:rPr>
              <a:t>1</a:t>
            </a:r>
            <a:r>
              <a:rPr lang="ru-RU" altLang="ru-RU" sz="2000" b="1" dirty="0">
                <a:latin typeface="Century" pitchFamily="18" charset="0"/>
              </a:rPr>
              <a:t>. С катушкой жестко </a:t>
            </a:r>
          </a:p>
          <a:p>
            <a:pPr eaLnBrk="1" hangingPunct="1"/>
            <a:r>
              <a:rPr lang="ru-RU" altLang="ru-RU" sz="2000" b="1" dirty="0">
                <a:latin typeface="Century" pitchFamily="18" charset="0"/>
              </a:rPr>
              <a:t>связан бумажный конус — диафрагма </a:t>
            </a:r>
            <a:r>
              <a:rPr lang="ru-RU" altLang="ru-RU" sz="2000" b="1" dirty="0">
                <a:solidFill>
                  <a:srgbClr val="CC0000"/>
                </a:solidFill>
                <a:latin typeface="Century" pitchFamily="18" charset="0"/>
              </a:rPr>
              <a:t>3</a:t>
            </a:r>
            <a:r>
              <a:rPr lang="ru-RU" altLang="ru-RU" sz="2000" b="1" dirty="0">
                <a:latin typeface="Century" pitchFamily="18" charset="0"/>
              </a:rPr>
              <a:t>. </a:t>
            </a:r>
          </a:p>
          <a:p>
            <a:pPr eaLnBrk="1" hangingPunct="1"/>
            <a:r>
              <a:rPr lang="ru-RU" altLang="ru-RU" sz="2000" b="1" dirty="0">
                <a:latin typeface="Century" pitchFamily="18" charset="0"/>
              </a:rPr>
              <a:t>Диафрагма укреплена на упругих подвесах, </a:t>
            </a:r>
          </a:p>
          <a:p>
            <a:pPr eaLnBrk="1" hangingPunct="1"/>
            <a:r>
              <a:rPr lang="ru-RU" altLang="ru-RU" sz="2000" b="1" dirty="0">
                <a:latin typeface="Century" pitchFamily="18" charset="0"/>
              </a:rPr>
              <a:t>позволяющих ей совершать вынужденные колебания вместе с подвижной катушкой. К катушке по проводам </a:t>
            </a:r>
            <a:r>
              <a:rPr lang="ru-RU" altLang="ru-RU" sz="2000" b="1" dirty="0">
                <a:solidFill>
                  <a:srgbClr val="CC0000"/>
                </a:solidFill>
                <a:latin typeface="Century" pitchFamily="18" charset="0"/>
              </a:rPr>
              <a:t>4 </a:t>
            </a:r>
            <a:r>
              <a:rPr lang="ru-RU" altLang="ru-RU" sz="2000" b="1" dirty="0">
                <a:latin typeface="Century" pitchFamily="18" charset="0"/>
              </a:rPr>
              <a:t>подводится  переменный электрический ток  с частотой, равной звуковой частоте от микрофона или с выхода радиоприемника, проигрывателя, магнитофона. Под действием силы Ампера катушка колеблется вдоль оси громкоговорителя в такт с колебаниями тока. Эти колебания передаются диафрагме, и поверхность диафрагмы излучает звуковые волны.</a:t>
            </a:r>
          </a:p>
        </p:txBody>
      </p:sp>
      <p:pic>
        <p:nvPicPr>
          <p:cNvPr id="10246" name="Picture 10" descr="p0149"/>
          <p:cNvPicPr>
            <a:picLocks noChangeAspect="1" noChangeArrowheads="1"/>
          </p:cNvPicPr>
          <p:nvPr/>
        </p:nvPicPr>
        <p:blipFill>
          <a:blip r:embed="rId2">
            <a:extLst>
              <a:ext uri="{28A0092B-C50C-407E-A947-70E740481C1C}">
                <a14:useLocalDpi xmlns:a14="http://schemas.microsoft.com/office/drawing/2010/main" val="0"/>
              </a:ext>
            </a:extLst>
          </a:blip>
          <a:srcRect l="11418" t="22612" r="62802" b="48456"/>
          <a:stretch>
            <a:fillRect/>
          </a:stretch>
        </p:blipFill>
        <p:spPr bwMode="auto">
          <a:xfrm>
            <a:off x="6588125" y="1052513"/>
            <a:ext cx="2016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346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3. </a:t>
            </a:r>
          </a:p>
          <a:p>
            <a:r>
              <a:rPr lang="ru-RU" sz="3600" dirty="0" smtClean="0">
                <a:solidFill>
                  <a:prstClr val="black">
                    <a:lumMod val="85000"/>
                    <a:lumOff val="15000"/>
                  </a:prstClr>
                </a:solidFill>
                <a:latin typeface="Monotype Corsiva" panose="03010101010201010101" pitchFamily="66" charset="0"/>
              </a:rPr>
              <a:t>Действие магнитного поля на движущийся заряд. Сила Лоренца.</a:t>
            </a:r>
          </a:p>
          <a:p>
            <a:r>
              <a:rPr lang="ru-RU" sz="3600" dirty="0" smtClean="0">
                <a:solidFill>
                  <a:prstClr val="black">
                    <a:lumMod val="85000"/>
                    <a:lumOff val="15000"/>
                  </a:prstClr>
                </a:solidFill>
                <a:latin typeface="Monotype Corsiva" panose="03010101010201010101" pitchFamily="66" charset="0"/>
              </a:rPr>
              <a:t>Магнитные свойства вещества</a:t>
            </a:r>
            <a:endParaRPr lang="ru-RU" dirty="0"/>
          </a:p>
        </p:txBody>
      </p:sp>
    </p:spTree>
    <p:extLst>
      <p:ext uri="{BB962C8B-B14F-4D97-AF65-F5344CB8AC3E}">
        <p14:creationId xmlns:p14="http://schemas.microsoft.com/office/powerpoint/2010/main" val="315561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b="1" dirty="0" smtClean="0">
                <a:latin typeface="Monotype Corsiva" panose="03010101010201010101" pitchFamily="66" charset="0"/>
              </a:rPr>
              <a:t>11 класс</a:t>
            </a:r>
            <a:br>
              <a:rPr lang="ru-RU" sz="2800" b="1" dirty="0" smtClean="0">
                <a:latin typeface="Monotype Corsiva" panose="03010101010201010101" pitchFamily="66" charset="0"/>
              </a:rPr>
            </a:br>
            <a:r>
              <a:rPr lang="ru-RU" sz="2800" b="1" dirty="0" smtClean="0">
                <a:latin typeface="Monotype Corsiva" panose="03010101010201010101" pitchFamily="66" charset="0"/>
              </a:rPr>
              <a:t>Раздел 1. Электродинамика</a:t>
            </a:r>
            <a:endParaRPr lang="ru-RU" sz="2800" b="1" dirty="0">
              <a:latin typeface="Monotype Corsiva" panose="03010101010201010101" pitchFamily="66" charset="0"/>
            </a:endParaRPr>
          </a:p>
        </p:txBody>
      </p:sp>
      <p:sp>
        <p:nvSpPr>
          <p:cNvPr id="3" name="Подзаголовок 2"/>
          <p:cNvSpPr>
            <a:spLocks noGrp="1"/>
          </p:cNvSpPr>
          <p:nvPr>
            <p:ph type="subTitle" idx="1"/>
          </p:nvPr>
        </p:nvSpPr>
        <p:spPr/>
        <p:txBody>
          <a:bodyPr>
            <a:normAutofit/>
          </a:bodyPr>
          <a:lstStyle/>
          <a:p>
            <a:endParaRPr lang="ru-RU" sz="2800">
              <a:latin typeface="Monotype Corsiva" panose="03010101010201010101" pitchFamily="66" charset="0"/>
            </a:endParaRPr>
          </a:p>
        </p:txBody>
      </p:sp>
    </p:spTree>
    <p:extLst>
      <p:ext uri="{BB962C8B-B14F-4D97-AF65-F5344CB8AC3E}">
        <p14:creationId xmlns:p14="http://schemas.microsoft.com/office/powerpoint/2010/main" val="54374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23199" y="0"/>
            <a:ext cx="6781800" cy="1600200"/>
          </a:xfrm>
        </p:spPr>
        <p:txBody>
          <a:bodyPr>
            <a:normAutofit fontScale="90000"/>
          </a:bodyPr>
          <a:lstStyle/>
          <a:p>
            <a:r>
              <a:rPr lang="ru-RU" altLang="ru-RU" sz="5400" b="1" dirty="0" smtClean="0">
                <a:solidFill>
                  <a:srgbClr val="CC0000"/>
                </a:solidFill>
              </a:rPr>
              <a:t>Лоренц </a:t>
            </a:r>
            <a:r>
              <a:rPr lang="ru-RU" altLang="ru-RU" sz="5400" b="1" dirty="0" err="1" smtClean="0">
                <a:solidFill>
                  <a:srgbClr val="CC0000"/>
                </a:solidFill>
              </a:rPr>
              <a:t>Хендрик</a:t>
            </a:r>
            <a:r>
              <a:rPr lang="ru-RU" altLang="ru-RU" sz="5400" b="1" dirty="0" smtClean="0">
                <a:solidFill>
                  <a:srgbClr val="CC0000"/>
                </a:solidFill>
              </a:rPr>
              <a:t> Антон</a:t>
            </a:r>
          </a:p>
        </p:txBody>
      </p:sp>
      <p:sp>
        <p:nvSpPr>
          <p:cNvPr id="7171" name="Rectangle 3"/>
          <p:cNvSpPr>
            <a:spLocks noGrp="1" noChangeArrowheads="1"/>
          </p:cNvSpPr>
          <p:nvPr>
            <p:ph idx="1"/>
          </p:nvPr>
        </p:nvSpPr>
        <p:spPr>
          <a:xfrm>
            <a:off x="2514600" y="1295400"/>
            <a:ext cx="6400800" cy="5334000"/>
          </a:xfrm>
          <a:solidFill>
            <a:srgbClr val="B2B2B2">
              <a:alpha val="49019"/>
            </a:srgbClr>
          </a:solidFill>
          <a:ln w="25400">
            <a:solidFill>
              <a:schemeClr val="bg1"/>
            </a:solidFill>
            <a:miter lim="800000"/>
            <a:headEnd/>
            <a:tailEnd/>
          </a:ln>
        </p:spPr>
        <p:txBody>
          <a:bodyPr/>
          <a:lstStyle/>
          <a:p>
            <a:pPr algn="ctr">
              <a:lnSpc>
                <a:spcPct val="80000"/>
              </a:lnSpc>
              <a:buFontTx/>
              <a:buNone/>
            </a:pPr>
            <a:r>
              <a:rPr lang="ru-RU" altLang="ru-RU" sz="2000" dirty="0" smtClean="0">
                <a:latin typeface="Times New Roman" pitchFamily="18" charset="0"/>
              </a:rPr>
              <a:t>    </a:t>
            </a:r>
          </a:p>
          <a:p>
            <a:pPr algn="ctr">
              <a:lnSpc>
                <a:spcPct val="80000"/>
              </a:lnSpc>
              <a:buFontTx/>
              <a:buNone/>
            </a:pPr>
            <a:r>
              <a:rPr lang="ru-RU" altLang="ru-RU" sz="2400" b="1" dirty="0" smtClean="0">
                <a:latin typeface="Times New Roman" pitchFamily="18" charset="0"/>
              </a:rPr>
              <a:t>Лоренц ввел в электродинамику представления о дискретности электрических зарядов и записал уравнения для электромагнитного поля, созданного отдельными заряженными частицами (уравнения Максвелла – Лоренца); ввел выражение для силы, действующей на движущийся заряд в электромагнитном поле; создал классическую теорию дисперсии света и объяснил расщепление спектральных линий в магнитном поле (эффект Зеемана).  Его работы по электродинамике движущихся сред послужили основой для создания специальной теории относительности.</a:t>
            </a:r>
          </a:p>
        </p:txBody>
      </p:sp>
      <p:sp>
        <p:nvSpPr>
          <p:cNvPr id="8" name="Номер слайда 5"/>
          <p:cNvSpPr>
            <a:spLocks noGrp="1"/>
          </p:cNvSpPr>
          <p:nvPr>
            <p:ph type="sldNum" sz="quarter" idx="12"/>
          </p:nvPr>
        </p:nvSpPr>
        <p:spPr/>
        <p:txBody>
          <a:bodyPr/>
          <a:lstStyle/>
          <a:p>
            <a:pPr>
              <a:defRPr/>
            </a:pPr>
            <a:fld id="{DF005898-3A5E-444A-B989-A989A02DA266}" type="slidenum">
              <a:rPr lang="ru-RU"/>
              <a:pPr>
                <a:defRPr/>
              </a:pPr>
              <a:t>20</a:t>
            </a:fld>
            <a:endParaRPr lang="ru-RU"/>
          </a:p>
        </p:txBody>
      </p:sp>
      <p:pic>
        <p:nvPicPr>
          <p:cNvPr id="7173" name="Picture 4" descr="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119313" cy="23622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 Box 5"/>
          <p:cNvSpPr txBox="1">
            <a:spLocks noChangeArrowheads="1"/>
          </p:cNvSpPr>
          <p:nvPr/>
        </p:nvSpPr>
        <p:spPr bwMode="auto">
          <a:xfrm>
            <a:off x="228600" y="3733800"/>
            <a:ext cx="2133600" cy="2860675"/>
          </a:xfrm>
          <a:prstGeom prst="rect">
            <a:avLst/>
          </a:prstGeom>
          <a:solidFill>
            <a:srgbClr val="B2B2B2">
              <a:alpha val="52156"/>
            </a:srgbClr>
          </a:solidFill>
          <a:ln w="25400">
            <a:solidFill>
              <a:schemeClr val="bg1"/>
            </a:solidFill>
            <a:miter lim="800000"/>
            <a:headEnd/>
            <a:tailEnd/>
          </a:ln>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ru-RU" altLang="ru-RU" sz="2000">
                <a:latin typeface="Times New Roman" pitchFamily="18" charset="0"/>
              </a:rPr>
              <a:t>(1853 – 1928 г.г.)</a:t>
            </a:r>
          </a:p>
          <a:p>
            <a:pPr algn="ctr" eaLnBrk="1" hangingPunct="1"/>
            <a:r>
              <a:rPr lang="ru-RU" altLang="ru-RU" sz="2000">
                <a:latin typeface="Times New Roman" pitchFamily="18" charset="0"/>
              </a:rPr>
              <a:t>великий </a:t>
            </a:r>
          </a:p>
          <a:p>
            <a:pPr algn="ctr" eaLnBrk="1" hangingPunct="1"/>
            <a:r>
              <a:rPr lang="ru-RU" altLang="ru-RU" sz="2000">
                <a:latin typeface="Times New Roman" pitchFamily="18" charset="0"/>
              </a:rPr>
              <a:t>нидерландский</a:t>
            </a:r>
          </a:p>
          <a:p>
            <a:pPr algn="ctr" eaLnBrk="1" hangingPunct="1"/>
            <a:r>
              <a:rPr lang="ru-RU" altLang="ru-RU" sz="2000">
                <a:latin typeface="Times New Roman" pitchFamily="18" charset="0"/>
              </a:rPr>
              <a:t>физик – теоретик,</a:t>
            </a:r>
          </a:p>
          <a:p>
            <a:pPr algn="ctr" eaLnBrk="1" hangingPunct="1"/>
            <a:r>
              <a:rPr lang="ru-RU" altLang="ru-RU" sz="2000">
                <a:latin typeface="Times New Roman" pitchFamily="18" charset="0"/>
              </a:rPr>
              <a:t>создатель </a:t>
            </a:r>
          </a:p>
          <a:p>
            <a:pPr algn="ctr" eaLnBrk="1" hangingPunct="1"/>
            <a:r>
              <a:rPr lang="ru-RU" altLang="ru-RU" sz="2000">
                <a:latin typeface="Times New Roman" pitchFamily="18" charset="0"/>
              </a:rPr>
              <a:t>классической</a:t>
            </a:r>
          </a:p>
          <a:p>
            <a:pPr algn="ctr" eaLnBrk="1" hangingPunct="1"/>
            <a:r>
              <a:rPr lang="ru-RU" altLang="ru-RU" sz="2000">
                <a:latin typeface="Times New Roman" pitchFamily="18" charset="0"/>
              </a:rPr>
              <a:t>электронной</a:t>
            </a:r>
          </a:p>
          <a:p>
            <a:pPr algn="ctr" eaLnBrk="1" hangingPunct="1"/>
            <a:r>
              <a:rPr lang="ru-RU" altLang="ru-RU" sz="2000">
                <a:latin typeface="Times New Roman" pitchFamily="18" charset="0"/>
              </a:rPr>
              <a:t> теории</a:t>
            </a:r>
          </a:p>
        </p:txBody>
      </p:sp>
    </p:spTree>
    <p:extLst>
      <p:ext uri="{BB962C8B-B14F-4D97-AF65-F5344CB8AC3E}">
        <p14:creationId xmlns:p14="http://schemas.microsoft.com/office/powerpoint/2010/main" val="3552583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90600" y="-21166"/>
            <a:ext cx="6781800" cy="1600200"/>
          </a:xfrm>
        </p:spPr>
        <p:txBody>
          <a:bodyPr/>
          <a:lstStyle/>
          <a:p>
            <a:r>
              <a:rPr lang="ru-RU" altLang="ru-RU" sz="6000" b="1" dirty="0" smtClean="0">
                <a:solidFill>
                  <a:srgbClr val="CC0000"/>
                </a:solidFill>
              </a:rPr>
              <a:t>Сила Лоренца -</a:t>
            </a:r>
            <a:r>
              <a:rPr lang="ru-RU" altLang="ru-RU" dirty="0" smtClean="0"/>
              <a:t> </a:t>
            </a:r>
          </a:p>
        </p:txBody>
      </p:sp>
      <p:sp>
        <p:nvSpPr>
          <p:cNvPr id="1028" name="Rectangle 3"/>
          <p:cNvSpPr>
            <a:spLocks noGrp="1" noChangeArrowheads="1"/>
          </p:cNvSpPr>
          <p:nvPr>
            <p:ph idx="1"/>
          </p:nvPr>
        </p:nvSpPr>
        <p:spPr>
          <a:xfrm>
            <a:off x="457200" y="1295400"/>
            <a:ext cx="8229600" cy="1219200"/>
          </a:xfrm>
        </p:spPr>
        <p:txBody>
          <a:bodyPr/>
          <a:lstStyle/>
          <a:p>
            <a:pPr>
              <a:buFontTx/>
              <a:buNone/>
            </a:pPr>
            <a:r>
              <a:rPr lang="ru-RU" altLang="ru-RU" sz="3600" b="1" smtClean="0">
                <a:solidFill>
                  <a:srgbClr val="FFFF00"/>
                </a:solidFill>
                <a:latin typeface="Times New Roman" pitchFamily="18" charset="0"/>
              </a:rPr>
              <a:t>  </a:t>
            </a:r>
            <a:r>
              <a:rPr lang="ru-RU" altLang="ru-RU" sz="3600" b="1" smtClean="0">
                <a:latin typeface="Times New Roman" pitchFamily="18" charset="0"/>
              </a:rPr>
              <a:t>это сила, с которой магнитное поле действует на заряженные частицы</a:t>
            </a:r>
          </a:p>
        </p:txBody>
      </p:sp>
      <p:sp>
        <p:nvSpPr>
          <p:cNvPr id="9" name="Номер слайда 5"/>
          <p:cNvSpPr>
            <a:spLocks noGrp="1"/>
          </p:cNvSpPr>
          <p:nvPr>
            <p:ph type="sldNum" sz="quarter" idx="12"/>
          </p:nvPr>
        </p:nvSpPr>
        <p:spPr/>
        <p:txBody>
          <a:bodyPr/>
          <a:lstStyle/>
          <a:p>
            <a:pPr>
              <a:defRPr/>
            </a:pPr>
            <a:fld id="{9EAE7C40-4710-4934-9A62-3F913B86F755}" type="slidenum">
              <a:rPr lang="ru-RU"/>
              <a:pPr>
                <a:defRPr/>
              </a:pPr>
              <a:t>21</a:t>
            </a:fld>
            <a:endParaRPr lang="ru-RU"/>
          </a:p>
        </p:txBody>
      </p:sp>
      <p:sp>
        <p:nvSpPr>
          <p:cNvPr id="1030" name="Rectangle 5"/>
          <p:cNvSpPr>
            <a:spLocks noChangeArrowheads="1"/>
          </p:cNvSpPr>
          <p:nvPr/>
        </p:nvSpPr>
        <p:spPr bwMode="auto">
          <a:xfrm>
            <a:off x="609600" y="2555875"/>
            <a:ext cx="8001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ru-RU" altLang="ru-RU" sz="2500">
                <a:latin typeface="Times New Roman" pitchFamily="18" charset="0"/>
              </a:rPr>
              <a:t>     </a:t>
            </a:r>
            <a:r>
              <a:rPr lang="ru-RU" altLang="ru-RU" sz="2500">
                <a:solidFill>
                  <a:srgbClr val="CC0000"/>
                </a:solidFill>
                <a:latin typeface="Times New Roman" pitchFamily="18" charset="0"/>
                <a:cs typeface="Times New Roman" pitchFamily="18" charset="0"/>
              </a:rPr>
              <a:t>Модуль силы Лоренца</a:t>
            </a:r>
            <a:r>
              <a:rPr lang="ru-RU" altLang="ru-RU" sz="2500">
                <a:latin typeface="Times New Roman" pitchFamily="18" charset="0"/>
                <a:cs typeface="Times New Roman" pitchFamily="18" charset="0"/>
              </a:rPr>
              <a:t> прямо пропорционален:</a:t>
            </a:r>
            <a:endParaRPr lang="ru-RU" altLang="ru-RU" sz="2500">
              <a:latin typeface="Times New Roman" pitchFamily="18" charset="0"/>
            </a:endParaRPr>
          </a:p>
          <a:p>
            <a:r>
              <a:rPr lang="ru-RU" altLang="ru-RU" sz="2500">
                <a:latin typeface="Times New Roman" pitchFamily="18" charset="0"/>
                <a:cs typeface="Times New Roman" pitchFamily="18" charset="0"/>
              </a:rPr>
              <a:t>      </a:t>
            </a:r>
            <a:r>
              <a:rPr lang="ru-RU" altLang="ru-RU" sz="2500">
                <a:latin typeface="Times New Roman" pitchFamily="18" charset="0"/>
              </a:rPr>
              <a:t>- </a:t>
            </a:r>
            <a:r>
              <a:rPr lang="ru-RU" altLang="ru-RU" sz="2500">
                <a:latin typeface="Times New Roman" pitchFamily="18" charset="0"/>
                <a:cs typeface="Times New Roman" pitchFamily="18" charset="0"/>
              </a:rPr>
              <a:t>индукции магнитного поля </a:t>
            </a:r>
            <a:r>
              <a:rPr lang="ru-RU" altLang="ru-RU" sz="2500">
                <a:solidFill>
                  <a:srgbClr val="CC0000"/>
                </a:solidFill>
                <a:latin typeface="Times New Roman" pitchFamily="18" charset="0"/>
              </a:rPr>
              <a:t>В</a:t>
            </a:r>
            <a:r>
              <a:rPr lang="ru-RU" altLang="ru-RU" sz="2500">
                <a:latin typeface="Times New Roman" pitchFamily="18" charset="0"/>
              </a:rPr>
              <a:t> (</a:t>
            </a:r>
            <a:r>
              <a:rPr lang="ru-RU" altLang="ru-RU" sz="2500">
                <a:latin typeface="Times New Roman" pitchFamily="18" charset="0"/>
                <a:cs typeface="Times New Roman" pitchFamily="18" charset="0"/>
              </a:rPr>
              <a:t>в </a:t>
            </a:r>
            <a:r>
              <a:rPr lang="ru-RU" altLang="ru-RU" sz="2500">
                <a:solidFill>
                  <a:srgbClr val="0000FF"/>
                </a:solidFill>
                <a:latin typeface="Times New Roman" pitchFamily="18" charset="0"/>
                <a:cs typeface="Times New Roman" pitchFamily="18" charset="0"/>
              </a:rPr>
              <a:t>Тл</a:t>
            </a:r>
            <a:r>
              <a:rPr lang="ru-RU" altLang="ru-RU" sz="2500">
                <a:latin typeface="Times New Roman" pitchFamily="18" charset="0"/>
              </a:rPr>
              <a:t>);</a:t>
            </a:r>
            <a:r>
              <a:rPr lang="ru-RU" altLang="ru-RU" sz="2500">
                <a:latin typeface="Times New Roman" pitchFamily="18" charset="0"/>
                <a:cs typeface="Times New Roman" pitchFamily="18" charset="0"/>
              </a:rPr>
              <a:t> </a:t>
            </a:r>
            <a:endParaRPr lang="ru-RU" altLang="ru-RU" sz="2500">
              <a:latin typeface="Times New Roman" pitchFamily="18" charset="0"/>
            </a:endParaRPr>
          </a:p>
          <a:p>
            <a:r>
              <a:rPr lang="ru-RU" altLang="ru-RU" sz="2500">
                <a:latin typeface="Times New Roman" pitchFamily="18" charset="0"/>
                <a:cs typeface="Times New Roman" pitchFamily="18" charset="0"/>
              </a:rPr>
              <a:t>      </a:t>
            </a:r>
            <a:r>
              <a:rPr lang="ru-RU" altLang="ru-RU" sz="2500">
                <a:latin typeface="Times New Roman" pitchFamily="18" charset="0"/>
              </a:rPr>
              <a:t>- </a:t>
            </a:r>
            <a:r>
              <a:rPr lang="ru-RU" altLang="ru-RU" sz="2500">
                <a:latin typeface="Times New Roman" pitchFamily="18" charset="0"/>
                <a:cs typeface="Times New Roman" pitchFamily="18" charset="0"/>
              </a:rPr>
              <a:t>модулю заряда движущейся частицы </a:t>
            </a:r>
            <a:r>
              <a:rPr lang="ru-RU" altLang="ru-RU" sz="2500">
                <a:solidFill>
                  <a:srgbClr val="CC0000"/>
                </a:solidFill>
                <a:latin typeface="Times New Roman" pitchFamily="18" charset="0"/>
                <a:cs typeface="Times New Roman" pitchFamily="18" charset="0"/>
              </a:rPr>
              <a:t>|</a:t>
            </a:r>
            <a:r>
              <a:rPr lang="en-US" altLang="ru-RU" sz="2500">
                <a:solidFill>
                  <a:srgbClr val="CC0000"/>
                </a:solidFill>
                <a:latin typeface="Times New Roman" pitchFamily="18" charset="0"/>
                <a:cs typeface="Times New Roman" pitchFamily="18" charset="0"/>
              </a:rPr>
              <a:t>q</a:t>
            </a:r>
            <a:r>
              <a:rPr lang="ru-RU" altLang="ru-RU" sz="2500" baseline="-30000">
                <a:solidFill>
                  <a:srgbClr val="CC0000"/>
                </a:solidFill>
                <a:latin typeface="Times New Roman" pitchFamily="18" charset="0"/>
                <a:cs typeface="Times New Roman" pitchFamily="18" charset="0"/>
              </a:rPr>
              <a:t>0</a:t>
            </a:r>
            <a:r>
              <a:rPr lang="ru-RU" altLang="ru-RU" sz="2500">
                <a:solidFill>
                  <a:srgbClr val="CC0000"/>
                </a:solidFill>
                <a:latin typeface="Times New Roman" pitchFamily="18" charset="0"/>
                <a:cs typeface="Times New Roman" pitchFamily="18" charset="0"/>
              </a:rPr>
              <a:t>|</a:t>
            </a:r>
            <a:r>
              <a:rPr lang="ru-RU" altLang="ru-RU" sz="2500">
                <a:latin typeface="Times New Roman" pitchFamily="18" charset="0"/>
                <a:cs typeface="Times New Roman" pitchFamily="18" charset="0"/>
              </a:rPr>
              <a:t>  </a:t>
            </a:r>
            <a:r>
              <a:rPr lang="ru-RU" altLang="ru-RU" sz="2500">
                <a:latin typeface="Times New Roman" pitchFamily="18" charset="0"/>
              </a:rPr>
              <a:t>(</a:t>
            </a:r>
            <a:r>
              <a:rPr lang="ru-RU" altLang="ru-RU" sz="2500">
                <a:latin typeface="Times New Roman" pitchFamily="18" charset="0"/>
                <a:cs typeface="Times New Roman" pitchFamily="18" charset="0"/>
              </a:rPr>
              <a:t>в </a:t>
            </a:r>
            <a:r>
              <a:rPr lang="ru-RU" altLang="ru-RU" sz="2500">
                <a:solidFill>
                  <a:srgbClr val="0000FF"/>
                </a:solidFill>
                <a:latin typeface="Times New Roman" pitchFamily="18" charset="0"/>
                <a:cs typeface="Times New Roman" pitchFamily="18" charset="0"/>
              </a:rPr>
              <a:t>Кл</a:t>
            </a:r>
            <a:r>
              <a:rPr lang="ru-RU" altLang="ru-RU" sz="2500">
                <a:latin typeface="Times New Roman" pitchFamily="18" charset="0"/>
              </a:rPr>
              <a:t>);</a:t>
            </a:r>
          </a:p>
          <a:p>
            <a:r>
              <a:rPr lang="ru-RU" altLang="ru-RU" sz="2500">
                <a:latin typeface="Times New Roman" pitchFamily="18" charset="0"/>
                <a:cs typeface="Times New Roman" pitchFamily="18" charset="0"/>
              </a:rPr>
              <a:t>      - скорости частицы </a:t>
            </a:r>
            <a:r>
              <a:rPr lang="ru-RU" altLang="ru-RU" sz="2500">
                <a:solidFill>
                  <a:srgbClr val="CC0000"/>
                </a:solidFill>
                <a:latin typeface="Times New Roman" pitchFamily="18" charset="0"/>
                <a:cs typeface="Times New Roman" pitchFamily="18" charset="0"/>
                <a:sym typeface="Symbol" pitchFamily="18" charset="2"/>
              </a:rPr>
              <a:t></a:t>
            </a:r>
            <a:r>
              <a:rPr lang="ru-RU" altLang="ru-RU" sz="2500">
                <a:latin typeface="Times New Roman" pitchFamily="18" charset="0"/>
              </a:rPr>
              <a:t> (</a:t>
            </a:r>
            <a:r>
              <a:rPr lang="ru-RU" altLang="ru-RU" sz="2500">
                <a:latin typeface="Times New Roman" pitchFamily="18" charset="0"/>
                <a:cs typeface="Times New Roman" pitchFamily="18" charset="0"/>
              </a:rPr>
              <a:t>в </a:t>
            </a:r>
            <a:r>
              <a:rPr lang="ru-RU" altLang="ru-RU" sz="2500">
                <a:solidFill>
                  <a:srgbClr val="0000FF"/>
                </a:solidFill>
                <a:latin typeface="Times New Roman" pitchFamily="18" charset="0"/>
                <a:cs typeface="Times New Roman" pitchFamily="18" charset="0"/>
              </a:rPr>
              <a:t>м/с</a:t>
            </a:r>
            <a:r>
              <a:rPr lang="ru-RU" altLang="ru-RU" sz="2500">
                <a:latin typeface="Times New Roman" pitchFamily="18" charset="0"/>
              </a:rPr>
              <a:t>)</a:t>
            </a:r>
            <a:endParaRPr lang="ru-RU" altLang="ru-RU" sz="2500">
              <a:latin typeface="Times New Roman" pitchFamily="18" charset="0"/>
              <a:sym typeface="Symbol" pitchFamily="18" charset="2"/>
            </a:endParaRPr>
          </a:p>
        </p:txBody>
      </p:sp>
      <p:graphicFrame>
        <p:nvGraphicFramePr>
          <p:cNvPr id="1026" name="Object 4"/>
          <p:cNvGraphicFramePr>
            <a:graphicFrameLocks noChangeAspect="1"/>
          </p:cNvGraphicFramePr>
          <p:nvPr/>
        </p:nvGraphicFramePr>
        <p:xfrm>
          <a:off x="1219200" y="4267200"/>
          <a:ext cx="6781800" cy="762000"/>
        </p:xfrm>
        <a:graphic>
          <a:graphicData uri="http://schemas.openxmlformats.org/presentationml/2006/ole">
            <mc:AlternateContent xmlns:mc="http://schemas.openxmlformats.org/markup-compatibility/2006">
              <mc:Choice xmlns:v="urn:schemas-microsoft-com:vml" Requires="v">
                <p:oleObj spid="_x0000_s2051" name="Формула" r:id="rId3" imgW="1282700" imgH="228600" progId="Equation.3">
                  <p:embed/>
                </p:oleObj>
              </mc:Choice>
              <mc:Fallback>
                <p:oleObj name="Формула" r:id="rId3" imgW="1282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67200"/>
                        <a:ext cx="6781800" cy="762000"/>
                      </a:xfrm>
                      <a:prstGeom prst="rect">
                        <a:avLst/>
                      </a:prstGeom>
                      <a:solidFill>
                        <a:srgbClr val="DDDDDD">
                          <a:alpha val="28999"/>
                        </a:srgbClr>
                      </a:solidFill>
                      <a:ln w="31750">
                        <a:solidFill>
                          <a:srgbClr val="FF0000"/>
                        </a:solidFill>
                        <a:miter lim="800000"/>
                        <a:headEnd/>
                        <a:tailEnd/>
                      </a:ln>
                    </p:spPr>
                  </p:pic>
                </p:oleObj>
              </mc:Fallback>
            </mc:AlternateContent>
          </a:graphicData>
        </a:graphic>
      </p:graphicFrame>
      <p:sp>
        <p:nvSpPr>
          <p:cNvPr id="1031" name="Rectangle 6"/>
          <p:cNvSpPr>
            <a:spLocks noChangeArrowheads="1"/>
          </p:cNvSpPr>
          <p:nvPr/>
        </p:nvSpPr>
        <p:spPr bwMode="auto">
          <a:xfrm>
            <a:off x="990600" y="5105400"/>
            <a:ext cx="7315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ru-RU" altLang="ru-RU" sz="1800">
                <a:sym typeface="Symbol" pitchFamily="18" charset="2"/>
              </a:rPr>
              <a:t>где угол </a:t>
            </a:r>
            <a:r>
              <a:rPr lang="el-GR" altLang="ru-RU" sz="2800">
                <a:solidFill>
                  <a:srgbClr val="CC0000"/>
                </a:solidFill>
                <a:sym typeface="Symbol" pitchFamily="18" charset="2"/>
              </a:rPr>
              <a:t>α</a:t>
            </a:r>
            <a:r>
              <a:rPr lang="ru-RU" altLang="ru-RU" sz="1800">
                <a:sym typeface="Symbol" pitchFamily="18" charset="2"/>
              </a:rPr>
              <a:t> – это угол между вектором магнитной индукции и направлением вектора скорости частицы</a:t>
            </a:r>
            <a:endParaRPr lang="ru-RU" altLang="ru-RU" sz="1800" b="0">
              <a:sym typeface="Symbol" pitchFamily="18" charset="2"/>
            </a:endParaRPr>
          </a:p>
        </p:txBody>
      </p:sp>
    </p:spTree>
    <p:extLst>
      <p:ext uri="{BB962C8B-B14F-4D97-AF65-F5344CB8AC3E}">
        <p14:creationId xmlns:p14="http://schemas.microsoft.com/office/powerpoint/2010/main" val="251296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rtlCol="0">
            <a:normAutofit fontScale="90000"/>
          </a:bodyPr>
          <a:lstStyle/>
          <a:p>
            <a:pPr fontAlgn="auto">
              <a:spcAft>
                <a:spcPts val="0"/>
              </a:spcAft>
              <a:defRPr/>
            </a:pPr>
            <a:r>
              <a:rPr lang="ru-RU" sz="4800" b="1" smtClean="0">
                <a:solidFill>
                  <a:srgbClr val="CC0000"/>
                </a:solidFill>
                <a:latin typeface="Times New Roman" pitchFamily="18" charset="0"/>
              </a:rPr>
              <a:t>Направление силы Лоренца</a:t>
            </a:r>
          </a:p>
        </p:txBody>
      </p:sp>
      <p:sp>
        <p:nvSpPr>
          <p:cNvPr id="9219" name="Rectangle 3"/>
          <p:cNvSpPr>
            <a:spLocks noGrp="1" noChangeArrowheads="1"/>
          </p:cNvSpPr>
          <p:nvPr>
            <p:ph idx="1"/>
          </p:nvPr>
        </p:nvSpPr>
        <p:spPr>
          <a:xfrm>
            <a:off x="0" y="4267200"/>
            <a:ext cx="8763000" cy="1858963"/>
          </a:xfrm>
        </p:spPr>
        <p:txBody>
          <a:bodyPr rtlCol="0">
            <a:normAutofit lnSpcReduction="10000"/>
          </a:bodyPr>
          <a:lstStyle/>
          <a:p>
            <a:pPr fontAlgn="auto">
              <a:spcAft>
                <a:spcPts val="0"/>
              </a:spcAft>
              <a:buFontTx/>
              <a:buNone/>
              <a:defRPr/>
            </a:pPr>
            <a:r>
              <a:rPr lang="ru-RU" sz="2400" b="1" dirty="0" smtClean="0">
                <a:solidFill>
                  <a:srgbClr val="FFFF00"/>
                </a:solidFill>
                <a:latin typeface="Times New Roman" pitchFamily="18" charset="0"/>
              </a:rPr>
              <a:t>     </a:t>
            </a:r>
            <a:r>
              <a:rPr lang="ru-RU" sz="2400" b="1" dirty="0" smtClean="0">
                <a:solidFill>
                  <a:srgbClr val="00B050"/>
                </a:solidFill>
                <a:latin typeface="Times New Roman" pitchFamily="18" charset="0"/>
              </a:rPr>
              <a:t>Направление силы Лоренца определяется по правилу левой руки: </a:t>
            </a:r>
            <a:r>
              <a:rPr lang="ru-RU" sz="2000" b="1" dirty="0" smtClean="0">
                <a:latin typeface="Times New Roman" pitchFamily="18" charset="0"/>
              </a:rPr>
              <a:t>левую руку надо расположить так, чтобы линии магнитной индукции входили в ладонь, четыре вытянутых пальца были направлены по направлению движения положительно заряженной частицы (или против отрицательной), тогда отогнутый на 90</a:t>
            </a:r>
            <a:r>
              <a:rPr lang="ru-RU" sz="2000" b="1" dirty="0" smtClean="0">
                <a:latin typeface="Times New Roman" pitchFamily="18" charset="0"/>
                <a:cs typeface="Times New Roman" pitchFamily="18" charset="0"/>
              </a:rPr>
              <a:t>˚</a:t>
            </a:r>
            <a:r>
              <a:rPr lang="ru-RU" sz="2000" b="1" dirty="0" smtClean="0">
                <a:latin typeface="Times New Roman" pitchFamily="18" charset="0"/>
              </a:rPr>
              <a:t> большой палец покажет направление действия силы Лоренца.</a:t>
            </a:r>
          </a:p>
        </p:txBody>
      </p:sp>
      <p:sp>
        <p:nvSpPr>
          <p:cNvPr id="8" name="Номер слайда 5"/>
          <p:cNvSpPr>
            <a:spLocks noGrp="1"/>
          </p:cNvSpPr>
          <p:nvPr>
            <p:ph type="sldNum" sz="quarter" idx="12"/>
          </p:nvPr>
        </p:nvSpPr>
        <p:spPr/>
        <p:txBody>
          <a:bodyPr/>
          <a:lstStyle/>
          <a:p>
            <a:pPr>
              <a:defRPr/>
            </a:pPr>
            <a:fld id="{1A032313-E2FE-4686-9CCE-0AC33072BA0E}" type="slidenum">
              <a:rPr lang="ru-RU"/>
              <a:pPr>
                <a:defRPr/>
              </a:pPr>
              <a:t>22</a:t>
            </a:fld>
            <a:endParaRPr lang="ru-RU"/>
          </a:p>
        </p:txBody>
      </p:sp>
      <p:pic>
        <p:nvPicPr>
          <p:cNvPr id="8197" name="Picture 4" descr="lorenz"/>
          <p:cNvPicPr>
            <a:picLocks noChangeAspect="1" noChangeArrowheads="1"/>
          </p:cNvPicPr>
          <p:nvPr/>
        </p:nvPicPr>
        <p:blipFill>
          <a:blip r:embed="rId2">
            <a:extLst>
              <a:ext uri="{28A0092B-C50C-407E-A947-70E740481C1C}">
                <a14:useLocalDpi xmlns:a14="http://schemas.microsoft.com/office/drawing/2010/main" val="0"/>
              </a:ext>
            </a:extLst>
          </a:blip>
          <a:srcRect r="47244"/>
          <a:stretch>
            <a:fillRect/>
          </a:stretch>
        </p:blipFill>
        <p:spPr bwMode="auto">
          <a:xfrm>
            <a:off x="685800" y="1066800"/>
            <a:ext cx="41005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18"/>
          <p:cNvPicPr>
            <a:picLocks noChangeAspect="1" noChangeArrowheads="1"/>
          </p:cNvPicPr>
          <p:nvPr/>
        </p:nvPicPr>
        <p:blipFill>
          <a:blip r:embed="rId3">
            <a:extLst>
              <a:ext uri="{28A0092B-C50C-407E-A947-70E740481C1C}">
                <a14:useLocalDpi xmlns:a14="http://schemas.microsoft.com/office/drawing/2010/main" val="0"/>
              </a:ext>
            </a:extLst>
          </a:blip>
          <a:srcRect l="14174"/>
          <a:stretch>
            <a:fillRect/>
          </a:stretch>
        </p:blipFill>
        <p:spPr bwMode="auto">
          <a:xfrm>
            <a:off x="4953000" y="1066800"/>
            <a:ext cx="35972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611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fontAlgn="auto">
              <a:spcAft>
                <a:spcPts val="0"/>
              </a:spcAft>
              <a:defRPr/>
            </a:pPr>
            <a:r>
              <a:rPr lang="ru-RU" sz="3600" b="1" smtClean="0">
                <a:solidFill>
                  <a:srgbClr val="CC0000"/>
                </a:solidFill>
                <a:latin typeface="Times New Roman" pitchFamily="18" charset="0"/>
              </a:rPr>
              <a:t>Пространственные траектории заряженных частиц в магнитном поле</a:t>
            </a:r>
          </a:p>
        </p:txBody>
      </p:sp>
      <p:sp>
        <p:nvSpPr>
          <p:cNvPr id="9219" name="Rectangle 3"/>
          <p:cNvSpPr>
            <a:spLocks noGrp="1" noChangeArrowheads="1"/>
          </p:cNvSpPr>
          <p:nvPr>
            <p:ph type="body" sz="half" idx="1"/>
          </p:nvPr>
        </p:nvSpPr>
        <p:spPr>
          <a:xfrm>
            <a:off x="457200" y="1600200"/>
            <a:ext cx="8153400" cy="1143000"/>
          </a:xfrm>
        </p:spPr>
        <p:txBody>
          <a:bodyPr/>
          <a:lstStyle/>
          <a:p>
            <a:pPr>
              <a:buFontTx/>
              <a:buNone/>
            </a:pPr>
            <a:r>
              <a:rPr lang="en-US" altLang="ru-RU" sz="2800" smtClean="0">
                <a:latin typeface="Times New Roman" pitchFamily="18" charset="0"/>
              </a:rPr>
              <a:t>    </a:t>
            </a:r>
            <a:r>
              <a:rPr lang="ru-RU" altLang="ru-RU" sz="2800" smtClean="0">
                <a:latin typeface="Times New Roman" pitchFamily="18" charset="0"/>
              </a:rPr>
              <a:t>Частица влетает в магнитное поле </a:t>
            </a:r>
            <a:r>
              <a:rPr lang="en-US" altLang="ru-RU" sz="2800" smtClean="0">
                <a:solidFill>
                  <a:schemeClr val="accent2"/>
                </a:solidFill>
                <a:cs typeface="Arial" charset="0"/>
              </a:rPr>
              <a:t>ll</a:t>
            </a:r>
            <a:r>
              <a:rPr lang="ru-RU" altLang="ru-RU" sz="2800" smtClean="0">
                <a:latin typeface="Times New Roman" pitchFamily="18" charset="0"/>
                <a:cs typeface="Arial" charset="0"/>
              </a:rPr>
              <a:t> </a:t>
            </a:r>
            <a:r>
              <a:rPr lang="ru-RU" altLang="ru-RU" sz="2400" smtClean="0">
                <a:latin typeface="Times New Roman" pitchFamily="18" charset="0"/>
                <a:cs typeface="Arial" charset="0"/>
              </a:rPr>
              <a:t>линиям</a:t>
            </a:r>
          </a:p>
          <a:p>
            <a:pPr>
              <a:buFontTx/>
              <a:buNone/>
            </a:pPr>
            <a:r>
              <a:rPr lang="ru-RU" altLang="ru-RU" sz="2400" smtClean="0">
                <a:latin typeface="Times New Roman" pitchFamily="18" charset="0"/>
                <a:cs typeface="Arial" charset="0"/>
              </a:rPr>
              <a:t> магнитной индукции  </a:t>
            </a:r>
            <a:r>
              <a:rPr lang="en-US" altLang="ru-RU" b="1" smtClean="0">
                <a:latin typeface="Times New Roman" pitchFamily="18" charset="0"/>
                <a:cs typeface="Times New Roman" pitchFamily="18" charset="0"/>
              </a:rPr>
              <a:t>=&gt;</a:t>
            </a:r>
            <a:r>
              <a:rPr lang="ru-RU" altLang="ru-RU" b="1" smtClean="0">
                <a:latin typeface="Times New Roman" pitchFamily="18" charset="0"/>
                <a:cs typeface="Times New Roman" pitchFamily="18" charset="0"/>
              </a:rPr>
              <a:t>   </a:t>
            </a:r>
            <a:r>
              <a:rPr lang="el-GR" altLang="ru-RU" b="1" smtClean="0">
                <a:solidFill>
                  <a:schemeClr val="accent2"/>
                </a:solidFill>
                <a:latin typeface="Times New Roman" pitchFamily="18" charset="0"/>
                <a:cs typeface="Times New Roman" pitchFamily="18" charset="0"/>
              </a:rPr>
              <a:t>α</a:t>
            </a:r>
            <a:r>
              <a:rPr lang="ru-RU" altLang="ru-RU" b="1" smtClean="0">
                <a:solidFill>
                  <a:schemeClr val="accent2"/>
                </a:solidFill>
                <a:latin typeface="Times New Roman" pitchFamily="18" charset="0"/>
                <a:cs typeface="Times New Roman" pitchFamily="18" charset="0"/>
              </a:rPr>
              <a:t> = 0˚</a:t>
            </a:r>
            <a:r>
              <a:rPr lang="ru-RU" altLang="ru-RU" b="1" smtClean="0">
                <a:latin typeface="Times New Roman" pitchFamily="18" charset="0"/>
                <a:cs typeface="Times New Roman" pitchFamily="18" charset="0"/>
              </a:rPr>
              <a:t>  </a:t>
            </a:r>
            <a:r>
              <a:rPr lang="en-US" altLang="ru-RU" b="1" smtClean="0">
                <a:latin typeface="Times New Roman" pitchFamily="18" charset="0"/>
                <a:cs typeface="Times New Roman" pitchFamily="18" charset="0"/>
              </a:rPr>
              <a:t>=&gt;</a:t>
            </a:r>
            <a:r>
              <a:rPr lang="ru-RU" altLang="ru-RU" b="1" smtClean="0">
                <a:latin typeface="Times New Roman" pitchFamily="18" charset="0"/>
                <a:cs typeface="Times New Roman" pitchFamily="18" charset="0"/>
              </a:rPr>
              <a:t> </a:t>
            </a:r>
            <a:r>
              <a:rPr lang="en-US" altLang="ru-RU" b="1" smtClean="0">
                <a:solidFill>
                  <a:schemeClr val="accent2"/>
                </a:solidFill>
                <a:latin typeface="Times New Roman" pitchFamily="18" charset="0"/>
                <a:cs typeface="Times New Roman" pitchFamily="18" charset="0"/>
              </a:rPr>
              <a:t>sin </a:t>
            </a:r>
            <a:r>
              <a:rPr lang="el-GR" altLang="ru-RU" b="1" smtClean="0">
                <a:solidFill>
                  <a:schemeClr val="accent2"/>
                </a:solidFill>
                <a:latin typeface="Times New Roman" pitchFamily="18" charset="0"/>
                <a:cs typeface="Times New Roman" pitchFamily="18" charset="0"/>
              </a:rPr>
              <a:t>α</a:t>
            </a:r>
            <a:r>
              <a:rPr lang="en-US" altLang="ru-RU" b="1" smtClean="0">
                <a:solidFill>
                  <a:schemeClr val="accent2"/>
                </a:solidFill>
                <a:latin typeface="Times New Roman" pitchFamily="18" charset="0"/>
                <a:cs typeface="Times New Roman" pitchFamily="18" charset="0"/>
              </a:rPr>
              <a:t> = 0</a:t>
            </a:r>
            <a:endParaRPr lang="ru-RU" altLang="ru-RU" b="1" smtClean="0">
              <a:solidFill>
                <a:schemeClr val="accent2"/>
              </a:solidFill>
              <a:latin typeface="Times New Roman" pitchFamily="18" charset="0"/>
              <a:cs typeface="Times New Roman" pitchFamily="18" charset="0"/>
            </a:endParaRPr>
          </a:p>
        </p:txBody>
      </p:sp>
      <p:sp>
        <p:nvSpPr>
          <p:cNvPr id="10" name="Номер слайда 6"/>
          <p:cNvSpPr>
            <a:spLocks noGrp="1"/>
          </p:cNvSpPr>
          <p:nvPr>
            <p:ph type="sldNum" sz="quarter" idx="12"/>
          </p:nvPr>
        </p:nvSpPr>
        <p:spPr/>
        <p:txBody>
          <a:bodyPr/>
          <a:lstStyle/>
          <a:p>
            <a:pPr>
              <a:defRPr/>
            </a:pPr>
            <a:fld id="{FB0D12B4-43BC-4E8E-9CB3-C3BFA4694606}" type="slidenum">
              <a:rPr lang="ru-RU"/>
              <a:pPr>
                <a:defRPr/>
              </a:pPr>
              <a:t>23</a:t>
            </a:fld>
            <a:endParaRPr lang="ru-RU"/>
          </a:p>
        </p:txBody>
      </p:sp>
      <p:sp>
        <p:nvSpPr>
          <p:cNvPr id="9221" name="Text Box 4"/>
          <p:cNvSpPr txBox="1">
            <a:spLocks noChangeArrowheads="1"/>
          </p:cNvSpPr>
          <p:nvPr/>
        </p:nvSpPr>
        <p:spPr bwMode="auto">
          <a:xfrm>
            <a:off x="228600" y="4572000"/>
            <a:ext cx="8915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ru-RU" altLang="ru-RU" sz="2800" dirty="0">
                <a:solidFill>
                  <a:srgbClr val="00B050"/>
                </a:solidFill>
                <a:latin typeface="Times New Roman" pitchFamily="18" charset="0"/>
              </a:rPr>
              <a:t>Если сила, действующая на частицу,  = 0, то частица, влетающая в магнитное поле, будет двигаться </a:t>
            </a:r>
          </a:p>
          <a:p>
            <a:pPr algn="ctr" eaLnBrk="1" hangingPunct="1"/>
            <a:r>
              <a:rPr lang="ru-RU" altLang="ru-RU" sz="2800" u="sng" dirty="0">
                <a:solidFill>
                  <a:srgbClr val="CC0000"/>
                </a:solidFill>
                <a:latin typeface="Times New Roman" pitchFamily="18" charset="0"/>
              </a:rPr>
              <a:t>равномерно и прямолинейно вдоль линий</a:t>
            </a:r>
            <a:r>
              <a:rPr lang="ru-RU" altLang="ru-RU" sz="2800" dirty="0">
                <a:solidFill>
                  <a:srgbClr val="CC0000"/>
                </a:solidFill>
                <a:latin typeface="Times New Roman" pitchFamily="18" charset="0"/>
              </a:rPr>
              <a:t> </a:t>
            </a:r>
          </a:p>
          <a:p>
            <a:pPr algn="ctr" eaLnBrk="1" hangingPunct="1"/>
            <a:r>
              <a:rPr lang="ru-RU" altLang="ru-RU" sz="2800" dirty="0">
                <a:solidFill>
                  <a:srgbClr val="CC0000"/>
                </a:solidFill>
                <a:latin typeface="Times New Roman" pitchFamily="18" charset="0"/>
              </a:rPr>
              <a:t>магнитной индукции </a:t>
            </a:r>
          </a:p>
        </p:txBody>
      </p:sp>
      <p:pic>
        <p:nvPicPr>
          <p:cNvPr id="9222" name="Picture 5" descr="4879_ris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495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6"/>
          <p:cNvSpPr>
            <a:spLocks noChangeArrowheads="1"/>
          </p:cNvSpPr>
          <p:nvPr/>
        </p:nvSpPr>
        <p:spPr bwMode="auto">
          <a:xfrm>
            <a:off x="1066800" y="30480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ru-RU" sz="3200">
                <a:latin typeface="Times New Roman" pitchFamily="18" charset="0"/>
              </a:rPr>
              <a:t>=&gt;</a:t>
            </a:r>
            <a:endParaRPr lang="ru-RU" altLang="ru-RU" sz="3200">
              <a:latin typeface="Times New Roman" pitchFamily="18" charset="0"/>
            </a:endParaRPr>
          </a:p>
        </p:txBody>
      </p:sp>
      <p:sp>
        <p:nvSpPr>
          <p:cNvPr id="9224" name="Text Box 9"/>
          <p:cNvSpPr txBox="1">
            <a:spLocks noChangeArrowheads="1"/>
          </p:cNvSpPr>
          <p:nvPr/>
        </p:nvSpPr>
        <p:spPr bwMode="auto">
          <a:xfrm>
            <a:off x="1752600" y="2976563"/>
            <a:ext cx="1438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ru-RU" sz="3600">
                <a:solidFill>
                  <a:srgbClr val="0000CC"/>
                </a:solidFill>
                <a:latin typeface="Times New Roman" pitchFamily="18" charset="0"/>
              </a:rPr>
              <a:t>F</a:t>
            </a:r>
            <a:r>
              <a:rPr lang="ru-RU" altLang="ru-RU" sz="3600">
                <a:solidFill>
                  <a:srgbClr val="0000CC"/>
                </a:solidFill>
                <a:latin typeface="Times New Roman" pitchFamily="18" charset="0"/>
              </a:rPr>
              <a:t>л </a:t>
            </a:r>
            <a:r>
              <a:rPr lang="en-US" altLang="ru-RU" sz="3600">
                <a:solidFill>
                  <a:srgbClr val="0000CC"/>
                </a:solidFill>
                <a:latin typeface="Times New Roman" pitchFamily="18" charset="0"/>
              </a:rPr>
              <a:t>= 0</a:t>
            </a:r>
            <a:endParaRPr lang="ru-RU" altLang="ru-RU" sz="3600">
              <a:solidFill>
                <a:srgbClr val="0000CC"/>
              </a:solidFill>
              <a:latin typeface="Times New Roman" pitchFamily="18" charset="0"/>
            </a:endParaRPr>
          </a:p>
        </p:txBody>
      </p:sp>
    </p:spTree>
    <p:extLst>
      <p:ext uri="{BB962C8B-B14F-4D97-AF65-F5344CB8AC3E}">
        <p14:creationId xmlns:p14="http://schemas.microsoft.com/office/powerpoint/2010/main" val="210474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fontAlgn="auto">
              <a:spcAft>
                <a:spcPts val="0"/>
              </a:spcAft>
              <a:defRPr/>
            </a:pPr>
            <a:r>
              <a:rPr lang="ru-RU" sz="3600" b="1" smtClean="0">
                <a:solidFill>
                  <a:srgbClr val="CC0000"/>
                </a:solidFill>
                <a:latin typeface="Times New Roman" pitchFamily="18" charset="0"/>
              </a:rPr>
              <a:t>Пространственные траектории заряженных частиц в магнитном поле</a:t>
            </a:r>
          </a:p>
        </p:txBody>
      </p:sp>
      <p:sp>
        <p:nvSpPr>
          <p:cNvPr id="2052" name="Rectangle 3"/>
          <p:cNvSpPr>
            <a:spLocks noGrp="1" noChangeArrowheads="1"/>
          </p:cNvSpPr>
          <p:nvPr>
            <p:ph type="body" sz="half" idx="1"/>
          </p:nvPr>
        </p:nvSpPr>
        <p:spPr>
          <a:xfrm>
            <a:off x="228600" y="3733800"/>
            <a:ext cx="8610600" cy="2392363"/>
          </a:xfrm>
        </p:spPr>
        <p:txBody>
          <a:bodyPr/>
          <a:lstStyle/>
          <a:p>
            <a:pPr>
              <a:lnSpc>
                <a:spcPct val="90000"/>
              </a:lnSpc>
              <a:buFontTx/>
              <a:buNone/>
            </a:pPr>
            <a:r>
              <a:rPr lang="ru-RU" altLang="ru-RU" sz="2800" dirty="0" smtClean="0">
                <a:latin typeface="Times New Roman" pitchFamily="18" charset="0"/>
              </a:rPr>
              <a:t>        Если вектор В</a:t>
            </a:r>
            <a:r>
              <a:rPr lang="en-US" altLang="ru-RU" sz="2800" dirty="0" smtClean="0">
                <a:latin typeface="Times New Roman" pitchFamily="18" charset="0"/>
              </a:rPr>
              <a:t> </a:t>
            </a:r>
            <a:r>
              <a:rPr lang="ru-RU" altLang="ru-RU" sz="2800" dirty="0" smtClean="0">
                <a:latin typeface="Times New Roman" pitchFamily="18" charset="0"/>
              </a:rPr>
              <a:t> </a:t>
            </a:r>
            <a:r>
              <a:rPr lang="ru-RU" altLang="ru-RU" sz="2800" dirty="0" smtClean="0">
                <a:solidFill>
                  <a:schemeClr val="accent2"/>
                </a:solidFill>
                <a:latin typeface="Times New Roman" pitchFamily="18" charset="0"/>
                <a:cs typeface="Arial" charset="0"/>
              </a:rPr>
              <a:t>┴ </a:t>
            </a:r>
            <a:r>
              <a:rPr lang="en-US" altLang="ru-RU" sz="2800" dirty="0" smtClean="0">
                <a:solidFill>
                  <a:schemeClr val="accent2"/>
                </a:solidFill>
                <a:latin typeface="Times New Roman" pitchFamily="18" charset="0"/>
                <a:cs typeface="Arial" charset="0"/>
              </a:rPr>
              <a:t> </a:t>
            </a:r>
            <a:r>
              <a:rPr lang="ru-RU" altLang="ru-RU" sz="2800" dirty="0" smtClean="0">
                <a:latin typeface="Times New Roman" pitchFamily="18" charset="0"/>
                <a:cs typeface="Arial" charset="0"/>
              </a:rPr>
              <a:t>вектору скорости </a:t>
            </a:r>
            <a:r>
              <a:rPr lang="ru-RU" altLang="ru-RU" sz="2800" b="1" dirty="0" smtClean="0">
                <a:sym typeface="Symbol" pitchFamily="18" charset="2"/>
              </a:rPr>
              <a:t></a:t>
            </a:r>
            <a:r>
              <a:rPr lang="ru-RU" altLang="ru-RU" sz="2800" dirty="0" smtClean="0">
                <a:latin typeface="Times New Roman" pitchFamily="18" charset="0"/>
                <a:cs typeface="Arial" charset="0"/>
              </a:rPr>
              <a:t>,                                   то </a:t>
            </a:r>
            <a:r>
              <a:rPr lang="el-GR" altLang="ru-RU" sz="2800" b="1" dirty="0" smtClean="0">
                <a:solidFill>
                  <a:schemeClr val="accent2"/>
                </a:solidFill>
                <a:latin typeface="Times New Roman" pitchFamily="18" charset="0"/>
                <a:cs typeface="Times New Roman" pitchFamily="18" charset="0"/>
              </a:rPr>
              <a:t>α</a:t>
            </a:r>
            <a:r>
              <a:rPr lang="ru-RU" altLang="ru-RU" sz="2800" b="1" dirty="0" smtClean="0">
                <a:solidFill>
                  <a:schemeClr val="accent2"/>
                </a:solidFill>
                <a:latin typeface="Times New Roman" pitchFamily="18" charset="0"/>
                <a:cs typeface="Times New Roman" pitchFamily="18" charset="0"/>
              </a:rPr>
              <a:t> = 90˚</a:t>
            </a:r>
            <a:r>
              <a:rPr lang="ru-RU" altLang="ru-RU" sz="2800" b="1" dirty="0" smtClean="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&gt;</a:t>
            </a:r>
            <a:r>
              <a:rPr lang="ru-RU" altLang="ru-RU" b="1" dirty="0" smtClean="0">
                <a:latin typeface="Times New Roman" pitchFamily="18" charset="0"/>
                <a:cs typeface="Times New Roman" pitchFamily="18" charset="0"/>
              </a:rPr>
              <a:t> </a:t>
            </a:r>
            <a:r>
              <a:rPr lang="en-US" altLang="ru-RU" b="1" dirty="0" smtClean="0">
                <a:solidFill>
                  <a:schemeClr val="accent2"/>
                </a:solidFill>
                <a:latin typeface="Times New Roman" pitchFamily="18" charset="0"/>
                <a:cs typeface="Times New Roman" pitchFamily="18" charset="0"/>
              </a:rPr>
              <a:t>sin </a:t>
            </a:r>
            <a:r>
              <a:rPr lang="el-GR" altLang="ru-RU" b="1" dirty="0" smtClean="0">
                <a:solidFill>
                  <a:schemeClr val="accent2"/>
                </a:solidFill>
                <a:latin typeface="Times New Roman" pitchFamily="18" charset="0"/>
                <a:cs typeface="Times New Roman" pitchFamily="18" charset="0"/>
              </a:rPr>
              <a:t>α</a:t>
            </a:r>
            <a:r>
              <a:rPr lang="en-US" altLang="ru-RU" b="1" dirty="0" smtClean="0">
                <a:solidFill>
                  <a:schemeClr val="accent2"/>
                </a:solidFill>
                <a:latin typeface="Times New Roman" pitchFamily="18" charset="0"/>
                <a:cs typeface="Times New Roman" pitchFamily="18" charset="0"/>
              </a:rPr>
              <a:t> = </a:t>
            </a:r>
            <a:r>
              <a:rPr lang="ru-RU" altLang="ru-RU" b="1" dirty="0" smtClean="0">
                <a:solidFill>
                  <a:schemeClr val="accent2"/>
                </a:solidFill>
                <a:latin typeface="Times New Roman" pitchFamily="18" charset="0"/>
                <a:cs typeface="Times New Roman" pitchFamily="18" charset="0"/>
              </a:rPr>
              <a:t>1  </a:t>
            </a:r>
            <a:r>
              <a:rPr lang="ru-RU" altLang="ru-RU" sz="2800" b="1" dirty="0" smtClean="0">
                <a:latin typeface="Times New Roman" pitchFamily="18" charset="0"/>
                <a:cs typeface="Times New Roman" pitchFamily="18" charset="0"/>
              </a:rPr>
              <a:t>=</a:t>
            </a:r>
            <a:r>
              <a:rPr lang="en-US" altLang="ru-RU" b="1" dirty="0" smtClean="0">
                <a:latin typeface="Times New Roman" pitchFamily="18" charset="0"/>
                <a:cs typeface="Times New Roman" pitchFamily="18" charset="0"/>
              </a:rPr>
              <a:t>&gt;</a:t>
            </a:r>
            <a:endParaRPr lang="ru-RU" altLang="ru-RU" b="1" dirty="0" smtClean="0">
              <a:latin typeface="Times New Roman" pitchFamily="18" charset="0"/>
              <a:cs typeface="Times New Roman" pitchFamily="18" charset="0"/>
            </a:endParaRPr>
          </a:p>
          <a:p>
            <a:pPr algn="ctr">
              <a:lnSpc>
                <a:spcPct val="90000"/>
              </a:lnSpc>
              <a:buFontTx/>
              <a:buNone/>
            </a:pPr>
            <a:r>
              <a:rPr lang="ru-RU" altLang="ru-RU" b="1" dirty="0" smtClean="0">
                <a:latin typeface="Times New Roman" pitchFamily="18" charset="0"/>
                <a:cs typeface="Times New Roman" pitchFamily="18" charset="0"/>
              </a:rPr>
              <a:t> </a:t>
            </a:r>
            <a:r>
              <a:rPr lang="ru-RU" altLang="ru-RU" sz="2800" b="1" dirty="0" smtClean="0">
                <a:latin typeface="Times New Roman" pitchFamily="18" charset="0"/>
                <a:cs typeface="Times New Roman" pitchFamily="18" charset="0"/>
              </a:rPr>
              <a:t>   </a:t>
            </a:r>
            <a:r>
              <a:rPr lang="ru-RU" altLang="ru-RU" sz="2800" b="1" dirty="0" smtClean="0">
                <a:solidFill>
                  <a:srgbClr val="00B050"/>
                </a:solidFill>
                <a:latin typeface="Times New Roman" pitchFamily="18" charset="0"/>
                <a:cs typeface="Times New Roman" pitchFamily="18" charset="0"/>
              </a:rPr>
              <a:t>В этом случае сила Лоренца максимальна, значит, частица будет двигаться </a:t>
            </a:r>
          </a:p>
          <a:p>
            <a:pPr algn="ctr">
              <a:lnSpc>
                <a:spcPct val="90000"/>
              </a:lnSpc>
              <a:buFontTx/>
              <a:buNone/>
            </a:pPr>
            <a:r>
              <a:rPr lang="ru-RU" altLang="ru-RU" sz="2800" b="1" u="sng" dirty="0" smtClean="0">
                <a:solidFill>
                  <a:srgbClr val="CC0000"/>
                </a:solidFill>
                <a:latin typeface="Times New Roman" pitchFamily="18" charset="0"/>
                <a:cs typeface="Times New Roman" pitchFamily="18" charset="0"/>
              </a:rPr>
              <a:t>с центростремительным ускорением по окружности</a:t>
            </a:r>
          </a:p>
        </p:txBody>
      </p:sp>
      <p:graphicFrame>
        <p:nvGraphicFramePr>
          <p:cNvPr id="2050" name="Object 12"/>
          <p:cNvGraphicFramePr>
            <a:graphicFrameLocks noGrp="1" noChangeAspect="1"/>
          </p:cNvGraphicFramePr>
          <p:nvPr>
            <p:ph sz="half" idx="2"/>
          </p:nvPr>
        </p:nvGraphicFramePr>
        <p:xfrm>
          <a:off x="5105400" y="4214813"/>
          <a:ext cx="2617788" cy="466725"/>
        </p:xfrm>
        <a:graphic>
          <a:graphicData uri="http://schemas.openxmlformats.org/presentationml/2006/ole">
            <mc:AlternateContent xmlns:mc="http://schemas.openxmlformats.org/markup-compatibility/2006">
              <mc:Choice xmlns:v="urn:schemas-microsoft-com:vml" Requires="v">
                <p:oleObj spid="_x0000_s3075" name="Формула" r:id="rId3" imgW="1282700" imgH="228600" progId="Equation.3">
                  <p:embed/>
                </p:oleObj>
              </mc:Choice>
              <mc:Fallback>
                <p:oleObj name="Формула" r:id="rId3" imgW="12827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r="33679"/>
                      <a:stretch>
                        <a:fillRect/>
                      </a:stretch>
                    </p:blipFill>
                    <p:spPr bwMode="auto">
                      <a:xfrm>
                        <a:off x="5105400" y="4214813"/>
                        <a:ext cx="2617788" cy="466725"/>
                      </a:xfrm>
                      <a:prstGeom prst="rect">
                        <a:avLst/>
                      </a:prstGeom>
                      <a:solidFill>
                        <a:srgbClr val="DDDDDD">
                          <a:alpha val="30000"/>
                        </a:srgbClr>
                      </a:solidFill>
                      <a:ln w="28575">
                        <a:solidFill>
                          <a:srgbClr val="FF0000"/>
                        </a:solidFill>
                        <a:miter lim="800000"/>
                        <a:headEnd/>
                        <a:tailEnd/>
                      </a:ln>
                    </p:spPr>
                  </p:pic>
                </p:oleObj>
              </mc:Fallback>
            </mc:AlternateContent>
          </a:graphicData>
        </a:graphic>
      </p:graphicFrame>
      <p:sp>
        <p:nvSpPr>
          <p:cNvPr id="12" name="Номер слайда 6"/>
          <p:cNvSpPr>
            <a:spLocks noGrp="1"/>
          </p:cNvSpPr>
          <p:nvPr>
            <p:ph type="sldNum" sz="quarter" idx="12"/>
          </p:nvPr>
        </p:nvSpPr>
        <p:spPr/>
        <p:txBody>
          <a:bodyPr/>
          <a:lstStyle/>
          <a:p>
            <a:pPr>
              <a:defRPr/>
            </a:pPr>
            <a:fld id="{33D3104E-DD73-493D-BC61-0C12C64EF683}" type="slidenum">
              <a:rPr lang="ru-RU"/>
              <a:pPr>
                <a:defRPr/>
              </a:pPr>
              <a:t>24</a:t>
            </a:fld>
            <a:endParaRPr lang="ru-RU"/>
          </a:p>
        </p:txBody>
      </p:sp>
      <p:pic>
        <p:nvPicPr>
          <p:cNvPr id="2054" name="Picture 4" descr="4879_ris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z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6764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AutoShape 13"/>
          <p:cNvSpPr>
            <a:spLocks noChangeArrowheads="1"/>
          </p:cNvSpPr>
          <p:nvPr/>
        </p:nvSpPr>
        <p:spPr bwMode="auto">
          <a:xfrm>
            <a:off x="2971800" y="3733800"/>
            <a:ext cx="304800" cy="76200"/>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endParaRPr lang="ru-RU" altLang="ru-RU"/>
          </a:p>
        </p:txBody>
      </p:sp>
      <p:sp>
        <p:nvSpPr>
          <p:cNvPr id="2057" name="AutoShape 14"/>
          <p:cNvSpPr>
            <a:spLocks noChangeArrowheads="1"/>
          </p:cNvSpPr>
          <p:nvPr/>
        </p:nvSpPr>
        <p:spPr bwMode="auto">
          <a:xfrm>
            <a:off x="6705600" y="3810000"/>
            <a:ext cx="304800" cy="76200"/>
          </a:xfrm>
          <a:prstGeom prst="rightArrow">
            <a:avLst>
              <a:gd name="adj1" fmla="val 50000"/>
              <a:gd name="adj2" fmla="val 100000"/>
            </a:avLst>
          </a:prstGeom>
          <a:solidFill>
            <a:schemeClr val="tx1"/>
          </a:solidFill>
          <a:ln w="9525">
            <a:solidFill>
              <a:schemeClr val="tx1"/>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endParaRPr lang="ru-RU" altLang="ru-RU"/>
          </a:p>
        </p:txBody>
      </p:sp>
      <p:pic>
        <p:nvPicPr>
          <p:cNvPr id="2058" name="Picture 15" descr="lorenz"/>
          <p:cNvPicPr>
            <a:picLocks noChangeAspect="1" noChangeArrowheads="1"/>
          </p:cNvPicPr>
          <p:nvPr/>
        </p:nvPicPr>
        <p:blipFill>
          <a:blip r:embed="rId7">
            <a:extLst>
              <a:ext uri="{28A0092B-C50C-407E-A947-70E740481C1C}">
                <a14:useLocalDpi xmlns:a14="http://schemas.microsoft.com/office/drawing/2010/main" val="0"/>
              </a:ext>
            </a:extLst>
          </a:blip>
          <a:srcRect l="51968" t="8957" r="2362" b="26869"/>
          <a:stretch>
            <a:fillRect/>
          </a:stretch>
        </p:blipFill>
        <p:spPr bwMode="auto">
          <a:xfrm>
            <a:off x="5867400" y="1600200"/>
            <a:ext cx="27432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2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630362"/>
          </a:xfrm>
        </p:spPr>
        <p:txBody>
          <a:bodyPr/>
          <a:lstStyle/>
          <a:p>
            <a:r>
              <a:rPr lang="ru-RU" altLang="ru-RU" sz="3600" b="1" smtClean="0">
                <a:solidFill>
                  <a:srgbClr val="CC0000"/>
                </a:solidFill>
                <a:latin typeface="Times New Roman" pitchFamily="18" charset="0"/>
              </a:rPr>
              <a:t>Пространственные траектории заряженных частиц в магнитном поле</a:t>
            </a:r>
          </a:p>
        </p:txBody>
      </p:sp>
      <p:sp>
        <p:nvSpPr>
          <p:cNvPr id="10243" name="Rectangle 3"/>
          <p:cNvSpPr>
            <a:spLocks noGrp="1" noChangeArrowheads="1"/>
          </p:cNvSpPr>
          <p:nvPr>
            <p:ph idx="1"/>
          </p:nvPr>
        </p:nvSpPr>
        <p:spPr>
          <a:xfrm>
            <a:off x="3124200" y="1828800"/>
            <a:ext cx="5562600" cy="4343400"/>
          </a:xfrm>
        </p:spPr>
        <p:txBody>
          <a:bodyPr/>
          <a:lstStyle/>
          <a:p>
            <a:pPr algn="ctr">
              <a:buFontTx/>
              <a:buNone/>
            </a:pPr>
            <a:r>
              <a:rPr lang="ru-RU" altLang="ru-RU" sz="2400" b="1" dirty="0" smtClean="0">
                <a:latin typeface="Times New Roman" pitchFamily="18" charset="0"/>
              </a:rPr>
              <a:t>Вектор скорости нужно разложить на две составляющие: </a:t>
            </a:r>
            <a:r>
              <a:rPr lang="ru-RU" altLang="ru-RU" sz="2400" b="1" dirty="0" smtClean="0">
                <a:solidFill>
                  <a:srgbClr val="CC0000"/>
                </a:solidFill>
                <a:sym typeface="Symbol" pitchFamily="18" charset="2"/>
              </a:rPr>
              <a:t></a:t>
            </a:r>
            <a:r>
              <a:rPr lang="en-US" altLang="ru-RU" sz="2400" b="1" dirty="0" smtClean="0">
                <a:solidFill>
                  <a:srgbClr val="FF0000"/>
                </a:solidFill>
                <a:latin typeface="Times New Roman" pitchFamily="18" charset="0"/>
                <a:cs typeface="Times New Roman" pitchFamily="18" charset="0"/>
              </a:rPr>
              <a:t>║</a:t>
            </a:r>
            <a:r>
              <a:rPr lang="en-US" altLang="ru-RU" sz="2400" b="1" dirty="0" smtClean="0">
                <a:latin typeface="Times New Roman" pitchFamily="18" charset="0"/>
                <a:cs typeface="Times New Roman" pitchFamily="18" charset="0"/>
              </a:rPr>
              <a:t> </a:t>
            </a:r>
            <a:r>
              <a:rPr lang="ru-RU" altLang="ru-RU" sz="2400" b="1" dirty="0" smtClean="0">
                <a:latin typeface="Times New Roman" pitchFamily="18" charset="0"/>
                <a:cs typeface="Times New Roman" pitchFamily="18" charset="0"/>
              </a:rPr>
              <a:t>и </a:t>
            </a:r>
            <a:r>
              <a:rPr lang="ru-RU" altLang="ru-RU" sz="2400" b="1" dirty="0" smtClean="0">
                <a:solidFill>
                  <a:srgbClr val="CC0000"/>
                </a:solidFill>
                <a:sym typeface="Symbol" pitchFamily="18" charset="2"/>
              </a:rPr>
              <a:t></a:t>
            </a:r>
            <a:r>
              <a:rPr lang="ru-RU" altLang="ru-RU" sz="2400" dirty="0" smtClean="0"/>
              <a:t> </a:t>
            </a:r>
            <a:r>
              <a:rPr lang="en-US" altLang="ru-RU" sz="2400" b="1" dirty="0" smtClean="0">
                <a:solidFill>
                  <a:srgbClr val="FF0000"/>
                </a:solidFill>
                <a:latin typeface="Times New Roman" pitchFamily="18" charset="0"/>
                <a:cs typeface="Times New Roman" pitchFamily="18" charset="0"/>
              </a:rPr>
              <a:t>┴</a:t>
            </a:r>
            <a:r>
              <a:rPr lang="ru-RU" altLang="ru-RU" sz="2400" b="1" dirty="0" smtClean="0">
                <a:latin typeface="Times New Roman" pitchFamily="18" charset="0"/>
                <a:cs typeface="Times New Roman" pitchFamily="18" charset="0"/>
              </a:rPr>
              <a:t>,                     т.е. </a:t>
            </a:r>
            <a:r>
              <a:rPr lang="ru-RU" altLang="ru-RU" sz="2400" b="1" dirty="0" smtClean="0">
                <a:solidFill>
                  <a:srgbClr val="00B050"/>
                </a:solidFill>
                <a:latin typeface="Times New Roman" pitchFamily="18" charset="0"/>
                <a:cs typeface="Times New Roman" pitchFamily="18" charset="0"/>
              </a:rPr>
              <a:t>представить сложное движение частицы  в виде двух простых:</a:t>
            </a:r>
          </a:p>
          <a:p>
            <a:pPr algn="ctr">
              <a:buFontTx/>
              <a:buNone/>
            </a:pPr>
            <a:r>
              <a:rPr lang="ru-RU" altLang="ru-RU" sz="2400" b="1" dirty="0" smtClean="0">
                <a:latin typeface="Times New Roman" pitchFamily="18" charset="0"/>
                <a:cs typeface="Times New Roman" pitchFamily="18" charset="0"/>
              </a:rPr>
              <a:t>равномерного прямолинейного движения вдоль линий индукции                  и движения по окружности перпендикулярно линиям индукции – </a:t>
            </a:r>
            <a:r>
              <a:rPr lang="ru-RU" altLang="ru-RU" sz="2400" b="1" u="sng" dirty="0" smtClean="0">
                <a:solidFill>
                  <a:srgbClr val="CC0000"/>
                </a:solidFill>
                <a:latin typeface="Times New Roman" pitchFamily="18" charset="0"/>
                <a:cs typeface="Times New Roman" pitchFamily="18" charset="0"/>
              </a:rPr>
              <a:t>частица движется по спирали</a:t>
            </a:r>
            <a:r>
              <a:rPr lang="ru-RU" altLang="ru-RU" sz="2000" b="1" u="sng" dirty="0" smtClean="0">
                <a:solidFill>
                  <a:srgbClr val="CC0000"/>
                </a:solidFill>
                <a:latin typeface="Times New Roman" pitchFamily="18" charset="0"/>
                <a:cs typeface="Times New Roman" pitchFamily="18" charset="0"/>
              </a:rPr>
              <a:t>.</a:t>
            </a:r>
            <a:endParaRPr lang="en-US" altLang="ru-RU" sz="2000" b="1" u="sng" dirty="0" smtClean="0">
              <a:solidFill>
                <a:srgbClr val="CC0000"/>
              </a:solidFill>
              <a:latin typeface="Times New Roman" pitchFamily="18" charset="0"/>
              <a:cs typeface="Times New Roman" pitchFamily="18" charset="0"/>
            </a:endParaRPr>
          </a:p>
        </p:txBody>
      </p:sp>
      <p:sp>
        <p:nvSpPr>
          <p:cNvPr id="11" name="Номер слайда 5"/>
          <p:cNvSpPr>
            <a:spLocks noGrp="1"/>
          </p:cNvSpPr>
          <p:nvPr>
            <p:ph type="sldNum" sz="quarter" idx="12"/>
          </p:nvPr>
        </p:nvSpPr>
        <p:spPr/>
        <p:txBody>
          <a:bodyPr/>
          <a:lstStyle/>
          <a:p>
            <a:pPr>
              <a:defRPr/>
            </a:pPr>
            <a:fld id="{F441BDA8-7782-48AD-8F5E-22B8575361B5}" type="slidenum">
              <a:rPr lang="ru-RU"/>
              <a:pPr>
                <a:defRPr/>
              </a:pPr>
              <a:t>25</a:t>
            </a:fld>
            <a:endParaRPr lang="ru-RU"/>
          </a:p>
        </p:txBody>
      </p:sp>
      <p:pic>
        <p:nvPicPr>
          <p:cNvPr id="10245" name="Picture 4" descr="4879_ris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25908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p:cNvSpPr txBox="1">
            <a:spLocks noChangeArrowheads="1"/>
          </p:cNvSpPr>
          <p:nvPr/>
        </p:nvSpPr>
        <p:spPr bwMode="auto">
          <a:xfrm>
            <a:off x="685800" y="2819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ru-RU" altLang="ru-RU" sz="1800" b="0"/>
              <a:t>1</a:t>
            </a:r>
          </a:p>
        </p:txBody>
      </p:sp>
      <p:pic>
        <p:nvPicPr>
          <p:cNvPr id="10247" name="Picture 7"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2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486400"/>
            <a:ext cx="1270000" cy="711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 Box 10"/>
          <p:cNvSpPr txBox="1">
            <a:spLocks noChangeArrowheads="1"/>
          </p:cNvSpPr>
          <p:nvPr/>
        </p:nvSpPr>
        <p:spPr bwMode="auto">
          <a:xfrm>
            <a:off x="3429000" y="5638800"/>
            <a:ext cx="1828800" cy="574675"/>
          </a:xfrm>
          <a:prstGeom prst="rect">
            <a:avLst/>
          </a:prstGeom>
          <a:solidFill>
            <a:schemeClr val="bg1"/>
          </a:solidFill>
          <a:ln w="25400">
            <a:solidFill>
              <a:srgbClr val="FF0000"/>
            </a:solidFill>
            <a:miter lim="800000"/>
            <a:headEnd/>
            <a:tailEnd/>
          </a:ln>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ru-RU" sz="2000"/>
              <a:t>R = </a:t>
            </a:r>
            <a:r>
              <a:rPr lang="en-US" altLang="ru-RU" sz="2000">
                <a:cs typeface="Arial" charset="0"/>
              </a:rPr>
              <a:t>m </a:t>
            </a:r>
            <a:r>
              <a:rPr lang="ru-RU" altLang="ru-RU" sz="2000">
                <a:latin typeface="Times New Roman" pitchFamily="18" charset="0"/>
                <a:sym typeface="Symbol" pitchFamily="18" charset="2"/>
              </a:rPr>
              <a:t></a:t>
            </a:r>
            <a:r>
              <a:rPr lang="en-US" altLang="ru-RU" sz="1800" b="0"/>
              <a:t> </a:t>
            </a:r>
            <a:r>
              <a:rPr lang="en-US" altLang="ru-RU" sz="2000">
                <a:cs typeface="Arial" charset="0"/>
              </a:rPr>
              <a:t>| q B</a:t>
            </a:r>
          </a:p>
          <a:p>
            <a:pPr eaLnBrk="1" hangingPunct="1"/>
            <a:endParaRPr lang="en-US" altLang="ru-RU" sz="1000">
              <a:cs typeface="Arial" charset="0"/>
            </a:endParaRPr>
          </a:p>
        </p:txBody>
      </p:sp>
    </p:spTree>
    <p:extLst>
      <p:ext uri="{BB962C8B-B14F-4D97-AF65-F5344CB8AC3E}">
        <p14:creationId xmlns:p14="http://schemas.microsoft.com/office/powerpoint/2010/main" val="853425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altLang="ru-RU" sz="4800" b="1" smtClean="0">
                <a:solidFill>
                  <a:srgbClr val="CC0000"/>
                </a:solidFill>
                <a:latin typeface="Times New Roman" pitchFamily="18" charset="0"/>
              </a:rPr>
              <a:t>Применение силы Лоренца</a:t>
            </a:r>
          </a:p>
        </p:txBody>
      </p:sp>
      <p:sp>
        <p:nvSpPr>
          <p:cNvPr id="7" name="Номер слайда 5"/>
          <p:cNvSpPr>
            <a:spLocks noGrp="1"/>
          </p:cNvSpPr>
          <p:nvPr>
            <p:ph type="sldNum" sz="quarter" idx="12"/>
          </p:nvPr>
        </p:nvSpPr>
        <p:spPr/>
        <p:txBody>
          <a:bodyPr/>
          <a:lstStyle/>
          <a:p>
            <a:pPr>
              <a:defRPr/>
            </a:pPr>
            <a:fld id="{C643F1FB-A2A0-4422-9A86-880631AE7E21}" type="slidenum">
              <a:rPr lang="ru-RU"/>
              <a:pPr>
                <a:defRPr/>
              </a:pPr>
              <a:t>26</a:t>
            </a:fld>
            <a:endParaRPr lang="ru-RU"/>
          </a:p>
        </p:txBody>
      </p:sp>
      <p:pic>
        <p:nvPicPr>
          <p:cNvPr id="11268" name="Picture 4" descr="p0151"/>
          <p:cNvPicPr>
            <a:picLocks noChangeAspect="1" noChangeArrowheads="1"/>
          </p:cNvPicPr>
          <p:nvPr/>
        </p:nvPicPr>
        <p:blipFill>
          <a:blip r:embed="rId2">
            <a:extLst>
              <a:ext uri="{28A0092B-C50C-407E-A947-70E740481C1C}">
                <a14:useLocalDpi xmlns:a14="http://schemas.microsoft.com/office/drawing/2010/main" val="0"/>
              </a:ext>
            </a:extLst>
          </a:blip>
          <a:srcRect l="11418" t="11307" r="7993" b="7268"/>
          <a:stretch>
            <a:fillRect/>
          </a:stretch>
        </p:blipFill>
        <p:spPr bwMode="auto">
          <a:xfrm>
            <a:off x="457200" y="1295400"/>
            <a:ext cx="4038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p0152"/>
          <p:cNvPicPr>
            <a:picLocks noChangeAspect="1" noChangeArrowheads="1"/>
          </p:cNvPicPr>
          <p:nvPr/>
        </p:nvPicPr>
        <p:blipFill>
          <a:blip r:embed="rId3">
            <a:extLst>
              <a:ext uri="{28A0092B-C50C-407E-A947-70E740481C1C}">
                <a14:useLocalDpi xmlns:a14="http://schemas.microsoft.com/office/drawing/2010/main" val="0"/>
              </a:ext>
            </a:extLst>
          </a:blip>
          <a:srcRect l="7993" t="10498" r="4567" b="7268"/>
          <a:stretch>
            <a:fillRect/>
          </a:stretch>
        </p:blipFill>
        <p:spPr bwMode="auto">
          <a:xfrm>
            <a:off x="4648200" y="1295400"/>
            <a:ext cx="3962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40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4. </a:t>
            </a:r>
          </a:p>
          <a:p>
            <a:r>
              <a:rPr lang="ru-RU" sz="3600" dirty="0">
                <a:solidFill>
                  <a:prstClr val="black">
                    <a:lumMod val="85000"/>
                    <a:lumOff val="15000"/>
                  </a:prstClr>
                </a:solidFill>
                <a:latin typeface="Monotype Corsiva" panose="03010101010201010101" pitchFamily="66" charset="0"/>
              </a:rPr>
              <a:t> Открытие электромагнитной индукции. Магнитный поток.</a:t>
            </a:r>
            <a:endParaRPr lang="ru-RU" dirty="0"/>
          </a:p>
        </p:txBody>
      </p:sp>
    </p:spTree>
    <p:extLst>
      <p:ext uri="{BB962C8B-B14F-4D97-AF65-F5344CB8AC3E}">
        <p14:creationId xmlns:p14="http://schemas.microsoft.com/office/powerpoint/2010/main" val="119768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r>
              <a:rPr lang="ru-RU" altLang="ru-RU" sz="4800" b="1" smtClean="0">
                <a:solidFill>
                  <a:srgbClr val="A50021"/>
                </a:solidFill>
                <a:latin typeface="Times New Roman" pitchFamily="18" charset="0"/>
              </a:rPr>
              <a:t>Майкл Фарадей</a:t>
            </a:r>
          </a:p>
        </p:txBody>
      </p:sp>
      <p:sp>
        <p:nvSpPr>
          <p:cNvPr id="9219" name="Rectangle 3"/>
          <p:cNvSpPr>
            <a:spLocks noGrp="1" noChangeArrowheads="1"/>
          </p:cNvSpPr>
          <p:nvPr>
            <p:ph idx="1"/>
          </p:nvPr>
        </p:nvSpPr>
        <p:spPr>
          <a:xfrm>
            <a:off x="304800" y="3810000"/>
            <a:ext cx="8382000" cy="2468563"/>
          </a:xfrm>
        </p:spPr>
        <p:txBody>
          <a:bodyPr/>
          <a:lstStyle/>
          <a:p>
            <a:pPr>
              <a:buFontTx/>
              <a:buNone/>
            </a:pPr>
            <a:r>
              <a:rPr lang="ru-RU" altLang="ru-RU" smtClean="0">
                <a:latin typeface="Times New Roman" pitchFamily="18" charset="0"/>
              </a:rPr>
              <a:t>   </a:t>
            </a:r>
            <a:r>
              <a:rPr lang="ru-RU" altLang="ru-RU" b="1" i="1" smtClean="0">
                <a:solidFill>
                  <a:srgbClr val="000099"/>
                </a:solidFill>
                <a:latin typeface="Bradley Hand ITC" pitchFamily="66" charset="0"/>
              </a:rPr>
              <a:t>1821</a:t>
            </a:r>
            <a:r>
              <a:rPr lang="ru-RU" altLang="ru-RU" b="1" i="1" smtClean="0">
                <a:solidFill>
                  <a:srgbClr val="000099"/>
                </a:solidFill>
                <a:latin typeface="Times New Roman" pitchFamily="18" charset="0"/>
              </a:rPr>
              <a:t> год: «Превратить магнетизм в электричество».</a:t>
            </a:r>
          </a:p>
          <a:p>
            <a:pPr>
              <a:buFontTx/>
              <a:buNone/>
            </a:pPr>
            <a:r>
              <a:rPr lang="ru-RU" altLang="ru-RU" b="1" i="1" smtClean="0">
                <a:solidFill>
                  <a:srgbClr val="000099"/>
                </a:solidFill>
                <a:latin typeface="Times New Roman" pitchFamily="18" charset="0"/>
              </a:rPr>
              <a:t>   </a:t>
            </a:r>
            <a:r>
              <a:rPr lang="ru-RU" altLang="ru-RU" b="1" i="1" smtClean="0">
                <a:solidFill>
                  <a:srgbClr val="000099"/>
                </a:solidFill>
                <a:latin typeface="Bradley Hand ITC" pitchFamily="66" charset="0"/>
              </a:rPr>
              <a:t>1931</a:t>
            </a:r>
            <a:r>
              <a:rPr lang="ru-RU" altLang="ru-RU" b="1" i="1" smtClean="0">
                <a:solidFill>
                  <a:srgbClr val="000099"/>
                </a:solidFill>
                <a:latin typeface="Times New Roman" pitchFamily="18" charset="0"/>
              </a:rPr>
              <a:t> год – получил электрический ток с помощью магнитного поля</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27BDE9C1-149B-4A16-812D-9C88BC44BF7C}" type="slidenum">
              <a:rPr lang="ru-RU" altLang="ru-RU">
                <a:solidFill>
                  <a:srgbClr val="FFFFFF"/>
                </a:solidFill>
              </a:rPr>
              <a:pPr eaLnBrk="1" hangingPunct="1"/>
              <a:t>28</a:t>
            </a:fld>
            <a:endParaRPr lang="ru-RU" altLang="ru-RU">
              <a:solidFill>
                <a:srgbClr val="FFFFFF"/>
              </a:solidFill>
            </a:endParaRPr>
          </a:p>
        </p:txBody>
      </p:sp>
      <p:pic>
        <p:nvPicPr>
          <p:cNvPr id="9220" name="Picture 4" descr="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19843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r_559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4038600" cy="2386013"/>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9228" name="Text Box 12"/>
          <p:cNvSpPr txBox="1">
            <a:spLocks noChangeArrowheads="1"/>
          </p:cNvSpPr>
          <p:nvPr/>
        </p:nvSpPr>
        <p:spPr bwMode="auto">
          <a:xfrm>
            <a:off x="4413250" y="1295400"/>
            <a:ext cx="45767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r>
              <a:rPr lang="ru-RU" altLang="ru-RU" b="1">
                <a:latin typeface="Arial" charset="0"/>
              </a:rPr>
              <a:t>1791 – 1867 г.г., английский физик,</a:t>
            </a:r>
          </a:p>
          <a:p>
            <a:pPr algn="ctr" eaLnBrk="1" hangingPunct="1"/>
            <a:r>
              <a:rPr lang="ru-RU" altLang="ru-RU" b="1">
                <a:latin typeface="Arial" charset="0"/>
              </a:rPr>
              <a:t>Почетный член Петербургской </a:t>
            </a:r>
          </a:p>
          <a:p>
            <a:pPr algn="ctr" eaLnBrk="1" hangingPunct="1"/>
            <a:r>
              <a:rPr lang="ru-RU" altLang="ru-RU" b="1">
                <a:latin typeface="Arial" charset="0"/>
              </a:rPr>
              <a:t>Академии Наук (1830),</a:t>
            </a:r>
          </a:p>
          <a:p>
            <a:pPr algn="ctr" eaLnBrk="1" hangingPunct="1"/>
            <a:r>
              <a:rPr lang="ru-RU" altLang="ru-RU" b="1">
                <a:latin typeface="Arial" charset="0"/>
              </a:rPr>
              <a:t>Основоположник учения об электро-</a:t>
            </a:r>
          </a:p>
          <a:p>
            <a:pPr algn="ctr" eaLnBrk="1" hangingPunct="1"/>
            <a:r>
              <a:rPr lang="ru-RU" altLang="ru-RU" b="1">
                <a:latin typeface="Arial" charset="0"/>
              </a:rPr>
              <a:t>магнитном поле; ввел понятия </a:t>
            </a:r>
          </a:p>
          <a:p>
            <a:pPr algn="ctr" eaLnBrk="1" hangingPunct="1"/>
            <a:r>
              <a:rPr lang="ru-RU" altLang="ru-RU" b="1">
                <a:latin typeface="Arial" charset="0"/>
              </a:rPr>
              <a:t>«электрическое» и «магнитное поле»; </a:t>
            </a:r>
          </a:p>
          <a:p>
            <a:pPr algn="ctr" eaLnBrk="1" hangingPunct="1"/>
            <a:r>
              <a:rPr lang="ru-RU" altLang="ru-RU" b="1">
                <a:latin typeface="Arial" charset="0"/>
              </a:rPr>
              <a:t>высказал идею существования </a:t>
            </a:r>
          </a:p>
          <a:p>
            <a:pPr algn="ctr" eaLnBrk="1" hangingPunct="1"/>
            <a:r>
              <a:rPr lang="ru-RU" altLang="ru-RU" b="1">
                <a:latin typeface="Arial" charset="0"/>
              </a:rPr>
              <a:t>электромагнитных волн.</a:t>
            </a:r>
          </a:p>
        </p:txBody>
      </p:sp>
    </p:spTree>
    <p:extLst>
      <p:ext uri="{BB962C8B-B14F-4D97-AF65-F5344CB8AC3E}">
        <p14:creationId xmlns:p14="http://schemas.microsoft.com/office/powerpoint/2010/main" val="23074776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par>
                          <p:cTn id="10" fill="hold" nodeType="afterGroup">
                            <p:stCondLst>
                              <p:cond delay="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228"/>
                                        </p:tgtEl>
                                        <p:attrNameLst>
                                          <p:attrName>style.visibility</p:attrName>
                                        </p:attrNameLst>
                                      </p:cBhvr>
                                      <p:to>
                                        <p:strVal val="visible"/>
                                      </p:to>
                                    </p:set>
                                    <p:animEffect transition="in" filter="fade">
                                      <p:cBhvr>
                                        <p:cTn id="13" dur="500"/>
                                        <p:tgtEl>
                                          <p:spTgt spid="9228"/>
                                        </p:tgtEl>
                                      </p:cBhvr>
                                    </p:animEffect>
                                    <p:anim calcmode="lin" valueType="num">
                                      <p:cBhvr>
                                        <p:cTn id="14" dur="500" fill="hold"/>
                                        <p:tgtEl>
                                          <p:spTgt spid="9228"/>
                                        </p:tgtEl>
                                        <p:attrNameLst>
                                          <p:attrName>ppt_x</p:attrName>
                                        </p:attrNameLst>
                                      </p:cBhvr>
                                      <p:tavLst>
                                        <p:tav tm="0">
                                          <p:val>
                                            <p:strVal val="#ppt_x-.1"/>
                                          </p:val>
                                        </p:tav>
                                        <p:tav tm="100000">
                                          <p:val>
                                            <p:strVal val="#ppt_x"/>
                                          </p:val>
                                        </p:tav>
                                      </p:tavLst>
                                    </p:anim>
                                    <p:anim calcmode="lin" valueType="num">
                                      <p:cBhvr>
                                        <p:cTn id="15"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219">
                                            <p:txEl>
                                              <p:pRg st="0" end="0"/>
                                            </p:txEl>
                                          </p:spTgt>
                                        </p:tgtEl>
                                        <p:attrNameLst>
                                          <p:attrName>style.visibility</p:attrName>
                                        </p:attrNameLst>
                                      </p:cBhvr>
                                      <p:to>
                                        <p:strVal val="visible"/>
                                      </p:to>
                                    </p:set>
                                    <p:anim calcmode="discrete" valueType="clr">
                                      <p:cBhvr override="childStyle">
                                        <p:cTn id="20" dur="80"/>
                                        <p:tgtEl>
                                          <p:spTgt spid="9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219">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9219">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219">
                                            <p:txEl>
                                              <p:pRg st="1" end="1"/>
                                            </p:txEl>
                                          </p:spTgt>
                                        </p:tgtEl>
                                        <p:attrNameLst>
                                          <p:attrName>style.visibility</p:attrName>
                                        </p:attrNameLst>
                                      </p:cBhvr>
                                      <p:to>
                                        <p:strVal val="visible"/>
                                      </p:to>
                                    </p:set>
                                    <p:anim calcmode="discrete" valueType="clr">
                                      <p:cBhvr override="childStyle">
                                        <p:cTn id="27" dur="80"/>
                                        <p:tgtEl>
                                          <p:spTgt spid="9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219">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9219">
                                            <p:txEl>
                                              <p:pRg st="1" end="1"/>
                                            </p:txEl>
                                          </p:spTgt>
                                        </p:tgtEl>
                                        <p:attrNameLst>
                                          <p:attrName>fill.type</p:attrName>
                                        </p:attrNameLst>
                                      </p:cBhvr>
                                      <p:to>
                                        <p:strVal val="solid"/>
                                      </p:to>
                                    </p:set>
                                  </p:childTnLst>
                                </p:cTn>
                              </p:par>
                              <p:par>
                                <p:cTn id="30" presetID="53" presetClass="entr" presetSubtype="0" fill="hold" nodeType="withEffect">
                                  <p:stCondLst>
                                    <p:cond delay="0"/>
                                  </p:stCondLst>
                                  <p:childTnLst>
                                    <p:set>
                                      <p:cBhvr>
                                        <p:cTn id="31" dur="1" fill="hold">
                                          <p:stCondLst>
                                            <p:cond delay="0"/>
                                          </p:stCondLst>
                                        </p:cTn>
                                        <p:tgtEl>
                                          <p:spTgt spid="9227"/>
                                        </p:tgtEl>
                                        <p:attrNameLst>
                                          <p:attrName>style.visibility</p:attrName>
                                        </p:attrNameLst>
                                      </p:cBhvr>
                                      <p:to>
                                        <p:strVal val="visible"/>
                                      </p:to>
                                    </p:set>
                                    <p:anim calcmode="lin" valueType="num">
                                      <p:cBhvr>
                                        <p:cTn id="32" dur="500" fill="hold"/>
                                        <p:tgtEl>
                                          <p:spTgt spid="9227"/>
                                        </p:tgtEl>
                                        <p:attrNameLst>
                                          <p:attrName>ppt_w</p:attrName>
                                        </p:attrNameLst>
                                      </p:cBhvr>
                                      <p:tavLst>
                                        <p:tav tm="0">
                                          <p:val>
                                            <p:fltVal val="0"/>
                                          </p:val>
                                        </p:tav>
                                        <p:tav tm="100000">
                                          <p:val>
                                            <p:strVal val="#ppt_w"/>
                                          </p:val>
                                        </p:tav>
                                      </p:tavLst>
                                    </p:anim>
                                    <p:anim calcmode="lin" valueType="num">
                                      <p:cBhvr>
                                        <p:cTn id="33" dur="500" fill="hold"/>
                                        <p:tgtEl>
                                          <p:spTgt spid="9227"/>
                                        </p:tgtEl>
                                        <p:attrNameLst>
                                          <p:attrName>ppt_h</p:attrName>
                                        </p:attrNameLst>
                                      </p:cBhvr>
                                      <p:tavLst>
                                        <p:tav tm="0">
                                          <p:val>
                                            <p:fltVal val="0"/>
                                          </p:val>
                                        </p:tav>
                                        <p:tav tm="100000">
                                          <p:val>
                                            <p:strVal val="#ppt_h"/>
                                          </p:val>
                                        </p:tav>
                                      </p:tavLst>
                                    </p:anim>
                                    <p:animEffect transition="in" filter="fade">
                                      <p:cBhvr>
                                        <p:cTn id="34"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381000"/>
            <a:ext cx="6400800" cy="609600"/>
          </a:xfrm>
        </p:spPr>
        <p:txBody>
          <a:bodyPr>
            <a:normAutofit fontScale="90000"/>
          </a:bodyPr>
          <a:lstStyle/>
          <a:p>
            <a:pPr fontAlgn="auto">
              <a:spcAft>
                <a:spcPts val="0"/>
              </a:spcAft>
              <a:defRPr/>
            </a:pPr>
            <a:r>
              <a:rPr lang="ru-RU" b="1" i="1" smtClean="0">
                <a:solidFill>
                  <a:srgbClr val="000099"/>
                </a:solidFill>
                <a:latin typeface="Bradley Hand ITC" pitchFamily="66" charset="0"/>
              </a:rPr>
              <a:t>29 августа 1831 года</a:t>
            </a:r>
          </a:p>
        </p:txBody>
      </p:sp>
      <p:sp>
        <p:nvSpPr>
          <p:cNvPr id="17411" name="Rectangle 3"/>
          <p:cNvSpPr>
            <a:spLocks noGrp="1" noChangeArrowheads="1"/>
          </p:cNvSpPr>
          <p:nvPr>
            <p:ph idx="1"/>
          </p:nvPr>
        </p:nvSpPr>
        <p:spPr>
          <a:xfrm>
            <a:off x="-152400" y="1066800"/>
            <a:ext cx="9296400" cy="5257800"/>
          </a:xfrm>
        </p:spPr>
        <p:txBody>
          <a:bodyPr/>
          <a:lstStyle/>
          <a:p>
            <a:pPr>
              <a:lnSpc>
                <a:spcPct val="90000"/>
              </a:lnSpc>
              <a:buFontTx/>
              <a:buNone/>
            </a:pPr>
            <a:r>
              <a:rPr lang="ru-RU" altLang="ru-RU" b="1" i="1" dirty="0" smtClean="0">
                <a:latin typeface="Bradley Hand ITC" pitchFamily="66" charset="0"/>
              </a:rPr>
              <a:t>      «На широкую деревянную катушку была намотана медная проволока длиной в 203 фута и между витками её намотана проволока такой же длины, изолированная от первой хлопчатобумажной нитью. </a:t>
            </a:r>
          </a:p>
          <a:p>
            <a:pPr>
              <a:lnSpc>
                <a:spcPct val="90000"/>
              </a:lnSpc>
              <a:buFontTx/>
              <a:buNone/>
            </a:pPr>
            <a:r>
              <a:rPr lang="ru-RU" altLang="ru-RU" b="1" i="1" dirty="0" smtClean="0">
                <a:latin typeface="Bradley Hand ITC" pitchFamily="66" charset="0"/>
              </a:rPr>
              <a:t>       Одна из этих спиралей была соединена с гальванометром, другая – с сильной батареей… При замыкании цепи наблюдалось внезапное, но чрезвычайно слабое действие на гальванометре, и то же самое действие замечалось при прекращении тока. При непрерывном же прохождении тока через одну из спиралей не удалось обнаружить отклонения стрелки гальванометра…»</a:t>
            </a:r>
          </a:p>
        </p:txBody>
      </p:sp>
      <p:sp>
        <p:nvSpPr>
          <p:cNvPr id="81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53A07F1B-15A0-4A4F-9E98-070222BEBCF5}" type="slidenum">
              <a:rPr lang="ru-RU" altLang="ru-RU">
                <a:solidFill>
                  <a:srgbClr val="FFFFFF"/>
                </a:solidFill>
              </a:rPr>
              <a:pPr eaLnBrk="1" hangingPunct="1"/>
              <a:t>29</a:t>
            </a:fld>
            <a:endParaRPr lang="ru-RU" altLang="ru-RU">
              <a:solidFill>
                <a:srgbClr val="FFFFFF"/>
              </a:solidFill>
            </a:endParaRPr>
          </a:p>
        </p:txBody>
      </p:sp>
      <p:pic>
        <p:nvPicPr>
          <p:cNvPr id="17416" name="Picture 8" descr="image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24744"/>
            <a:ext cx="5410200" cy="267335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158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7411">
                                            <p:txEl>
                                              <p:pRg st="0" end="0"/>
                                            </p:txEl>
                                          </p:spTgt>
                                        </p:tgtEl>
                                        <p:attrNameLst>
                                          <p:attrName>style.visibility</p:attrName>
                                        </p:attrNameLst>
                                      </p:cBhvr>
                                      <p:to>
                                        <p:strVal val="visible"/>
                                      </p:to>
                                    </p:set>
                                    <p:anim calcmode="discrete" valueType="clr">
                                      <p:cBhvr override="childStyle">
                                        <p:cTn id="13" dur="80"/>
                                        <p:tgtEl>
                                          <p:spTgt spid="174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7411">
                                            <p:txEl>
                                              <p:pRg st="0" end="0"/>
                                            </p:txEl>
                                          </p:spTgt>
                                        </p:tgtEl>
                                        <p:attrNameLst>
                                          <p:attrName>fill.type</p:attrName>
                                        </p:attrNameLst>
                                      </p:cBhvr>
                                      <p:to>
                                        <p:strVal val="solid"/>
                                      </p:to>
                                    </p:set>
                                  </p:childTnLst>
                                </p:cTn>
                              </p:par>
                            </p:childTnLst>
                          </p:cTn>
                        </p:par>
                        <p:par>
                          <p:cTn id="16" fill="hold" nodeType="afterGroup">
                            <p:stCondLst>
                              <p:cond delay="7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411">
                                            <p:txEl>
                                              <p:pRg st="1" end="1"/>
                                            </p:txEl>
                                          </p:spTgt>
                                        </p:tgtEl>
                                        <p:attrNameLst>
                                          <p:attrName>style.visibility</p:attrName>
                                        </p:attrNameLst>
                                      </p:cBhvr>
                                      <p:to>
                                        <p:strVal val="visible"/>
                                      </p:to>
                                    </p:set>
                                    <p:anim calcmode="discrete" valueType="clr">
                                      <p:cBhvr override="childStyle">
                                        <p:cTn id="19" dur="80"/>
                                        <p:tgtEl>
                                          <p:spTgt spid="174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1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7411">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barn(inVertical)">
                                      <p:cBhvr>
                                        <p:cTn id="26"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556792"/>
            <a:ext cx="6781800" cy="1600200"/>
          </a:xfrm>
        </p:spPr>
        <p:txBody>
          <a:bodyPr>
            <a:noAutofit/>
          </a:bodyPr>
          <a:lstStyle/>
          <a:p>
            <a:r>
              <a:rPr lang="ru-RU" sz="3600" dirty="0" smtClean="0">
                <a:latin typeface="Monotype Corsiva" panose="03010101010201010101" pitchFamily="66" charset="0"/>
              </a:rPr>
              <a:t>Тема  1. </a:t>
            </a:r>
            <a:r>
              <a:rPr lang="ru-RU" sz="3600" dirty="0">
                <a:latin typeface="Monotype Corsiva" panose="03010101010201010101" pitchFamily="66" charset="0"/>
                <a:ea typeface="Calibri"/>
              </a:rPr>
              <a:t>Взаимодействие токов. Вектор магнитной индукции. Линии магнитной индукции</a:t>
            </a:r>
            <a:endParaRPr lang="ru-RU" sz="3600" dirty="0">
              <a:latin typeface="Monotype Corsiva" panose="03010101010201010101" pitchFamily="66" charset="0"/>
            </a:endParaRPr>
          </a:p>
        </p:txBody>
      </p:sp>
      <p:sp>
        <p:nvSpPr>
          <p:cNvPr id="3" name="Объект 2"/>
          <p:cNvSpPr>
            <a:spLocks noGrp="1"/>
          </p:cNvSpPr>
          <p:nvPr>
            <p:ph idx="1"/>
          </p:nvPr>
        </p:nvSpPr>
        <p:spPr>
          <a:xfrm>
            <a:off x="1259632" y="3573016"/>
            <a:ext cx="7543800" cy="3886200"/>
          </a:xfrm>
        </p:spPr>
        <p:txBody>
          <a:bodyPr/>
          <a:lstStyle/>
          <a:p>
            <a:pPr marL="0" indent="0">
              <a:buNone/>
            </a:pPr>
            <a:endParaRPr lang="ru-RU" dirty="0"/>
          </a:p>
        </p:txBody>
      </p:sp>
    </p:spTree>
    <p:extLst>
      <p:ext uri="{BB962C8B-B14F-4D97-AF65-F5344CB8AC3E}">
        <p14:creationId xmlns:p14="http://schemas.microsoft.com/office/powerpoint/2010/main" val="86547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0" y="228600"/>
            <a:ext cx="5334000" cy="1143000"/>
          </a:xfrm>
        </p:spPr>
        <p:txBody>
          <a:bodyPr>
            <a:normAutofit fontScale="90000"/>
          </a:bodyPr>
          <a:lstStyle/>
          <a:p>
            <a:r>
              <a:rPr lang="ru-RU" altLang="ru-RU" b="1" i="1" smtClean="0">
                <a:solidFill>
                  <a:srgbClr val="000099"/>
                </a:solidFill>
                <a:latin typeface="Bradley Hand ITC" pitchFamily="66" charset="0"/>
              </a:rPr>
              <a:t>17 октября 1831 года</a:t>
            </a:r>
          </a:p>
        </p:txBody>
      </p:sp>
      <p:pic>
        <p:nvPicPr>
          <p:cNvPr id="10244" name="Picture 4" descr="farad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0078"/>
          <a:stretch>
            <a:fillRect/>
          </a:stretch>
        </p:blipFill>
        <p:spPr>
          <a:xfrm>
            <a:off x="228600" y="457200"/>
            <a:ext cx="3200400" cy="2806700"/>
          </a:xfrm>
          <a:noFill/>
        </p:spPr>
      </p:pic>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C7182087-F796-41E0-970E-82BC0EDAEB4E}" type="slidenum">
              <a:rPr lang="ru-RU" altLang="ru-RU">
                <a:solidFill>
                  <a:srgbClr val="FFFFFF"/>
                </a:solidFill>
              </a:rPr>
              <a:pPr eaLnBrk="1" hangingPunct="1"/>
              <a:t>30</a:t>
            </a:fld>
            <a:endParaRPr lang="ru-RU" altLang="ru-RU">
              <a:solidFill>
                <a:srgbClr val="FFFFFF"/>
              </a:solidFill>
            </a:endParaRPr>
          </a:p>
        </p:txBody>
      </p:sp>
      <p:pic>
        <p:nvPicPr>
          <p:cNvPr id="10246" name="Picture 6" descr="teo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0126r2"/>
          <p:cNvPicPr>
            <a:picLocks noChangeAspect="1" noChangeArrowheads="1"/>
          </p:cNvPicPr>
          <p:nvPr/>
        </p:nvPicPr>
        <p:blipFill>
          <a:blip r:embed="rId5">
            <a:extLst>
              <a:ext uri="{28A0092B-C50C-407E-A947-70E740481C1C}">
                <a14:useLocalDpi xmlns:a14="http://schemas.microsoft.com/office/drawing/2010/main" val="0"/>
              </a:ext>
            </a:extLst>
          </a:blip>
          <a:srcRect l="1163" r="2907" b="13124"/>
          <a:stretch>
            <a:fillRect/>
          </a:stretch>
        </p:blipFill>
        <p:spPr bwMode="auto">
          <a:xfrm>
            <a:off x="228600" y="3505200"/>
            <a:ext cx="4648200" cy="2862263"/>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251" name="Picture 11" descr="clip_image002"/>
          <p:cNvPicPr>
            <a:picLocks noChangeAspect="1" noChangeArrowheads="1"/>
          </p:cNvPicPr>
          <p:nvPr/>
        </p:nvPicPr>
        <p:blipFill>
          <a:blip r:embed="rId6">
            <a:extLst>
              <a:ext uri="{28A0092B-C50C-407E-A947-70E740481C1C}">
                <a14:useLocalDpi xmlns:a14="http://schemas.microsoft.com/office/drawing/2010/main" val="0"/>
              </a:ext>
            </a:extLst>
          </a:blip>
          <a:srcRect b="4126"/>
          <a:stretch>
            <a:fillRect/>
          </a:stretch>
        </p:blipFill>
        <p:spPr bwMode="auto">
          <a:xfrm>
            <a:off x="6705600" y="1295400"/>
            <a:ext cx="1981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12" descr="Крупная сетка"/>
          <p:cNvSpPr txBox="1">
            <a:spLocks noChangeArrowheads="1"/>
          </p:cNvSpPr>
          <p:nvPr/>
        </p:nvSpPr>
        <p:spPr bwMode="auto">
          <a:xfrm>
            <a:off x="3352800" y="381000"/>
            <a:ext cx="5307013" cy="6002338"/>
          </a:xfrm>
          <a:prstGeom prst="rect">
            <a:avLst/>
          </a:prstGeom>
          <a:pattFill prst="lgGrid">
            <a:fgClr>
              <a:schemeClr val="accent1"/>
            </a:fgClr>
            <a:bgClr>
              <a:schemeClr val="bg1"/>
            </a:bgClr>
          </a:pattFill>
          <a:ln w="38100">
            <a:solidFill>
              <a:srgbClr val="0000CC"/>
            </a:solidFill>
            <a:miter lim="800000"/>
            <a:headEnd/>
            <a:tailEnd/>
          </a:ln>
        </p:spPr>
        <p:txBody>
          <a:bodyPr>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endParaRPr lang="ru-RU" altLang="ru-RU" sz="3600" b="1" i="1">
              <a:latin typeface="Bradley Hand ITC" pitchFamily="66" charset="0"/>
            </a:endParaRPr>
          </a:p>
          <a:p>
            <a:pPr algn="ctr" eaLnBrk="1" hangingPunct="1"/>
            <a:r>
              <a:rPr lang="ru-RU" altLang="ru-RU" sz="3600" b="1" i="1">
                <a:latin typeface="Bradley Hand ITC" pitchFamily="66" charset="0"/>
              </a:rPr>
              <a:t>  </a:t>
            </a:r>
            <a:r>
              <a:rPr lang="ru-RU" altLang="ru-RU" sz="9600" b="1">
                <a:solidFill>
                  <a:srgbClr val="FF0000"/>
                </a:solidFill>
                <a:latin typeface="Bradley Hand ITC" pitchFamily="66" charset="0"/>
              </a:rPr>
              <a:t>!</a:t>
            </a:r>
            <a:r>
              <a:rPr lang="ru-RU" altLang="ru-RU" sz="3600" b="1" i="1">
                <a:solidFill>
                  <a:srgbClr val="000099"/>
                </a:solidFill>
                <a:latin typeface="Bradley Hand ITC" pitchFamily="66" charset="0"/>
              </a:rPr>
              <a:t>Электрический ток возникал тогда, </a:t>
            </a:r>
          </a:p>
          <a:p>
            <a:pPr algn="ctr" eaLnBrk="1" hangingPunct="1"/>
            <a:r>
              <a:rPr lang="ru-RU" altLang="ru-RU" sz="3600" b="1" i="1">
                <a:solidFill>
                  <a:srgbClr val="000099"/>
                </a:solidFill>
                <a:latin typeface="Bradley Hand ITC" pitchFamily="66" charset="0"/>
              </a:rPr>
              <a:t>когда проводник оказывался </a:t>
            </a:r>
          </a:p>
          <a:p>
            <a:pPr algn="ctr" eaLnBrk="1" hangingPunct="1"/>
            <a:r>
              <a:rPr lang="ru-RU" altLang="ru-RU" sz="3600" b="1" i="1">
                <a:solidFill>
                  <a:srgbClr val="000099"/>
                </a:solidFill>
                <a:latin typeface="Bradley Hand ITC" pitchFamily="66" charset="0"/>
              </a:rPr>
              <a:t>в области  действия </a:t>
            </a:r>
          </a:p>
          <a:p>
            <a:pPr algn="ctr" eaLnBrk="1" hangingPunct="1"/>
            <a:r>
              <a:rPr lang="ru-RU" altLang="ru-RU" sz="3600" b="1" i="1">
                <a:solidFill>
                  <a:srgbClr val="A50021"/>
                </a:solidFill>
                <a:latin typeface="Bradley Hand ITC" pitchFamily="66" charset="0"/>
              </a:rPr>
              <a:t>переменного магнитного поля</a:t>
            </a:r>
            <a:r>
              <a:rPr lang="ru-RU" altLang="ru-RU" sz="3600" b="1" i="1">
                <a:solidFill>
                  <a:srgbClr val="000099"/>
                </a:solidFill>
                <a:latin typeface="Bradley Hand ITC" pitchFamily="66" charset="0"/>
              </a:rPr>
              <a:t>.</a:t>
            </a:r>
          </a:p>
          <a:p>
            <a:pPr algn="ctr" eaLnBrk="1" hangingPunct="1"/>
            <a:endParaRPr lang="ru-RU" altLang="ru-RU" sz="3600" b="1" i="1">
              <a:solidFill>
                <a:srgbClr val="000099"/>
              </a:solidFill>
              <a:latin typeface="Bradley Hand ITC" pitchFamily="66" charset="0"/>
            </a:endParaRPr>
          </a:p>
        </p:txBody>
      </p:sp>
      <p:sp>
        <p:nvSpPr>
          <p:cNvPr id="10253" name="Text Box 13" descr="Крупная сетка"/>
          <p:cNvSpPr txBox="1">
            <a:spLocks noChangeArrowheads="1"/>
          </p:cNvSpPr>
          <p:nvPr/>
        </p:nvSpPr>
        <p:spPr bwMode="auto">
          <a:xfrm>
            <a:off x="0" y="0"/>
            <a:ext cx="8839200" cy="6002338"/>
          </a:xfrm>
          <a:prstGeom prst="rect">
            <a:avLst/>
          </a:prstGeom>
          <a:pattFill prst="lgGrid">
            <a:fgClr>
              <a:schemeClr val="accent1"/>
            </a:fgClr>
            <a:bgClr>
              <a:schemeClr val="bg1"/>
            </a:bgClr>
          </a:pattFill>
          <a:ln w="38100">
            <a:solidFill>
              <a:srgbClr val="0000FF"/>
            </a:solidFill>
            <a:miter lim="800000"/>
            <a:headEnd/>
            <a:tailEnd/>
          </a:ln>
        </p:spPr>
        <p:txBody>
          <a:bodyPr>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endParaRPr lang="ru-RU" altLang="ru-RU" sz="3200" b="1" i="1">
              <a:latin typeface="Bradley Hand ITC" pitchFamily="66" charset="0"/>
            </a:endParaRPr>
          </a:p>
          <a:p>
            <a:pPr eaLnBrk="1" hangingPunct="1"/>
            <a:r>
              <a:rPr lang="ru-RU" altLang="ru-RU" sz="3200" b="1" i="1">
                <a:latin typeface="Bradley Hand ITC" pitchFamily="66" charset="0"/>
              </a:rPr>
              <a:t>         </a:t>
            </a:r>
            <a:r>
              <a:rPr lang="ru-RU" altLang="ru-RU" sz="3200" b="1" i="1">
                <a:solidFill>
                  <a:srgbClr val="A50021"/>
                </a:solidFill>
                <a:latin typeface="Bradley Hand ITC" pitchFamily="66" charset="0"/>
              </a:rPr>
              <a:t>Электромагнитная индукция</a:t>
            </a:r>
            <a:r>
              <a:rPr lang="ru-RU" altLang="ru-RU" sz="3200" b="1" i="1">
                <a:latin typeface="Bradley Hand ITC" pitchFamily="66" charset="0"/>
              </a:rPr>
              <a:t> –  </a:t>
            </a:r>
          </a:p>
          <a:p>
            <a:pPr eaLnBrk="1" hangingPunct="1"/>
            <a:r>
              <a:rPr lang="ru-RU" altLang="ru-RU" sz="3200" b="1" i="1">
                <a:latin typeface="Bradley Hand ITC" pitchFamily="66" charset="0"/>
              </a:rPr>
              <a:t>  физическое явление, заключающееся в </a:t>
            </a:r>
          </a:p>
          <a:p>
            <a:pPr eaLnBrk="1" hangingPunct="1"/>
            <a:r>
              <a:rPr lang="ru-RU" altLang="ru-RU" sz="3200" b="1" i="1">
                <a:latin typeface="Bradley Hand ITC" pitchFamily="66" charset="0"/>
              </a:rPr>
              <a:t>  возникновении вихревого электрического</a:t>
            </a:r>
          </a:p>
          <a:p>
            <a:pPr eaLnBrk="1" hangingPunct="1"/>
            <a:r>
              <a:rPr lang="ru-RU" altLang="ru-RU" sz="3200" b="1" i="1">
                <a:latin typeface="Bradley Hand ITC" pitchFamily="66" charset="0"/>
              </a:rPr>
              <a:t>  поля, вызывающего электрический ток в</a:t>
            </a:r>
          </a:p>
          <a:p>
            <a:pPr eaLnBrk="1" hangingPunct="1"/>
            <a:r>
              <a:rPr lang="ru-RU" altLang="ru-RU" sz="3200" b="1" i="1">
                <a:latin typeface="Bradley Hand ITC" pitchFamily="66" charset="0"/>
              </a:rPr>
              <a:t>  замкнутом контуре при изменении</a:t>
            </a:r>
          </a:p>
          <a:p>
            <a:pPr eaLnBrk="1" hangingPunct="1"/>
            <a:r>
              <a:rPr lang="ru-RU" altLang="ru-RU" sz="3200" b="1" i="1">
                <a:latin typeface="Bradley Hand ITC" pitchFamily="66" charset="0"/>
              </a:rPr>
              <a:t>  потока магнитной индукции через</a:t>
            </a:r>
          </a:p>
          <a:p>
            <a:pPr eaLnBrk="1" hangingPunct="1"/>
            <a:r>
              <a:rPr lang="ru-RU" altLang="ru-RU" sz="3200" b="1" i="1">
                <a:latin typeface="Bradley Hand ITC" pitchFamily="66" charset="0"/>
              </a:rPr>
              <a:t>  поверхность, ограниченную этим</a:t>
            </a:r>
          </a:p>
          <a:p>
            <a:pPr eaLnBrk="1" hangingPunct="1"/>
            <a:r>
              <a:rPr lang="ru-RU" altLang="ru-RU" sz="3200" b="1" i="1">
                <a:latin typeface="Bradley Hand ITC" pitchFamily="66" charset="0"/>
              </a:rPr>
              <a:t>  контуром.</a:t>
            </a:r>
          </a:p>
          <a:p>
            <a:pPr eaLnBrk="1" hangingPunct="1"/>
            <a:r>
              <a:rPr lang="ru-RU" altLang="ru-RU" sz="3200" b="1" i="1">
                <a:latin typeface="Bradley Hand ITC" pitchFamily="66" charset="0"/>
              </a:rPr>
              <a:t>     Возникающий при этом ток называют</a:t>
            </a:r>
          </a:p>
          <a:p>
            <a:pPr eaLnBrk="1" hangingPunct="1"/>
            <a:r>
              <a:rPr lang="ru-RU" altLang="ru-RU" sz="3200" b="1" i="1">
                <a:latin typeface="Bradley Hand ITC" pitchFamily="66" charset="0"/>
              </a:rPr>
              <a:t>                        </a:t>
            </a:r>
            <a:r>
              <a:rPr lang="ru-RU" altLang="ru-RU" sz="3200" b="1" i="1">
                <a:solidFill>
                  <a:srgbClr val="A50021"/>
                </a:solidFill>
                <a:latin typeface="Bradley Hand ITC" pitchFamily="66" charset="0"/>
              </a:rPr>
              <a:t>индукционным</a:t>
            </a:r>
            <a:r>
              <a:rPr lang="ru-RU" altLang="ru-RU" sz="3200" b="1" i="1">
                <a:latin typeface="Bradley Hand ITC" pitchFamily="66" charset="0"/>
              </a:rPr>
              <a:t>.</a:t>
            </a:r>
          </a:p>
          <a:p>
            <a:pPr eaLnBrk="1" hangingPunct="1"/>
            <a:endParaRPr lang="ru-RU" altLang="ru-RU" sz="3200" b="1" i="1">
              <a:latin typeface="Bradley Hand ITC" pitchFamily="66" charset="0"/>
            </a:endParaRPr>
          </a:p>
        </p:txBody>
      </p:sp>
    </p:spTree>
    <p:extLst>
      <p:ext uri="{BB962C8B-B14F-4D97-AF65-F5344CB8AC3E}">
        <p14:creationId xmlns:p14="http://schemas.microsoft.com/office/powerpoint/2010/main" val="37072039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par>
                          <p:cTn id="10" fill="hold" nodeType="afterGroup">
                            <p:stCondLst>
                              <p:cond delay="720"/>
                            </p:stCondLst>
                            <p:childTnLst>
                              <p:par>
                                <p:cTn id="11" presetID="16" presetClass="entr" presetSubtype="37" fill="hold" nodeType="after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barn(outVertical)">
                                      <p:cBhvr>
                                        <p:cTn id="13" dur="500"/>
                                        <p:tgtEl>
                                          <p:spTgt spid="102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barn(outVertical)">
                                      <p:cBhvr>
                                        <p:cTn id="18" dur="5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nodeType="clickEffect">
                                  <p:stCondLst>
                                    <p:cond delay="0"/>
                                  </p:stCondLst>
                                  <p:childTnLst>
                                    <p:set>
                                      <p:cBhvr>
                                        <p:cTn id="22" dur="1" fill="hold">
                                          <p:stCondLst>
                                            <p:cond delay="0"/>
                                          </p:stCondLst>
                                        </p:cTn>
                                        <p:tgtEl>
                                          <p:spTgt spid="10251"/>
                                        </p:tgtEl>
                                        <p:attrNameLst>
                                          <p:attrName>style.visibility</p:attrName>
                                        </p:attrNameLst>
                                      </p:cBhvr>
                                      <p:to>
                                        <p:strVal val="visible"/>
                                      </p:to>
                                    </p:set>
                                    <p:animEffect transition="in" filter="barn(outHorizontal)">
                                      <p:cBhvr>
                                        <p:cTn id="23" dur="500"/>
                                        <p:tgtEl>
                                          <p:spTgt spid="102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nodeType="click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barn(outVertical)">
                                      <p:cBhvr>
                                        <p:cTn id="28" dur="500"/>
                                        <p:tgtEl>
                                          <p:spTgt spid="102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iterate type="lt">
                                    <p:tmPct val="0"/>
                                  </p:iterate>
                                  <p:childTnLst>
                                    <p:set>
                                      <p:cBhvr>
                                        <p:cTn id="32" dur="1" fill="hold">
                                          <p:stCondLst>
                                            <p:cond delay="0"/>
                                          </p:stCondLst>
                                        </p:cTn>
                                        <p:tgtEl>
                                          <p:spTgt spid="10252"/>
                                        </p:tgtEl>
                                        <p:attrNameLst>
                                          <p:attrName>style.visibility</p:attrName>
                                        </p:attrNameLst>
                                      </p:cBhvr>
                                      <p:to>
                                        <p:strVal val="visible"/>
                                      </p:to>
                                    </p:set>
                                    <p:animEffect transition="in" filter="barn(outVertical)">
                                      <p:cBhvr>
                                        <p:cTn id="33" dur="500"/>
                                        <p:tgtEl>
                                          <p:spTgt spid="10252"/>
                                        </p:tgtEl>
                                      </p:cBhvr>
                                    </p:animEffect>
                                  </p:childTnLst>
                                </p:cTn>
                              </p:par>
                              <p:par>
                                <p:cTn id="34" presetID="27" presetClass="entr" presetSubtype="0" fill="hold" grpId="1" nodeType="withEffect">
                                  <p:stCondLst>
                                    <p:cond delay="0"/>
                                  </p:stCondLst>
                                  <p:iterate type="lt">
                                    <p:tmPct val="50000"/>
                                  </p:iterate>
                                  <p:childTnLst>
                                    <p:set>
                                      <p:cBhvr>
                                        <p:cTn id="35" dur="1" fill="hold">
                                          <p:stCondLst>
                                            <p:cond delay="0"/>
                                          </p:stCondLst>
                                        </p:cTn>
                                        <p:tgtEl>
                                          <p:spTgt spid="10252"/>
                                        </p:tgtEl>
                                        <p:attrNameLst>
                                          <p:attrName>style.visibility</p:attrName>
                                        </p:attrNameLst>
                                      </p:cBhvr>
                                      <p:to>
                                        <p:strVal val="visible"/>
                                      </p:to>
                                    </p:set>
                                    <p:anim calcmode="discrete" valueType="clr">
                                      <p:cBhvr override="childStyle">
                                        <p:cTn id="36"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0252"/>
                                        </p:tgtEl>
                                        <p:attrNameLst>
                                          <p:attrName>fillcolor</p:attrName>
                                        </p:attrNameLst>
                                      </p:cBhvr>
                                      <p:tavLst>
                                        <p:tav tm="0">
                                          <p:val>
                                            <p:clrVal>
                                              <a:schemeClr val="accent2"/>
                                            </p:clrVal>
                                          </p:val>
                                        </p:tav>
                                        <p:tav tm="50000">
                                          <p:val>
                                            <p:clrVal>
                                              <a:schemeClr val="hlink"/>
                                            </p:clrVal>
                                          </p:val>
                                        </p:tav>
                                      </p:tavLst>
                                    </p:anim>
                                    <p:set>
                                      <p:cBhvr>
                                        <p:cTn id="38" dur="80"/>
                                        <p:tgtEl>
                                          <p:spTgt spid="10252"/>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0253"/>
                                        </p:tgtEl>
                                        <p:attrNameLst>
                                          <p:attrName>style.visibility</p:attrName>
                                        </p:attrNameLst>
                                      </p:cBhvr>
                                      <p:to>
                                        <p:strVal val="visible"/>
                                      </p:to>
                                    </p:set>
                                    <p:animEffect transition="in" filter="barn(outVertical)">
                                      <p:cBhvr>
                                        <p:cTn id="43"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52" grpId="0" animBg="1"/>
      <p:bldP spid="10252" grpId="1" animBg="1"/>
      <p:bldP spid="102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5. </a:t>
            </a:r>
          </a:p>
          <a:p>
            <a:pPr algn="ctr"/>
            <a:r>
              <a:rPr lang="ru-RU" sz="3600" dirty="0">
                <a:solidFill>
                  <a:prstClr val="black">
                    <a:lumMod val="85000"/>
                    <a:lumOff val="15000"/>
                  </a:prstClr>
                </a:solidFill>
                <a:latin typeface="Monotype Corsiva" panose="03010101010201010101" pitchFamily="66" charset="0"/>
              </a:rPr>
              <a:t> Направление индукционного </a:t>
            </a:r>
            <a:r>
              <a:rPr lang="ru-RU" sz="3600" dirty="0" smtClean="0">
                <a:solidFill>
                  <a:prstClr val="black">
                    <a:lumMod val="85000"/>
                    <a:lumOff val="15000"/>
                  </a:prstClr>
                </a:solidFill>
                <a:latin typeface="Monotype Corsiva" panose="03010101010201010101" pitchFamily="66" charset="0"/>
              </a:rPr>
              <a:t>тока</a:t>
            </a:r>
          </a:p>
          <a:p>
            <a:pPr algn="ctr"/>
            <a:r>
              <a:rPr lang="ru-RU" sz="3600" dirty="0" smtClean="0">
                <a:solidFill>
                  <a:prstClr val="black">
                    <a:lumMod val="85000"/>
                    <a:lumOff val="15000"/>
                  </a:prstClr>
                </a:solidFill>
                <a:latin typeface="Monotype Corsiva" panose="03010101010201010101" pitchFamily="66" charset="0"/>
              </a:rPr>
              <a:t>Правило </a:t>
            </a:r>
            <a:r>
              <a:rPr lang="ru-RU" sz="3600" dirty="0">
                <a:solidFill>
                  <a:prstClr val="black">
                    <a:lumMod val="85000"/>
                    <a:lumOff val="15000"/>
                  </a:prstClr>
                </a:solidFill>
                <a:latin typeface="Monotype Corsiva" panose="03010101010201010101" pitchFamily="66" charset="0"/>
              </a:rPr>
              <a:t>Ленца.  </a:t>
            </a:r>
            <a:endParaRPr lang="ru-RU" sz="3600" dirty="0" smtClean="0">
              <a:solidFill>
                <a:prstClr val="black">
                  <a:lumMod val="85000"/>
                  <a:lumOff val="15000"/>
                </a:prstClr>
              </a:solidFill>
              <a:latin typeface="Monotype Corsiva" panose="03010101010201010101" pitchFamily="66" charset="0"/>
            </a:endParaRPr>
          </a:p>
          <a:p>
            <a:pPr algn="ctr"/>
            <a:r>
              <a:rPr lang="ru-RU" sz="3600" dirty="0" smtClean="0">
                <a:solidFill>
                  <a:prstClr val="black">
                    <a:lumMod val="85000"/>
                    <a:lumOff val="15000"/>
                  </a:prstClr>
                </a:solidFill>
                <a:latin typeface="Monotype Corsiva" panose="03010101010201010101" pitchFamily="66" charset="0"/>
              </a:rPr>
              <a:t>Закон </a:t>
            </a:r>
            <a:r>
              <a:rPr lang="ru-RU" sz="3600" dirty="0">
                <a:solidFill>
                  <a:prstClr val="black">
                    <a:lumMod val="85000"/>
                    <a:lumOff val="15000"/>
                  </a:prstClr>
                </a:solidFill>
                <a:latin typeface="Monotype Corsiva" panose="03010101010201010101" pitchFamily="66" charset="0"/>
              </a:rPr>
              <a:t>электромагнитной </a:t>
            </a:r>
            <a:r>
              <a:rPr lang="ru-RU" sz="3600" dirty="0" smtClean="0">
                <a:solidFill>
                  <a:prstClr val="black">
                    <a:lumMod val="85000"/>
                    <a:lumOff val="15000"/>
                  </a:prstClr>
                </a:solidFill>
                <a:latin typeface="Monotype Corsiva" panose="03010101010201010101" pitchFamily="66" charset="0"/>
              </a:rPr>
              <a:t>индукции</a:t>
            </a:r>
            <a:endParaRPr lang="ru-RU" dirty="0"/>
          </a:p>
        </p:txBody>
      </p:sp>
    </p:spTree>
    <p:extLst>
      <p:ext uri="{BB962C8B-B14F-4D97-AF65-F5344CB8AC3E}">
        <p14:creationId xmlns:p14="http://schemas.microsoft.com/office/powerpoint/2010/main" val="157195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04800"/>
            <a:ext cx="4114800" cy="1143000"/>
          </a:xfrm>
        </p:spPr>
        <p:txBody>
          <a:bodyPr>
            <a:normAutofit fontScale="90000"/>
          </a:bodyPr>
          <a:lstStyle/>
          <a:p>
            <a:pPr fontAlgn="auto">
              <a:spcAft>
                <a:spcPts val="0"/>
              </a:spcAft>
              <a:defRPr/>
            </a:pPr>
            <a:r>
              <a:rPr lang="ru-RU" sz="2400" b="1" i="1" smtClean="0">
                <a:solidFill>
                  <a:srgbClr val="A50021"/>
                </a:solidFill>
              </a:rPr>
              <a:t>Алгоритм определения направления индукционного тока</a:t>
            </a:r>
          </a:p>
        </p:txBody>
      </p:sp>
      <p:sp>
        <p:nvSpPr>
          <p:cNvPr id="20483" name="Rectangle 3" descr="Крупная сетка"/>
          <p:cNvSpPr>
            <a:spLocks noGrp="1" noChangeArrowheads="1"/>
          </p:cNvSpPr>
          <p:nvPr>
            <p:ph idx="1"/>
          </p:nvPr>
        </p:nvSpPr>
        <p:spPr>
          <a:xfrm>
            <a:off x="4495800" y="304800"/>
            <a:ext cx="4343400" cy="6248400"/>
          </a:xfrm>
          <a:pattFill prst="lgGrid">
            <a:fgClr>
              <a:schemeClr val="accent1"/>
            </a:fgClr>
            <a:bgClr>
              <a:schemeClr val="bg1"/>
            </a:bgClr>
          </a:pattFill>
          <a:ln w="38100">
            <a:solidFill>
              <a:srgbClr val="0000FF"/>
            </a:solidFill>
            <a:miter lim="800000"/>
            <a:headEnd/>
            <a:tailEnd/>
          </a:ln>
        </p:spPr>
        <p:txBody>
          <a:bodyPr/>
          <a:lstStyle/>
          <a:p>
            <a:pPr>
              <a:lnSpc>
                <a:spcPct val="90000"/>
              </a:lnSpc>
              <a:buFontTx/>
              <a:buNone/>
            </a:pPr>
            <a:endParaRPr lang="ru-RU" altLang="ru-RU" sz="1000" b="1" i="1" smtClean="0">
              <a:latin typeface="Bradley Hand ITC" pitchFamily="66" charset="0"/>
            </a:endParaRPr>
          </a:p>
          <a:p>
            <a:pPr>
              <a:lnSpc>
                <a:spcPct val="90000"/>
              </a:lnSpc>
              <a:buFontTx/>
              <a:buNone/>
            </a:pPr>
            <a:r>
              <a:rPr lang="ru-RU" altLang="ru-RU" sz="2000" b="1" i="1" smtClean="0">
                <a:latin typeface="Bradley Hand ITC" pitchFamily="66" charset="0"/>
              </a:rPr>
              <a:t>1. Определить направление линий индукции внешнего поля В(выходят из </a:t>
            </a:r>
            <a:r>
              <a:rPr lang="en-US" altLang="ru-RU" sz="2000" b="1" i="1" smtClean="0">
                <a:solidFill>
                  <a:srgbClr val="0000FF"/>
                </a:solidFill>
                <a:latin typeface="Bradley Hand ITC" pitchFamily="66" charset="0"/>
              </a:rPr>
              <a:t>N </a:t>
            </a:r>
            <a:r>
              <a:rPr lang="ru-RU" altLang="ru-RU" sz="2000" b="1" i="1" smtClean="0">
                <a:latin typeface="Bradley Hand ITC" pitchFamily="66" charset="0"/>
              </a:rPr>
              <a:t>и входят в </a:t>
            </a:r>
            <a:r>
              <a:rPr lang="en-US" altLang="ru-RU" sz="2000" b="1" i="1" smtClean="0">
                <a:solidFill>
                  <a:srgbClr val="FF0000"/>
                </a:solidFill>
                <a:latin typeface="Bradley Hand ITC" pitchFamily="66" charset="0"/>
              </a:rPr>
              <a:t>S</a:t>
            </a:r>
            <a:r>
              <a:rPr lang="ru-RU" altLang="ru-RU" sz="2000" b="1" i="1" smtClean="0">
                <a:latin typeface="Bradley Hand ITC" pitchFamily="66" charset="0"/>
              </a:rPr>
              <a:t>).</a:t>
            </a:r>
          </a:p>
          <a:p>
            <a:pPr>
              <a:lnSpc>
                <a:spcPct val="90000"/>
              </a:lnSpc>
              <a:buFontTx/>
              <a:buNone/>
            </a:pPr>
            <a:r>
              <a:rPr lang="ru-RU" altLang="ru-RU" sz="2000" b="1" i="1" smtClean="0">
                <a:latin typeface="Bradley Hand ITC" pitchFamily="66" charset="0"/>
              </a:rPr>
              <a:t>2. Определить, увеличивается или уменьшается магнитный поток через контур (если магнит вдвигается в кольцо, то ∆Ф</a:t>
            </a:r>
            <a:r>
              <a:rPr lang="en-US" altLang="ru-RU" sz="2000" b="1" i="1" smtClean="0">
                <a:latin typeface="Bradley Hand ITC" pitchFamily="66" charset="0"/>
              </a:rPr>
              <a:t>&gt;</a:t>
            </a:r>
            <a:r>
              <a:rPr lang="ru-RU" altLang="ru-RU" sz="2000" b="1" i="1" smtClean="0">
                <a:latin typeface="Bradley Hand ITC" pitchFamily="66" charset="0"/>
              </a:rPr>
              <a:t>0, если выдвигается, то ∆Ф</a:t>
            </a:r>
            <a:r>
              <a:rPr lang="en-US" altLang="ru-RU" sz="2000" b="1" i="1" smtClean="0">
                <a:latin typeface="Bradley Hand ITC" pitchFamily="66" charset="0"/>
              </a:rPr>
              <a:t>&lt;</a:t>
            </a:r>
            <a:r>
              <a:rPr lang="ru-RU" altLang="ru-RU" sz="2000" b="1" i="1" smtClean="0">
                <a:latin typeface="Bradley Hand ITC" pitchFamily="66" charset="0"/>
              </a:rPr>
              <a:t>0).</a:t>
            </a:r>
          </a:p>
          <a:p>
            <a:pPr>
              <a:lnSpc>
                <a:spcPct val="90000"/>
              </a:lnSpc>
              <a:buFontTx/>
              <a:buNone/>
            </a:pPr>
            <a:r>
              <a:rPr lang="ru-RU" altLang="ru-RU" sz="2000" b="1" i="1" smtClean="0">
                <a:latin typeface="Bradley Hand ITC" pitchFamily="66" charset="0"/>
              </a:rPr>
              <a:t>3. Определить направление линий индукции магнитного поля В</a:t>
            </a:r>
            <a:r>
              <a:rPr lang="ru-RU" altLang="ru-RU" sz="2000" smtClean="0">
                <a:latin typeface="Times New Roman" pitchFamily="18" charset="0"/>
                <a:cs typeface="Times New Roman" pitchFamily="18" charset="0"/>
              </a:rPr>
              <a:t>′</a:t>
            </a:r>
            <a:r>
              <a:rPr lang="ru-RU" altLang="ru-RU" sz="2000" b="1" i="1" smtClean="0">
                <a:latin typeface="Bradley Hand ITC" pitchFamily="66" charset="0"/>
              </a:rPr>
              <a:t>, созданного индукционным током (если ∆Ф</a:t>
            </a:r>
            <a:r>
              <a:rPr lang="en-US" altLang="ru-RU" sz="2000" b="1" i="1" smtClean="0">
                <a:latin typeface="Bradley Hand ITC" pitchFamily="66" charset="0"/>
              </a:rPr>
              <a:t>&gt;</a:t>
            </a:r>
            <a:r>
              <a:rPr lang="ru-RU" altLang="ru-RU" sz="2000" b="1" i="1" smtClean="0">
                <a:latin typeface="Bradley Hand ITC" pitchFamily="66" charset="0"/>
              </a:rPr>
              <a:t>0, то линии В и В</a:t>
            </a:r>
            <a:r>
              <a:rPr lang="ru-RU" altLang="ru-RU" sz="2000" b="1" i="1" smtClean="0">
                <a:latin typeface="Times New Roman" pitchFamily="18" charset="0"/>
                <a:cs typeface="Times New Roman" pitchFamily="18" charset="0"/>
              </a:rPr>
              <a:t>′ направлены в противоположные стороны; если </a:t>
            </a:r>
            <a:r>
              <a:rPr lang="ru-RU" altLang="ru-RU" sz="2000" b="1" i="1" smtClean="0">
                <a:latin typeface="Bradley Hand ITC" pitchFamily="66" charset="0"/>
              </a:rPr>
              <a:t>∆Ф</a:t>
            </a:r>
            <a:r>
              <a:rPr lang="en-US" altLang="ru-RU" sz="2000" b="1" i="1" smtClean="0">
                <a:latin typeface="Bradley Hand ITC" pitchFamily="66" charset="0"/>
              </a:rPr>
              <a:t>&lt;</a:t>
            </a:r>
            <a:r>
              <a:rPr lang="ru-RU" altLang="ru-RU" sz="2000" b="1" i="1" smtClean="0">
                <a:latin typeface="Bradley Hand ITC" pitchFamily="66" charset="0"/>
              </a:rPr>
              <a:t>0, то линии В и В</a:t>
            </a:r>
            <a:r>
              <a:rPr lang="ru-RU" altLang="ru-RU" sz="2000" b="1" i="1" smtClean="0">
                <a:latin typeface="Times New Roman" pitchFamily="18" charset="0"/>
                <a:cs typeface="Times New Roman" pitchFamily="18" charset="0"/>
              </a:rPr>
              <a:t>′ сонаправлены).</a:t>
            </a:r>
          </a:p>
          <a:p>
            <a:pPr>
              <a:lnSpc>
                <a:spcPct val="90000"/>
              </a:lnSpc>
              <a:buFontTx/>
              <a:buNone/>
            </a:pPr>
            <a:r>
              <a:rPr lang="ru-RU" altLang="ru-RU" sz="2000" b="1" i="1" smtClean="0">
                <a:latin typeface="Bradley Hand ITC" pitchFamily="66" charset="0"/>
                <a:cs typeface="Times New Roman" pitchFamily="18" charset="0"/>
              </a:rPr>
              <a:t>4. Пользуясь правилом буравчика (правой руки), определить направление индукционного тока.</a:t>
            </a:r>
          </a:p>
        </p:txBody>
      </p:sp>
      <p:sp>
        <p:nvSpPr>
          <p:cNvPr id="112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197187E2-5D92-49DF-98BE-1F23206EE158}" type="slidenum">
              <a:rPr lang="ru-RU" altLang="ru-RU">
                <a:solidFill>
                  <a:srgbClr val="FFFFFF"/>
                </a:solidFill>
              </a:rPr>
              <a:pPr eaLnBrk="1" hangingPunct="1"/>
              <a:t>32</a:t>
            </a:fld>
            <a:endParaRPr lang="ru-RU" altLang="ru-RU">
              <a:solidFill>
                <a:srgbClr val="FFFFFF"/>
              </a:solidFill>
            </a:endParaRPr>
          </a:p>
        </p:txBody>
      </p:sp>
      <p:pic>
        <p:nvPicPr>
          <p:cNvPr id="20484" name="Picture 4" descr="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114800" cy="2987675"/>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descr="magnit"/>
          <p:cNvPicPr>
            <a:picLocks noChangeAspect="1" noChangeArrowheads="1"/>
          </p:cNvPicPr>
          <p:nvPr/>
        </p:nvPicPr>
        <p:blipFill>
          <a:blip r:embed="rId4" cstate="print">
            <a:extLst>
              <a:ext uri="{28A0092B-C50C-407E-A947-70E740481C1C}">
                <a14:useLocalDpi xmlns:a14="http://schemas.microsoft.com/office/drawing/2010/main" val="0"/>
              </a:ext>
            </a:extLst>
          </a:blip>
          <a:srcRect l="945" t="6929" r="51024" b="5669"/>
          <a:stretch>
            <a:fillRect/>
          </a:stretch>
        </p:blipFill>
        <p:spPr bwMode="auto">
          <a:xfrm>
            <a:off x="228600" y="4800600"/>
            <a:ext cx="1476375" cy="1787525"/>
          </a:xfrm>
          <a:prstGeom prst="rect">
            <a:avLst/>
          </a:prstGeom>
          <a:noFill/>
          <a:ln w="349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 Box 7" descr="Крупная сетка"/>
          <p:cNvSpPr txBox="1">
            <a:spLocks noChangeArrowheads="1"/>
          </p:cNvSpPr>
          <p:nvPr/>
        </p:nvSpPr>
        <p:spPr bwMode="auto">
          <a:xfrm>
            <a:off x="1885950" y="4800600"/>
            <a:ext cx="2303463" cy="1778000"/>
          </a:xfrm>
          <a:prstGeom prst="rect">
            <a:avLst/>
          </a:prstGeom>
          <a:pattFill prst="lgGrid">
            <a:fgClr>
              <a:schemeClr val="accent1"/>
            </a:fgClr>
            <a:bgClr>
              <a:schemeClr val="bg1"/>
            </a:bgClr>
          </a:pattFill>
          <a:ln w="38100">
            <a:solidFill>
              <a:srgbClr val="0000FF"/>
            </a:solidFill>
            <a:miter lim="800000"/>
            <a:headEnd/>
            <a:tailEnd/>
          </a:ln>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r>
              <a:rPr lang="ru-RU" altLang="ru-RU" b="1" i="1">
                <a:latin typeface="Bradley Hand ITC" pitchFamily="66" charset="0"/>
                <a:cs typeface="Arial" charset="0"/>
              </a:rPr>
              <a:t>∆Ф </a:t>
            </a:r>
          </a:p>
          <a:p>
            <a:pPr algn="ctr" eaLnBrk="1" hangingPunct="1"/>
            <a:r>
              <a:rPr lang="ru-RU" altLang="ru-RU" b="1" i="1">
                <a:latin typeface="Bradley Hand ITC" pitchFamily="66" charset="0"/>
                <a:cs typeface="Arial" charset="0"/>
              </a:rPr>
              <a:t>характеризуется</a:t>
            </a:r>
          </a:p>
          <a:p>
            <a:pPr algn="ctr" eaLnBrk="1" hangingPunct="1"/>
            <a:r>
              <a:rPr lang="ru-RU" altLang="ru-RU" b="1" i="1">
                <a:latin typeface="Bradley Hand ITC" pitchFamily="66" charset="0"/>
                <a:cs typeface="Arial" charset="0"/>
              </a:rPr>
              <a:t>изменением </a:t>
            </a:r>
          </a:p>
          <a:p>
            <a:pPr algn="ctr" eaLnBrk="1" hangingPunct="1"/>
            <a:r>
              <a:rPr lang="ru-RU" altLang="ru-RU" b="1" i="1">
                <a:latin typeface="Bradley Hand ITC" pitchFamily="66" charset="0"/>
                <a:cs typeface="Arial" charset="0"/>
              </a:rPr>
              <a:t>числа линий В, </a:t>
            </a:r>
          </a:p>
          <a:p>
            <a:pPr algn="ctr" eaLnBrk="1" hangingPunct="1"/>
            <a:r>
              <a:rPr lang="ru-RU" altLang="ru-RU" b="1" i="1">
                <a:latin typeface="Bradley Hand ITC" pitchFamily="66" charset="0"/>
                <a:cs typeface="Arial" charset="0"/>
              </a:rPr>
              <a:t>пронизывающих </a:t>
            </a:r>
          </a:p>
          <a:p>
            <a:pPr algn="ctr" eaLnBrk="1" hangingPunct="1"/>
            <a:r>
              <a:rPr lang="ru-RU" altLang="ru-RU" b="1" i="1">
                <a:latin typeface="Bradley Hand ITC" pitchFamily="66" charset="0"/>
                <a:cs typeface="Arial" charset="0"/>
              </a:rPr>
              <a:t>контур.</a:t>
            </a:r>
          </a:p>
        </p:txBody>
      </p:sp>
    </p:spTree>
    <p:extLst>
      <p:ext uri="{BB962C8B-B14F-4D97-AF65-F5344CB8AC3E}">
        <p14:creationId xmlns:p14="http://schemas.microsoft.com/office/powerpoint/2010/main" val="35768555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0483">
                                            <p:bg/>
                                          </p:spTgt>
                                        </p:tgtEl>
                                        <p:attrNameLst>
                                          <p:attrName>style.visibility</p:attrName>
                                        </p:attrNameLst>
                                      </p:cBhvr>
                                      <p:to>
                                        <p:strVal val="visible"/>
                                      </p:to>
                                    </p:set>
                                    <p:animEffect transition="in" filter="barn(inHorizontal)">
                                      <p:cBhvr>
                                        <p:cTn id="14" dur="500"/>
                                        <p:tgtEl>
                                          <p:spTgt spid="20483">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barn(inHorizontal)">
                                      <p:cBhvr>
                                        <p:cTn id="19" dur="500"/>
                                        <p:tgtEl>
                                          <p:spTgt spid="204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barn(inHorizontal)">
                                      <p:cBhvr>
                                        <p:cTn id="24" dur="500"/>
                                        <p:tgtEl>
                                          <p:spTgt spid="204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Effect transition="in" filter="barn(inHorizontal)">
                                      <p:cBhvr>
                                        <p:cTn id="29" dur="500"/>
                                        <p:tgtEl>
                                          <p:spTgt spid="204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20483">
                                            <p:txEl>
                                              <p:pRg st="4" end="4"/>
                                            </p:txEl>
                                          </p:spTgt>
                                        </p:tgtEl>
                                        <p:attrNameLst>
                                          <p:attrName>style.visibility</p:attrName>
                                        </p:attrNameLst>
                                      </p:cBhvr>
                                      <p:to>
                                        <p:strVal val="visible"/>
                                      </p:to>
                                    </p:set>
                                    <p:animEffect transition="in" filter="barn(inHorizontal)">
                                      <p:cBhvr>
                                        <p:cTn id="34" dur="500"/>
                                        <p:tgtEl>
                                          <p:spTgt spid="2048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4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37" fill="hold" nodeType="clickEffect">
                                  <p:stCondLst>
                                    <p:cond delay="0"/>
                                  </p:stCondLst>
                                  <p:childTnLst>
                                    <p:set>
                                      <p:cBhvr>
                                        <p:cTn id="46" dur="1" fill="hold">
                                          <p:stCondLst>
                                            <p:cond delay="0"/>
                                          </p:stCondLst>
                                        </p:cTn>
                                        <p:tgtEl>
                                          <p:spTgt spid="20484"/>
                                        </p:tgtEl>
                                        <p:attrNameLst>
                                          <p:attrName>style.visibility</p:attrName>
                                        </p:attrNameLst>
                                      </p:cBhvr>
                                      <p:to>
                                        <p:strVal val="visible"/>
                                      </p:to>
                                    </p:set>
                                    <p:animEffect transition="in" filter="barn(outVertical)">
                                      <p:cBhvr>
                                        <p:cTn id="4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animBg="1"/>
      <p:bldP spid="204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8534400" cy="762000"/>
          </a:xfrm>
        </p:spPr>
        <p:txBody>
          <a:bodyPr>
            <a:normAutofit fontScale="90000"/>
          </a:bodyPr>
          <a:lstStyle/>
          <a:p>
            <a:r>
              <a:rPr lang="ru-RU" altLang="ru-RU" b="1" i="1" smtClean="0">
                <a:solidFill>
                  <a:srgbClr val="A50021"/>
                </a:solidFill>
                <a:latin typeface="Bradley Hand ITC" pitchFamily="66" charset="0"/>
              </a:rPr>
              <a:t>Правило Ленца</a:t>
            </a:r>
          </a:p>
        </p:txBody>
      </p:sp>
      <p:sp>
        <p:nvSpPr>
          <p:cNvPr id="11267" name="Rectangle 3" descr="Крупная сетка"/>
          <p:cNvSpPr>
            <a:spLocks noGrp="1" noChangeArrowheads="1"/>
          </p:cNvSpPr>
          <p:nvPr>
            <p:ph idx="1"/>
          </p:nvPr>
        </p:nvSpPr>
        <p:spPr>
          <a:xfrm>
            <a:off x="4495800" y="1066800"/>
            <a:ext cx="4191000" cy="5105400"/>
          </a:xfrm>
          <a:pattFill prst="lgGrid">
            <a:fgClr>
              <a:schemeClr val="accent1"/>
            </a:fgClr>
            <a:bgClr>
              <a:schemeClr val="bg1"/>
            </a:bgClr>
          </a:pattFill>
          <a:ln w="38100">
            <a:solidFill>
              <a:srgbClr val="0000FF"/>
            </a:solidFill>
            <a:miter lim="800000"/>
            <a:headEnd/>
            <a:tailEnd/>
          </a:ln>
        </p:spPr>
        <p:txBody>
          <a:bodyPr/>
          <a:lstStyle/>
          <a:p>
            <a:pPr>
              <a:buFontTx/>
              <a:buNone/>
            </a:pPr>
            <a:r>
              <a:rPr lang="ru-RU" altLang="ru-RU" sz="3600" b="1" smtClean="0">
                <a:latin typeface="Bradley Hand ITC" pitchFamily="66" charset="0"/>
              </a:rPr>
              <a:t>  -</a:t>
            </a:r>
            <a:r>
              <a:rPr lang="ru-RU" altLang="ru-RU" sz="3600" b="1" smtClean="0"/>
              <a:t> </a:t>
            </a:r>
            <a:r>
              <a:rPr lang="ru-RU" altLang="ru-RU" sz="3600" b="1" smtClean="0">
                <a:latin typeface="Bradley Hand ITC" pitchFamily="66" charset="0"/>
              </a:rPr>
              <a:t>Магнит </a:t>
            </a:r>
            <a:r>
              <a:rPr lang="ru-RU" altLang="ru-RU" sz="3600" b="1" smtClean="0">
                <a:solidFill>
                  <a:srgbClr val="FF0000"/>
                </a:solidFill>
                <a:latin typeface="Bradley Hand ITC" pitchFamily="66" charset="0"/>
              </a:rPr>
              <a:t>приближается </a:t>
            </a:r>
            <a:r>
              <a:rPr lang="ru-RU" altLang="ru-RU" sz="3600" b="1" smtClean="0">
                <a:latin typeface="Bradley Hand ITC" pitchFamily="66" charset="0"/>
              </a:rPr>
              <a:t>(</a:t>
            </a:r>
            <a:r>
              <a:rPr lang="el-GR" altLang="ru-RU" sz="3600" b="1" smtClean="0">
                <a:latin typeface="Bradley Hand ITC" pitchFamily="66" charset="0"/>
                <a:cs typeface="Arial" charset="0"/>
              </a:rPr>
              <a:t>Δ</a:t>
            </a:r>
            <a:r>
              <a:rPr lang="ru-RU" altLang="ru-RU" sz="3600" b="1" smtClean="0">
                <a:latin typeface="Bradley Hand ITC" pitchFamily="66" charset="0"/>
                <a:cs typeface="Arial" charset="0"/>
              </a:rPr>
              <a:t>Ф</a:t>
            </a:r>
            <a:r>
              <a:rPr lang="en-US" altLang="ru-RU" sz="3600" b="1" smtClean="0">
                <a:latin typeface="Bradley Hand ITC" pitchFamily="66" charset="0"/>
                <a:cs typeface="Arial" charset="0"/>
              </a:rPr>
              <a:t>&gt;</a:t>
            </a:r>
            <a:r>
              <a:rPr lang="ru-RU" altLang="ru-RU" sz="3600" b="1" smtClean="0">
                <a:latin typeface="Bradley Hand ITC" pitchFamily="66" charset="0"/>
                <a:cs typeface="Arial" charset="0"/>
              </a:rPr>
              <a:t>0)</a:t>
            </a:r>
            <a:r>
              <a:rPr lang="ru-RU" altLang="ru-RU" sz="3600" b="1" smtClean="0">
                <a:latin typeface="Bradley Hand ITC" pitchFamily="66" charset="0"/>
              </a:rPr>
              <a:t> – кольцо </a:t>
            </a:r>
            <a:r>
              <a:rPr lang="ru-RU" altLang="ru-RU" sz="3600" b="1" smtClean="0">
                <a:solidFill>
                  <a:srgbClr val="FF0000"/>
                </a:solidFill>
                <a:latin typeface="Bradley Hand ITC" pitchFamily="66" charset="0"/>
              </a:rPr>
              <a:t>отталкивается</a:t>
            </a:r>
            <a:r>
              <a:rPr lang="ru-RU" altLang="ru-RU" sz="3600" b="1" smtClean="0">
                <a:latin typeface="Bradley Hand ITC" pitchFamily="66" charset="0"/>
              </a:rPr>
              <a:t>;</a:t>
            </a:r>
          </a:p>
          <a:p>
            <a:pPr>
              <a:buFontTx/>
              <a:buNone/>
            </a:pPr>
            <a:r>
              <a:rPr lang="ru-RU" altLang="ru-RU" sz="3600" b="1" smtClean="0">
                <a:latin typeface="Bradley Hand ITC" pitchFamily="66" charset="0"/>
              </a:rPr>
              <a:t>  -</a:t>
            </a:r>
            <a:r>
              <a:rPr lang="ru-RU" altLang="ru-RU" sz="3600" b="1" smtClean="0"/>
              <a:t> </a:t>
            </a:r>
            <a:r>
              <a:rPr lang="ru-RU" altLang="ru-RU" sz="3600" b="1" smtClean="0">
                <a:latin typeface="Bradley Hand ITC" pitchFamily="66" charset="0"/>
              </a:rPr>
              <a:t>Магнит </a:t>
            </a:r>
            <a:r>
              <a:rPr lang="ru-RU" altLang="ru-RU" sz="3600" b="1" smtClean="0">
                <a:solidFill>
                  <a:srgbClr val="FF0000"/>
                </a:solidFill>
                <a:latin typeface="Bradley Hand ITC" pitchFamily="66" charset="0"/>
              </a:rPr>
              <a:t>удаляется</a:t>
            </a:r>
            <a:r>
              <a:rPr lang="ru-RU" altLang="ru-RU" sz="3600" b="1" smtClean="0">
                <a:latin typeface="Bradley Hand ITC" pitchFamily="66" charset="0"/>
              </a:rPr>
              <a:t> (</a:t>
            </a:r>
            <a:r>
              <a:rPr lang="el-GR" altLang="ru-RU" sz="3600" b="1" smtClean="0">
                <a:latin typeface="Bradley Hand ITC" pitchFamily="66" charset="0"/>
                <a:cs typeface="Arial" charset="0"/>
              </a:rPr>
              <a:t>Δ</a:t>
            </a:r>
            <a:r>
              <a:rPr lang="ru-RU" altLang="ru-RU" sz="3600" b="1" smtClean="0">
                <a:latin typeface="Bradley Hand ITC" pitchFamily="66" charset="0"/>
                <a:cs typeface="Arial" charset="0"/>
              </a:rPr>
              <a:t>Ф</a:t>
            </a:r>
            <a:r>
              <a:rPr lang="en-US" altLang="ru-RU" sz="3600" b="1" smtClean="0">
                <a:latin typeface="Bradley Hand ITC" pitchFamily="66" charset="0"/>
                <a:cs typeface="Arial" charset="0"/>
              </a:rPr>
              <a:t>&lt;</a:t>
            </a:r>
            <a:r>
              <a:rPr lang="ru-RU" altLang="ru-RU" sz="3600" b="1" smtClean="0">
                <a:latin typeface="Bradley Hand ITC" pitchFamily="66" charset="0"/>
                <a:cs typeface="Arial" charset="0"/>
              </a:rPr>
              <a:t>0)-</a:t>
            </a:r>
            <a:r>
              <a:rPr lang="ru-RU" altLang="ru-RU" b="1" smtClean="0">
                <a:latin typeface="Bradley Hand ITC" pitchFamily="66" charset="0"/>
                <a:cs typeface="Arial" charset="0"/>
              </a:rPr>
              <a:t>кольцо </a:t>
            </a:r>
            <a:r>
              <a:rPr lang="ru-RU" altLang="ru-RU" b="1" smtClean="0">
                <a:solidFill>
                  <a:srgbClr val="FF0000"/>
                </a:solidFill>
                <a:latin typeface="Bradley Hand ITC" pitchFamily="66" charset="0"/>
                <a:cs typeface="Arial" charset="0"/>
              </a:rPr>
              <a:t>притягивается</a:t>
            </a:r>
            <a:endParaRPr lang="el-GR" altLang="ru-RU" b="1" smtClean="0">
              <a:solidFill>
                <a:srgbClr val="FF0000"/>
              </a:solidFill>
              <a:latin typeface="Bradley Hand ITC" pitchFamily="66" charset="0"/>
              <a:cs typeface="Arial" charset="0"/>
            </a:endParaRP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CC3604D6-146B-489B-9B86-CA2EFFD7F180}" type="slidenum">
              <a:rPr lang="ru-RU" altLang="ru-RU">
                <a:solidFill>
                  <a:srgbClr val="FFFFFF"/>
                </a:solidFill>
              </a:rPr>
              <a:pPr eaLnBrk="1" hangingPunct="1"/>
              <a:t>33</a:t>
            </a:fld>
            <a:endParaRPr lang="ru-RU" altLang="ru-RU">
              <a:solidFill>
                <a:srgbClr val="FFFFFF"/>
              </a:solidFill>
            </a:endParaRPr>
          </a:p>
        </p:txBody>
      </p:sp>
      <p:pic>
        <p:nvPicPr>
          <p:cNvPr id="11270" name="Picture 6" descr="le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3733800" cy="280035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pl_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1917700" cy="2133600"/>
          </a:xfrm>
          <a:prstGeom prst="rect">
            <a:avLst/>
          </a:prstGeom>
          <a:noFill/>
          <a:ln w="2540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2438400" y="1143000"/>
            <a:ext cx="1974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r>
              <a:rPr lang="ru-RU" altLang="ru-RU" b="1">
                <a:latin typeface="Arial" charset="0"/>
              </a:rPr>
              <a:t>Э.Х.Ленц</a:t>
            </a:r>
          </a:p>
          <a:p>
            <a:pPr algn="ctr" eaLnBrk="1" hangingPunct="1"/>
            <a:r>
              <a:rPr lang="ru-RU" altLang="ru-RU" b="1">
                <a:latin typeface="Arial" charset="0"/>
              </a:rPr>
              <a:t>1804 – 1865 г.г.,</a:t>
            </a:r>
          </a:p>
          <a:p>
            <a:pPr algn="ctr" eaLnBrk="1" hangingPunct="1"/>
            <a:r>
              <a:rPr lang="ru-RU" altLang="ru-RU" b="1">
                <a:latin typeface="Arial" charset="0"/>
              </a:rPr>
              <a:t> академик, </a:t>
            </a:r>
          </a:p>
          <a:p>
            <a:pPr algn="ctr" eaLnBrk="1" hangingPunct="1"/>
            <a:r>
              <a:rPr lang="ru-RU" altLang="ru-RU" b="1">
                <a:latin typeface="Arial" charset="0"/>
              </a:rPr>
              <a:t>ректор </a:t>
            </a:r>
          </a:p>
          <a:p>
            <a:pPr algn="ctr" eaLnBrk="1" hangingPunct="1"/>
            <a:r>
              <a:rPr lang="ru-RU" altLang="ru-RU" b="1">
                <a:latin typeface="Arial" charset="0"/>
              </a:rPr>
              <a:t>Петербургского</a:t>
            </a:r>
          </a:p>
          <a:p>
            <a:pPr algn="ctr" eaLnBrk="1" hangingPunct="1"/>
            <a:r>
              <a:rPr lang="ru-RU" altLang="ru-RU" b="1">
                <a:latin typeface="Arial" charset="0"/>
              </a:rPr>
              <a:t>Университета</a:t>
            </a:r>
          </a:p>
        </p:txBody>
      </p:sp>
      <p:sp>
        <p:nvSpPr>
          <p:cNvPr id="11273" name="Text Box 9" descr="Крупная сетка"/>
          <p:cNvSpPr txBox="1">
            <a:spLocks noChangeArrowheads="1"/>
          </p:cNvSpPr>
          <p:nvPr/>
        </p:nvSpPr>
        <p:spPr bwMode="auto">
          <a:xfrm>
            <a:off x="4419600" y="1066800"/>
            <a:ext cx="4386263" cy="5256213"/>
          </a:xfrm>
          <a:prstGeom prst="rect">
            <a:avLst/>
          </a:prstGeom>
          <a:pattFill prst="lgGrid">
            <a:fgClr>
              <a:schemeClr val="accent1"/>
            </a:fgClr>
            <a:bgClr>
              <a:schemeClr val="bg1"/>
            </a:bgClr>
          </a:pattFill>
          <a:ln w="38100">
            <a:solidFill>
              <a:srgbClr val="A50021"/>
            </a:solidFill>
            <a:miter lim="800000"/>
            <a:headEnd/>
            <a:tailEnd/>
          </a:ln>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r>
              <a:rPr lang="ru-RU" altLang="ru-RU" sz="3600" b="1" i="1">
                <a:latin typeface="Bradley Hand ITC" pitchFamily="66" charset="0"/>
              </a:rPr>
              <a:t> </a:t>
            </a:r>
          </a:p>
          <a:p>
            <a:pPr algn="ctr" eaLnBrk="1" hangingPunct="1"/>
            <a:r>
              <a:rPr lang="ru-RU" altLang="ru-RU" sz="3600" b="1" i="1">
                <a:latin typeface="Bradley Hand ITC" pitchFamily="66" charset="0"/>
              </a:rPr>
              <a:t>Индукционный ток </a:t>
            </a:r>
          </a:p>
          <a:p>
            <a:pPr algn="ctr" eaLnBrk="1" hangingPunct="1"/>
            <a:r>
              <a:rPr lang="ru-RU" altLang="ru-RU" sz="3600" b="1" i="1">
                <a:latin typeface="Bradley Hand ITC" pitchFamily="66" charset="0"/>
              </a:rPr>
              <a:t>всегда имеет такое </a:t>
            </a:r>
          </a:p>
          <a:p>
            <a:pPr algn="ctr" eaLnBrk="1" hangingPunct="1"/>
            <a:r>
              <a:rPr lang="ru-RU" altLang="ru-RU" sz="3600" b="1" i="1">
                <a:latin typeface="Bradley Hand ITC" pitchFamily="66" charset="0"/>
              </a:rPr>
              <a:t>направление, </a:t>
            </a:r>
          </a:p>
          <a:p>
            <a:pPr algn="ctr" eaLnBrk="1" hangingPunct="1"/>
            <a:r>
              <a:rPr lang="ru-RU" altLang="ru-RU" sz="3600" b="1" i="1">
                <a:latin typeface="Bradley Hand ITC" pitchFamily="66" charset="0"/>
              </a:rPr>
              <a:t>при котором </a:t>
            </a:r>
          </a:p>
          <a:p>
            <a:pPr algn="ctr" eaLnBrk="1" hangingPunct="1"/>
            <a:r>
              <a:rPr lang="ru-RU" altLang="ru-RU" sz="3600" b="1" i="1">
                <a:latin typeface="Bradley Hand ITC" pitchFamily="66" charset="0"/>
              </a:rPr>
              <a:t>возникает</a:t>
            </a:r>
          </a:p>
          <a:p>
            <a:pPr algn="ctr" eaLnBrk="1" hangingPunct="1"/>
            <a:r>
              <a:rPr lang="ru-RU" altLang="ru-RU" sz="3600" b="1" i="1">
                <a:latin typeface="Bradley Hand ITC" pitchFamily="66" charset="0"/>
              </a:rPr>
              <a:t> противодействие </a:t>
            </a:r>
          </a:p>
          <a:p>
            <a:pPr algn="ctr" eaLnBrk="1" hangingPunct="1"/>
            <a:r>
              <a:rPr lang="ru-RU" altLang="ru-RU" sz="3600" b="1" i="1">
                <a:latin typeface="Bradley Hand ITC" pitchFamily="66" charset="0"/>
              </a:rPr>
              <a:t>причинам,</a:t>
            </a:r>
          </a:p>
          <a:p>
            <a:pPr algn="ctr" eaLnBrk="1" hangingPunct="1"/>
            <a:r>
              <a:rPr lang="ru-RU" altLang="ru-RU" sz="3600" b="1" i="1">
                <a:latin typeface="Bradley Hand ITC" pitchFamily="66" charset="0"/>
              </a:rPr>
              <a:t> его породившим.</a:t>
            </a:r>
            <a:endParaRPr lang="ru-RU" altLang="ru-RU" sz="2000" b="1" i="1">
              <a:latin typeface="Bradley Hand ITC" pitchFamily="66" charset="0"/>
            </a:endParaRPr>
          </a:p>
          <a:p>
            <a:pPr algn="ctr" eaLnBrk="1" hangingPunct="1"/>
            <a:endParaRPr lang="ru-RU" altLang="ru-RU" sz="1200" b="1" i="1">
              <a:latin typeface="Bradley Hand ITC" pitchFamily="66" charset="0"/>
            </a:endParaRPr>
          </a:p>
        </p:txBody>
      </p:sp>
    </p:spTree>
    <p:extLst>
      <p:ext uri="{BB962C8B-B14F-4D97-AF65-F5344CB8AC3E}">
        <p14:creationId xmlns:p14="http://schemas.microsoft.com/office/powerpoint/2010/main" val="34854138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par>
                          <p:cTn id="10" fill="hold" nodeType="afterGroup">
                            <p:stCondLst>
                              <p:cond delay="520"/>
                            </p:stCondLst>
                            <p:childTnLst>
                              <p:par>
                                <p:cTn id="11" presetID="53" presetClass="entr" presetSubtype="0" fill="hold" nodeType="afterEffect">
                                  <p:stCondLst>
                                    <p:cond delay="0"/>
                                  </p:stCondLst>
                                  <p:childTnLst>
                                    <p:set>
                                      <p:cBhvr>
                                        <p:cTn id="12" dur="1" fill="hold">
                                          <p:stCondLst>
                                            <p:cond delay="0"/>
                                          </p:stCondLst>
                                        </p:cTn>
                                        <p:tgtEl>
                                          <p:spTgt spid="11271"/>
                                        </p:tgtEl>
                                        <p:attrNameLst>
                                          <p:attrName>style.visibility</p:attrName>
                                        </p:attrNameLst>
                                      </p:cBhvr>
                                      <p:to>
                                        <p:strVal val="visible"/>
                                      </p:to>
                                    </p:set>
                                    <p:anim calcmode="lin" valueType="num">
                                      <p:cBhvr>
                                        <p:cTn id="13" dur="500" fill="hold"/>
                                        <p:tgtEl>
                                          <p:spTgt spid="11271"/>
                                        </p:tgtEl>
                                        <p:attrNameLst>
                                          <p:attrName>ppt_w</p:attrName>
                                        </p:attrNameLst>
                                      </p:cBhvr>
                                      <p:tavLst>
                                        <p:tav tm="0">
                                          <p:val>
                                            <p:fltVal val="0"/>
                                          </p:val>
                                        </p:tav>
                                        <p:tav tm="100000">
                                          <p:val>
                                            <p:strVal val="#ppt_w"/>
                                          </p:val>
                                        </p:tav>
                                      </p:tavLst>
                                    </p:anim>
                                    <p:anim calcmode="lin" valueType="num">
                                      <p:cBhvr>
                                        <p:cTn id="14" dur="500" fill="hold"/>
                                        <p:tgtEl>
                                          <p:spTgt spid="11271"/>
                                        </p:tgtEl>
                                        <p:attrNameLst>
                                          <p:attrName>ppt_h</p:attrName>
                                        </p:attrNameLst>
                                      </p:cBhvr>
                                      <p:tavLst>
                                        <p:tav tm="0">
                                          <p:val>
                                            <p:fltVal val="0"/>
                                          </p:val>
                                        </p:tav>
                                        <p:tav tm="100000">
                                          <p:val>
                                            <p:strVal val="#ppt_h"/>
                                          </p:val>
                                        </p:tav>
                                      </p:tavLst>
                                    </p:anim>
                                    <p:animEffect transition="in" filter="fade">
                                      <p:cBhvr>
                                        <p:cTn id="15" dur="500"/>
                                        <p:tgtEl>
                                          <p:spTgt spid="1127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p:cTn id="18" dur="500" fill="hold"/>
                                        <p:tgtEl>
                                          <p:spTgt spid="11272"/>
                                        </p:tgtEl>
                                        <p:attrNameLst>
                                          <p:attrName>ppt_w</p:attrName>
                                        </p:attrNameLst>
                                      </p:cBhvr>
                                      <p:tavLst>
                                        <p:tav tm="0">
                                          <p:val>
                                            <p:strVal val="#ppt_w*0.70"/>
                                          </p:val>
                                        </p:tav>
                                        <p:tav tm="100000">
                                          <p:val>
                                            <p:strVal val="#ppt_w"/>
                                          </p:val>
                                        </p:tav>
                                      </p:tavLst>
                                    </p:anim>
                                    <p:anim calcmode="lin" valueType="num">
                                      <p:cBhvr>
                                        <p:cTn id="19" dur="500" fill="hold"/>
                                        <p:tgtEl>
                                          <p:spTgt spid="11272"/>
                                        </p:tgtEl>
                                        <p:attrNameLst>
                                          <p:attrName>ppt_h</p:attrName>
                                        </p:attrNameLst>
                                      </p:cBhvr>
                                      <p:tavLst>
                                        <p:tav tm="0">
                                          <p:val>
                                            <p:strVal val="#ppt_h"/>
                                          </p:val>
                                        </p:tav>
                                        <p:tav tm="100000">
                                          <p:val>
                                            <p:strVal val="#ppt_h"/>
                                          </p:val>
                                        </p:tav>
                                      </p:tavLst>
                                    </p:anim>
                                    <p:animEffect transition="in" filter="fade">
                                      <p:cBhvr>
                                        <p:cTn id="20" dur="500"/>
                                        <p:tgtEl>
                                          <p:spTgt spid="112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barn(outVertical)">
                                      <p:cBhvr>
                                        <p:cTn id="25" dur="500"/>
                                        <p:tgtEl>
                                          <p:spTgt spid="112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11267">
                                            <p:bg/>
                                          </p:spTgt>
                                        </p:tgtEl>
                                        <p:attrNameLst>
                                          <p:attrName>style.visibility</p:attrName>
                                        </p:attrNameLst>
                                      </p:cBhvr>
                                      <p:to>
                                        <p:strVal val="visible"/>
                                      </p:to>
                                    </p:set>
                                    <p:animEffect transition="in" filter="barn(inHorizontal)">
                                      <p:cBhvr>
                                        <p:cTn id="30" dur="500"/>
                                        <p:tgtEl>
                                          <p:spTgt spid="11267">
                                            <p:bg/>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1267">
                                            <p:txEl>
                                              <p:pRg st="0" end="0"/>
                                            </p:txEl>
                                          </p:spTgt>
                                        </p:tgtEl>
                                        <p:attrNameLst>
                                          <p:attrName>style.visibility</p:attrName>
                                        </p:attrNameLst>
                                      </p:cBhvr>
                                      <p:to>
                                        <p:strVal val="visible"/>
                                      </p:to>
                                    </p:set>
                                    <p:animEffect transition="in" filter="barn(inHorizontal)">
                                      <p:cBhvr>
                                        <p:cTn id="35" dur="500"/>
                                        <p:tgtEl>
                                          <p:spTgt spid="1126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1267">
                                            <p:txEl>
                                              <p:pRg st="1" end="1"/>
                                            </p:txEl>
                                          </p:spTgt>
                                        </p:tgtEl>
                                        <p:attrNameLst>
                                          <p:attrName>style.visibility</p:attrName>
                                        </p:attrNameLst>
                                      </p:cBhvr>
                                      <p:to>
                                        <p:strVal val="visible"/>
                                      </p:to>
                                    </p:set>
                                    <p:animEffect transition="in" filter="barn(inHorizontal)">
                                      <p:cBhvr>
                                        <p:cTn id="40" dur="500"/>
                                        <p:tgtEl>
                                          <p:spTgt spid="1126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1273"/>
                                        </p:tgtEl>
                                        <p:attrNameLst>
                                          <p:attrName>style.visibility</p:attrName>
                                        </p:attrNameLst>
                                      </p:cBhvr>
                                      <p:to>
                                        <p:strVal val="visible"/>
                                      </p:to>
                                    </p:set>
                                    <p:animEffect transition="in" filter="barn(outVertical)">
                                      <p:cBhvr>
                                        <p:cTn id="45"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animBg="1"/>
      <p:bldP spid="11272" grpId="0"/>
      <p:bldP spid="112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74638"/>
            <a:ext cx="8229600" cy="639762"/>
          </a:xfrm>
        </p:spPr>
        <p:txBody>
          <a:bodyPr>
            <a:normAutofit fontScale="90000"/>
          </a:bodyPr>
          <a:lstStyle/>
          <a:p>
            <a:pPr fontAlgn="auto">
              <a:spcAft>
                <a:spcPts val="0"/>
              </a:spcAft>
              <a:defRPr/>
            </a:pPr>
            <a:r>
              <a:rPr lang="ru-RU" sz="3600" b="1" i="1" smtClean="0">
                <a:solidFill>
                  <a:srgbClr val="CC0000"/>
                </a:solidFill>
                <a:latin typeface="Times New Roman" pitchFamily="18" charset="0"/>
              </a:rPr>
              <a:t>Закон электромагнитной индукции</a:t>
            </a:r>
          </a:p>
        </p:txBody>
      </p:sp>
      <p:sp>
        <p:nvSpPr>
          <p:cNvPr id="15363" name="Rectangle 6" descr="Крупная сетка"/>
          <p:cNvSpPr>
            <a:spLocks noGrp="1" noChangeArrowheads="1"/>
          </p:cNvSpPr>
          <p:nvPr>
            <p:ph idx="1"/>
          </p:nvPr>
        </p:nvSpPr>
        <p:spPr>
          <a:xfrm>
            <a:off x="304800" y="3429000"/>
            <a:ext cx="8534400" cy="2895600"/>
          </a:xfrm>
          <a:pattFill prst="lgGrid">
            <a:fgClr>
              <a:schemeClr val="accent1"/>
            </a:fgClr>
            <a:bgClr>
              <a:schemeClr val="bg1"/>
            </a:bgClr>
          </a:pattFill>
          <a:ln w="38100">
            <a:solidFill>
              <a:srgbClr val="0000FF"/>
            </a:solidFill>
            <a:miter lim="800000"/>
            <a:headEnd/>
            <a:tailEnd/>
          </a:ln>
        </p:spPr>
        <p:txBody>
          <a:bodyPr/>
          <a:lstStyle/>
          <a:p>
            <a:pPr>
              <a:lnSpc>
                <a:spcPct val="80000"/>
              </a:lnSpc>
              <a:buFontTx/>
              <a:buNone/>
            </a:pPr>
            <a:r>
              <a:rPr lang="ru-RU" altLang="ru-RU" smtClean="0"/>
              <a:t>       </a:t>
            </a:r>
            <a:r>
              <a:rPr lang="ru-RU" altLang="ru-RU" sz="3600" b="1" i="1" smtClean="0">
                <a:latin typeface="Times New Roman" pitchFamily="18" charset="0"/>
              </a:rPr>
              <a:t>ЭДС электромагнитной индукции в замкнутом контуре численно равна и противоположна по знаку скорости изменения магнитного потока через поверхность, ограниченную этим контуром.</a:t>
            </a:r>
          </a:p>
        </p:txBody>
      </p:sp>
      <p:sp>
        <p:nvSpPr>
          <p:cNvPr id="153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278EB3F9-8CAD-492C-89E1-E4AC24F7929A}" type="slidenum">
              <a:rPr lang="ru-RU" altLang="ru-RU">
                <a:solidFill>
                  <a:srgbClr val="FFFFFF"/>
                </a:solidFill>
              </a:rPr>
              <a:pPr eaLnBrk="1" hangingPunct="1"/>
              <a:t>34</a:t>
            </a:fld>
            <a:endParaRPr lang="ru-RU" altLang="ru-RU">
              <a:solidFill>
                <a:srgbClr val="FFFFFF"/>
              </a:solidFill>
            </a:endParaRPr>
          </a:p>
        </p:txBody>
      </p:sp>
      <p:pic>
        <p:nvPicPr>
          <p:cNvPr id="15365" name="Picture 7" descr="electrostatCurves8"/>
          <p:cNvPicPr>
            <a:picLocks noChangeAspect="1" noChangeArrowheads="1"/>
          </p:cNvPicPr>
          <p:nvPr/>
        </p:nvPicPr>
        <p:blipFill>
          <a:blip r:embed="rId3">
            <a:extLst>
              <a:ext uri="{28A0092B-C50C-407E-A947-70E740481C1C}">
                <a14:useLocalDpi xmlns:a14="http://schemas.microsoft.com/office/drawing/2010/main" val="0"/>
              </a:ext>
            </a:extLst>
          </a:blip>
          <a:srcRect l="5292" t="47581" r="36284" b="31902"/>
          <a:stretch>
            <a:fillRect/>
          </a:stretch>
        </p:blipFill>
        <p:spPr bwMode="auto">
          <a:xfrm>
            <a:off x="457200" y="1143000"/>
            <a:ext cx="4232275" cy="207803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6" name="Rectangle 8"/>
          <p:cNvSpPr>
            <a:spLocks noChangeArrowheads="1"/>
          </p:cNvSpPr>
          <p:nvPr/>
        </p:nvSpPr>
        <p:spPr bwMode="auto">
          <a:xfrm>
            <a:off x="4191000" y="3048000"/>
            <a:ext cx="4572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endParaRPr lang="en-US" altLang="ru-RU"/>
          </a:p>
        </p:txBody>
      </p:sp>
      <p:sp>
        <p:nvSpPr>
          <p:cNvPr id="15367" name="Text Box 9"/>
          <p:cNvSpPr txBox="1">
            <a:spLocks noChangeArrowheads="1"/>
          </p:cNvSpPr>
          <p:nvPr/>
        </p:nvSpPr>
        <p:spPr bwMode="auto">
          <a:xfrm>
            <a:off x="4800600" y="1219200"/>
            <a:ext cx="41132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algn="ctr" eaLnBrk="1" hangingPunct="1"/>
            <a:r>
              <a:rPr lang="ru-RU" altLang="ru-RU" sz="2000" b="1" i="1">
                <a:latin typeface="Times New Roman" pitchFamily="18" charset="0"/>
              </a:rPr>
              <a:t>Направление индукционного тока </a:t>
            </a:r>
          </a:p>
          <a:p>
            <a:pPr algn="ctr" eaLnBrk="1" hangingPunct="1"/>
            <a:r>
              <a:rPr lang="ru-RU" altLang="ru-RU" sz="2000" b="1" i="1">
                <a:latin typeface="Times New Roman" pitchFamily="18" charset="0"/>
              </a:rPr>
              <a:t>(так же, как и величина ЭДС),</a:t>
            </a:r>
          </a:p>
          <a:p>
            <a:pPr algn="ctr" eaLnBrk="1" hangingPunct="1"/>
            <a:r>
              <a:rPr lang="ru-RU" altLang="ru-RU" sz="2000" b="1" i="1">
                <a:latin typeface="Times New Roman" pitchFamily="18" charset="0"/>
              </a:rPr>
              <a:t> считается положительным, </a:t>
            </a:r>
          </a:p>
          <a:p>
            <a:pPr algn="ctr" eaLnBrk="1" hangingPunct="1"/>
            <a:r>
              <a:rPr lang="ru-RU" altLang="ru-RU" sz="2000" b="1" i="1">
                <a:latin typeface="Times New Roman" pitchFamily="18" charset="0"/>
              </a:rPr>
              <a:t>если оно совпадает с выбранным </a:t>
            </a:r>
          </a:p>
          <a:p>
            <a:pPr algn="ctr" eaLnBrk="1" hangingPunct="1"/>
            <a:r>
              <a:rPr lang="ru-RU" altLang="ru-RU" sz="2000" b="1" i="1">
                <a:latin typeface="Times New Roman" pitchFamily="18" charset="0"/>
              </a:rPr>
              <a:t>направлением обхода контура.</a:t>
            </a:r>
          </a:p>
        </p:txBody>
      </p:sp>
    </p:spTree>
    <p:extLst>
      <p:ext uri="{BB962C8B-B14F-4D97-AF65-F5344CB8AC3E}">
        <p14:creationId xmlns:p14="http://schemas.microsoft.com/office/powerpoint/2010/main" val="3238452694"/>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6. </a:t>
            </a:r>
          </a:p>
          <a:p>
            <a:pPr algn="ctr"/>
            <a:r>
              <a:rPr lang="ru-RU" sz="3600" dirty="0">
                <a:solidFill>
                  <a:prstClr val="black">
                    <a:lumMod val="85000"/>
                    <a:lumOff val="15000"/>
                  </a:prstClr>
                </a:solidFill>
                <a:latin typeface="Monotype Corsiva" panose="03010101010201010101" pitchFamily="66" charset="0"/>
              </a:rPr>
              <a:t> Вихревое электрическое </a:t>
            </a:r>
            <a:r>
              <a:rPr lang="ru-RU" sz="3600" dirty="0" smtClean="0">
                <a:solidFill>
                  <a:prstClr val="black">
                    <a:lumMod val="85000"/>
                    <a:lumOff val="15000"/>
                  </a:prstClr>
                </a:solidFill>
                <a:latin typeface="Monotype Corsiva" panose="03010101010201010101" pitchFamily="66" charset="0"/>
              </a:rPr>
              <a:t>поле</a:t>
            </a:r>
          </a:p>
          <a:p>
            <a:pPr algn="ctr"/>
            <a:r>
              <a:rPr lang="ru-RU" sz="3600" dirty="0" smtClean="0">
                <a:solidFill>
                  <a:prstClr val="black">
                    <a:lumMod val="85000"/>
                    <a:lumOff val="15000"/>
                  </a:prstClr>
                </a:solidFill>
                <a:latin typeface="Monotype Corsiva" panose="03010101010201010101" pitchFamily="66" charset="0"/>
              </a:rPr>
              <a:t>ЭДС </a:t>
            </a:r>
            <a:r>
              <a:rPr lang="ru-RU" sz="3600" dirty="0">
                <a:solidFill>
                  <a:prstClr val="black">
                    <a:lumMod val="85000"/>
                    <a:lumOff val="15000"/>
                  </a:prstClr>
                </a:solidFill>
                <a:latin typeface="Monotype Corsiva" panose="03010101010201010101" pitchFamily="66" charset="0"/>
              </a:rPr>
              <a:t>индукции в движущихся </a:t>
            </a:r>
            <a:r>
              <a:rPr lang="ru-RU" sz="3600" dirty="0" smtClean="0">
                <a:solidFill>
                  <a:prstClr val="black">
                    <a:lumMod val="85000"/>
                    <a:lumOff val="15000"/>
                  </a:prstClr>
                </a:solidFill>
                <a:latin typeface="Monotype Corsiva" panose="03010101010201010101" pitchFamily="66" charset="0"/>
              </a:rPr>
              <a:t>проводниках</a:t>
            </a:r>
            <a:endParaRPr lang="ru-RU" dirty="0"/>
          </a:p>
        </p:txBody>
      </p:sp>
    </p:spTree>
    <p:extLst>
      <p:ext uri="{BB962C8B-B14F-4D97-AF65-F5344CB8AC3E}">
        <p14:creationId xmlns:p14="http://schemas.microsoft.com/office/powerpoint/2010/main" val="916469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357188"/>
            <a:ext cx="7497763" cy="1357312"/>
          </a:xfrm>
        </p:spPr>
        <p:txBody>
          <a:bodyPr>
            <a:normAutofit fontScale="90000"/>
          </a:bodyPr>
          <a:lstStyle/>
          <a:p>
            <a:pPr algn="ctr" eaLnBrk="1" fontAlgn="auto" hangingPunct="1">
              <a:spcAft>
                <a:spcPts val="0"/>
              </a:spcAft>
              <a:defRPr/>
            </a:pPr>
            <a:r>
              <a:rPr lang="ru-RU" i="1" dirty="0" smtClean="0">
                <a:solidFill>
                  <a:srgbClr val="00B0F0"/>
                </a:solidFill>
              </a:rPr>
              <a:t>ЭЛЕКТРИЧЕСКОЕ ПОЛЕ</a:t>
            </a:r>
            <a:r>
              <a:rPr lang="ru-RU" dirty="0" smtClean="0">
                <a:solidFill>
                  <a:schemeClr val="tx2">
                    <a:satMod val="130000"/>
                  </a:schemeClr>
                </a:solidFill>
              </a:rPr>
              <a:t/>
            </a:r>
            <a:br>
              <a:rPr lang="ru-RU" dirty="0" smtClean="0">
                <a:solidFill>
                  <a:schemeClr val="tx2">
                    <a:satMod val="130000"/>
                  </a:schemeClr>
                </a:solidFill>
              </a:rPr>
            </a:br>
            <a:endParaRPr lang="ru-RU" dirty="0">
              <a:solidFill>
                <a:schemeClr val="tx2">
                  <a:satMod val="130000"/>
                </a:schemeClr>
              </a:solidFill>
            </a:endParaRPr>
          </a:p>
        </p:txBody>
      </p:sp>
      <p:sp>
        <p:nvSpPr>
          <p:cNvPr id="3" name="Содержимое 2"/>
          <p:cNvSpPr>
            <a:spLocks noGrp="1"/>
          </p:cNvSpPr>
          <p:nvPr>
            <p:ph idx="1"/>
          </p:nvPr>
        </p:nvSpPr>
        <p:spPr>
          <a:xfrm>
            <a:off x="1428750" y="1643063"/>
            <a:ext cx="7497763" cy="4800600"/>
          </a:xfrm>
        </p:spPr>
        <p:txBody>
          <a:bodyPr>
            <a:normAutofit/>
          </a:bodyPr>
          <a:lstStyle/>
          <a:p>
            <a:pPr marL="365760" indent="-283464" eaLnBrk="1" fontAlgn="auto" hangingPunct="1">
              <a:spcAft>
                <a:spcPts val="0"/>
              </a:spcAft>
              <a:buFont typeface="Wingdings 2"/>
              <a:buNone/>
              <a:defRPr/>
            </a:pPr>
            <a:r>
              <a:rPr lang="ru-RU" dirty="0" smtClean="0"/>
              <a:t>     Причина возникновения электрического тока в неподвижном проводнике - электрическое поле.</a:t>
            </a:r>
            <a:br>
              <a:rPr lang="ru-RU" dirty="0" smtClean="0"/>
            </a:br>
            <a:r>
              <a:rPr lang="ru-RU" dirty="0" smtClean="0"/>
              <a:t>Всякое изменение магнитного поля порождает индукционное электрическое поле независимо от наличия или отсутствия замкнутого контура, </a:t>
            </a:r>
            <a:br>
              <a:rPr lang="ru-RU" dirty="0" smtClean="0"/>
            </a:br>
            <a:r>
              <a:rPr lang="ru-RU" dirty="0" smtClean="0"/>
              <a:t>при этом если проводник разомкнут, то на его концах возникает разность потенциалов;</a:t>
            </a:r>
            <a:br>
              <a:rPr lang="ru-RU" dirty="0" smtClean="0"/>
            </a:br>
            <a:r>
              <a:rPr lang="ru-RU" dirty="0" smtClean="0"/>
              <a:t>если проводник замкнут, то в нем наблюдается индукционный ток.</a:t>
            </a:r>
          </a:p>
          <a:p>
            <a:pPr marL="365760" indent="-283464" eaLnBrk="1" fontAlgn="auto" hangingPunct="1">
              <a:spcAft>
                <a:spcPts val="0"/>
              </a:spcAft>
              <a:buFont typeface="Wingdings 2"/>
              <a:buNone/>
              <a:defRPr/>
            </a:pPr>
            <a:endParaRPr lang="ru-RU" dirty="0"/>
          </a:p>
        </p:txBody>
      </p:sp>
    </p:spTree>
    <p:extLst>
      <p:ext uri="{BB962C8B-B14F-4D97-AF65-F5344CB8AC3E}">
        <p14:creationId xmlns:p14="http://schemas.microsoft.com/office/powerpoint/2010/main" val="2230589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3225"/>
            <a:ext cx="6781800" cy="1600200"/>
          </a:xfrm>
        </p:spPr>
        <p:txBody>
          <a:bodyPr/>
          <a:lstStyle/>
          <a:p>
            <a:pPr algn="ctr" eaLnBrk="1" fontAlgn="auto" hangingPunct="1">
              <a:spcAft>
                <a:spcPts val="0"/>
              </a:spcAft>
              <a:defRPr/>
            </a:pPr>
            <a:r>
              <a:rPr lang="ru-RU" i="1" dirty="0" smtClean="0">
                <a:solidFill>
                  <a:srgbClr val="7030A0"/>
                </a:solidFill>
              </a:rPr>
              <a:t>Вихревое поле.</a:t>
            </a:r>
            <a:endParaRPr lang="ru-RU" i="1" dirty="0">
              <a:solidFill>
                <a:srgbClr val="7030A0"/>
              </a:solidFill>
            </a:endParaRPr>
          </a:p>
        </p:txBody>
      </p:sp>
      <p:sp>
        <p:nvSpPr>
          <p:cNvPr id="10243" name="Содержимое 2"/>
          <p:cNvSpPr>
            <a:spLocks noGrp="1"/>
          </p:cNvSpPr>
          <p:nvPr>
            <p:ph idx="1"/>
          </p:nvPr>
        </p:nvSpPr>
        <p:spPr>
          <a:xfrm>
            <a:off x="755576" y="1412776"/>
            <a:ext cx="4279900" cy="4714875"/>
          </a:xfrm>
        </p:spPr>
        <p:txBody>
          <a:bodyPr/>
          <a:lstStyle/>
          <a:p>
            <a:pPr eaLnBrk="1" hangingPunct="1">
              <a:buFont typeface="Wingdings 2" pitchFamily="18" charset="2"/>
              <a:buNone/>
            </a:pPr>
            <a:r>
              <a:rPr lang="ru-RU" altLang="ru-RU" sz="2400" dirty="0" smtClean="0"/>
              <a:t>Индукционное электрическое поле является вихревым. </a:t>
            </a:r>
            <a:br>
              <a:rPr lang="ru-RU" altLang="ru-RU" sz="2400" dirty="0" smtClean="0"/>
            </a:br>
            <a:r>
              <a:rPr lang="ru-RU" altLang="ru-RU" sz="2400" dirty="0" smtClean="0"/>
              <a:t>Направление силовых линий вихревого электрического поля совпадает с направлением индукционного тока.</a:t>
            </a:r>
            <a:br>
              <a:rPr lang="ru-RU" altLang="ru-RU" sz="2400" dirty="0" smtClean="0"/>
            </a:br>
            <a:r>
              <a:rPr lang="ru-RU" altLang="ru-RU" sz="2400" dirty="0" smtClean="0"/>
              <a:t>Индукционное электрическое поле имеет совершенно другие свойства в отличии </a:t>
            </a:r>
            <a:br>
              <a:rPr lang="ru-RU" altLang="ru-RU" sz="2400" dirty="0" smtClean="0"/>
            </a:br>
            <a:r>
              <a:rPr lang="ru-RU" altLang="ru-RU" sz="2400" dirty="0" smtClean="0"/>
              <a:t>от электростатического поля.</a:t>
            </a:r>
          </a:p>
        </p:txBody>
      </p:sp>
      <p:pic>
        <p:nvPicPr>
          <p:cNvPr id="10244" name="Picture 2" descr="C:\Documents and Settings\Администратор\Рабочий стол\vi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196975"/>
            <a:ext cx="3579812"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508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499350" cy="1143000"/>
          </a:xfrm>
        </p:spPr>
        <p:txBody>
          <a:bodyPr>
            <a:normAutofit fontScale="90000"/>
          </a:bodyPr>
          <a:lstStyle/>
          <a:p>
            <a:pPr algn="ctr" eaLnBrk="1" fontAlgn="auto" hangingPunct="1">
              <a:spcAft>
                <a:spcPts val="0"/>
              </a:spcAft>
              <a:defRPr/>
            </a:pPr>
            <a:r>
              <a:rPr lang="ru-RU" i="1" dirty="0" smtClean="0">
                <a:solidFill>
                  <a:srgbClr val="0070C0"/>
                </a:solidFill>
              </a:rPr>
              <a:t>Электрическое поле- </a:t>
            </a:r>
            <a:br>
              <a:rPr lang="ru-RU" i="1" dirty="0" smtClean="0">
                <a:solidFill>
                  <a:srgbClr val="0070C0"/>
                </a:solidFill>
              </a:rPr>
            </a:br>
            <a:r>
              <a:rPr lang="ru-RU" i="1" dirty="0" smtClean="0">
                <a:solidFill>
                  <a:srgbClr val="0070C0"/>
                </a:solidFill>
              </a:rPr>
              <a:t>вихревое поле.</a:t>
            </a:r>
            <a:endParaRPr lang="ru-RU" i="1" dirty="0">
              <a:solidFill>
                <a:srgbClr val="0070C0"/>
              </a:solidFill>
            </a:endParaRPr>
          </a:p>
        </p:txBody>
      </p:sp>
      <p:sp>
        <p:nvSpPr>
          <p:cNvPr id="3" name="Содержимое 2"/>
          <p:cNvSpPr>
            <a:spLocks noGrp="1"/>
          </p:cNvSpPr>
          <p:nvPr>
            <p:ph sz="half" idx="1"/>
          </p:nvPr>
        </p:nvSpPr>
        <p:spPr>
          <a:xfrm>
            <a:off x="4716016" y="2420888"/>
            <a:ext cx="4104456" cy="3816424"/>
          </a:xfrm>
        </p:spPr>
        <p:txBody>
          <a:bodyPr>
            <a:normAutofit fontScale="77500" lnSpcReduction="20000"/>
          </a:bodyPr>
          <a:lstStyle/>
          <a:p>
            <a:pPr marL="365760" indent="-283464" eaLnBrk="1" fontAlgn="auto" hangingPunct="1">
              <a:spcAft>
                <a:spcPts val="0"/>
              </a:spcAft>
              <a:buFont typeface="Wingdings 2"/>
              <a:buNone/>
              <a:defRPr/>
            </a:pPr>
            <a:r>
              <a:rPr lang="ru-RU" b="1" i="1" dirty="0" smtClean="0"/>
              <a:t>электростатическое поле</a:t>
            </a:r>
            <a:endParaRPr lang="ru-RU" dirty="0" smtClean="0"/>
          </a:p>
          <a:p>
            <a:pPr marL="365760" indent="-283464" eaLnBrk="1" fontAlgn="auto" hangingPunct="1">
              <a:spcAft>
                <a:spcPts val="0"/>
              </a:spcAft>
              <a:buFont typeface="Wingdings 2"/>
              <a:buNone/>
              <a:defRPr/>
            </a:pPr>
            <a:r>
              <a:rPr lang="ru-RU" dirty="0" smtClean="0"/>
              <a:t>1. создается неподвижными электрическими зарядами</a:t>
            </a:r>
          </a:p>
          <a:p>
            <a:pPr marL="365760" indent="-283464" eaLnBrk="1" fontAlgn="auto" hangingPunct="1">
              <a:spcAft>
                <a:spcPts val="0"/>
              </a:spcAft>
              <a:buFont typeface="Wingdings 2"/>
              <a:buNone/>
              <a:defRPr/>
            </a:pPr>
            <a:r>
              <a:rPr lang="ru-RU" dirty="0" smtClean="0"/>
              <a:t>2. силовые линии поля разомкнуты - -потенциальное поле</a:t>
            </a:r>
          </a:p>
          <a:p>
            <a:pPr marL="365760" indent="-283464" eaLnBrk="1" fontAlgn="auto" hangingPunct="1">
              <a:spcAft>
                <a:spcPts val="0"/>
              </a:spcAft>
              <a:buFont typeface="Wingdings 2"/>
              <a:buNone/>
              <a:defRPr/>
            </a:pPr>
            <a:r>
              <a:rPr lang="ru-RU" dirty="0" smtClean="0"/>
              <a:t>3. источниками поля являются электрические заряды</a:t>
            </a:r>
          </a:p>
          <a:p>
            <a:pPr marL="365760" indent="-283464" eaLnBrk="1" fontAlgn="auto" hangingPunct="1">
              <a:spcAft>
                <a:spcPts val="0"/>
              </a:spcAft>
              <a:buFont typeface="Wingdings 2"/>
              <a:buNone/>
              <a:defRPr/>
            </a:pPr>
            <a:r>
              <a:rPr lang="ru-RU" dirty="0" smtClean="0"/>
              <a:t>4. работа сил поля по перемещению пробного заряда по замкнутому пути = 0.</a:t>
            </a:r>
          </a:p>
          <a:p>
            <a:pPr marL="365760" indent="-283464" eaLnBrk="1" fontAlgn="auto" hangingPunct="1">
              <a:spcAft>
                <a:spcPts val="0"/>
              </a:spcAft>
              <a:buFont typeface="Wingdings 2"/>
              <a:buNone/>
              <a:defRPr/>
            </a:pPr>
            <a:endParaRPr lang="ru-RU" dirty="0"/>
          </a:p>
        </p:txBody>
      </p:sp>
      <p:sp>
        <p:nvSpPr>
          <p:cNvPr id="4" name="Содержимое 3"/>
          <p:cNvSpPr>
            <a:spLocks noGrp="1"/>
          </p:cNvSpPr>
          <p:nvPr>
            <p:ph sz="half" idx="2"/>
          </p:nvPr>
        </p:nvSpPr>
        <p:spPr>
          <a:xfrm>
            <a:off x="323528" y="1196752"/>
            <a:ext cx="4392488" cy="4664075"/>
          </a:xfrm>
        </p:spPr>
        <p:txBody>
          <a:bodyPr>
            <a:normAutofit fontScale="77500" lnSpcReduction="20000"/>
          </a:bodyPr>
          <a:lstStyle/>
          <a:p>
            <a:pPr marL="365760" indent="-283464" algn="ctr" eaLnBrk="1" fontAlgn="auto" hangingPunct="1">
              <a:spcAft>
                <a:spcPts val="0"/>
              </a:spcAft>
              <a:buFont typeface="Wingdings 2"/>
              <a:buNone/>
              <a:defRPr/>
            </a:pPr>
            <a:r>
              <a:rPr lang="ru-RU" b="1" i="1" dirty="0" smtClean="0"/>
              <a:t>индукционное </a:t>
            </a:r>
            <a:endParaRPr lang="ru-RU" b="1" i="1" dirty="0" smtClean="0"/>
          </a:p>
          <a:p>
            <a:pPr marL="365760" indent="-283464" algn="ctr" eaLnBrk="1" fontAlgn="auto" hangingPunct="1">
              <a:spcAft>
                <a:spcPts val="0"/>
              </a:spcAft>
              <a:buFont typeface="Wingdings 2"/>
              <a:buNone/>
              <a:defRPr/>
            </a:pPr>
            <a:r>
              <a:rPr lang="ru-RU" b="1" i="1" dirty="0" smtClean="0"/>
              <a:t>электрическое поле</a:t>
            </a:r>
            <a:r>
              <a:rPr lang="ru-RU" b="1" i="1" dirty="0"/>
              <a:t> </a:t>
            </a:r>
            <a:endParaRPr lang="ru-RU" b="1" i="1" dirty="0" smtClean="0"/>
          </a:p>
          <a:p>
            <a:pPr marL="365760" indent="-283464" algn="ctr" eaLnBrk="1" fontAlgn="auto" hangingPunct="1">
              <a:spcAft>
                <a:spcPts val="0"/>
              </a:spcAft>
              <a:buFont typeface="Wingdings 2"/>
              <a:buNone/>
              <a:defRPr/>
            </a:pPr>
            <a:r>
              <a:rPr lang="ru-RU" b="1" i="1" dirty="0" smtClean="0"/>
              <a:t>(вихревое </a:t>
            </a:r>
            <a:r>
              <a:rPr lang="ru-RU" b="1" i="1" dirty="0" smtClean="0"/>
              <a:t>электрическое </a:t>
            </a:r>
            <a:r>
              <a:rPr lang="ru-RU" b="1" i="1" dirty="0" smtClean="0"/>
              <a:t>поле)</a:t>
            </a:r>
            <a:endParaRPr lang="ru-RU" dirty="0" smtClean="0"/>
          </a:p>
          <a:p>
            <a:pPr marL="365760" indent="-283464" eaLnBrk="1" fontAlgn="auto" hangingPunct="1">
              <a:spcAft>
                <a:spcPts val="0"/>
              </a:spcAft>
              <a:buFont typeface="Wingdings 2"/>
              <a:buNone/>
              <a:defRPr/>
            </a:pPr>
            <a:r>
              <a:rPr lang="ru-RU" dirty="0" smtClean="0"/>
              <a:t>1. вызывается изменениями магнитного поля</a:t>
            </a:r>
          </a:p>
          <a:p>
            <a:pPr marL="365760" indent="-283464" eaLnBrk="1" fontAlgn="auto" hangingPunct="1">
              <a:spcAft>
                <a:spcPts val="0"/>
              </a:spcAft>
              <a:buFont typeface="Wingdings 2"/>
              <a:buNone/>
              <a:defRPr/>
            </a:pPr>
            <a:r>
              <a:rPr lang="ru-RU" dirty="0" smtClean="0"/>
              <a:t>2. силовые линии замкнуты -</a:t>
            </a:r>
            <a:br>
              <a:rPr lang="ru-RU" dirty="0" smtClean="0"/>
            </a:br>
            <a:r>
              <a:rPr lang="ru-RU" dirty="0" smtClean="0"/>
              <a:t>- вихревое поле</a:t>
            </a:r>
          </a:p>
          <a:p>
            <a:pPr marL="365760" indent="-283464" eaLnBrk="1" fontAlgn="auto" hangingPunct="1">
              <a:spcAft>
                <a:spcPts val="0"/>
              </a:spcAft>
              <a:buFont typeface="Wingdings 2"/>
              <a:buNone/>
              <a:defRPr/>
            </a:pPr>
            <a:r>
              <a:rPr lang="ru-RU" dirty="0" smtClean="0"/>
              <a:t>3. источники поля указать нельзя</a:t>
            </a:r>
          </a:p>
          <a:p>
            <a:pPr marL="365760" indent="-283464" eaLnBrk="1" fontAlgn="auto" hangingPunct="1">
              <a:spcAft>
                <a:spcPts val="0"/>
              </a:spcAft>
              <a:buFont typeface="Wingdings 2"/>
              <a:buNone/>
              <a:defRPr/>
            </a:pPr>
            <a:r>
              <a:rPr lang="ru-RU" dirty="0" smtClean="0"/>
              <a:t>4. работа сил поля по перемещению пробного заряда по замкнутому пути = ЭДС индукции</a:t>
            </a:r>
            <a:endParaRPr lang="ru-RU" dirty="0"/>
          </a:p>
        </p:txBody>
      </p:sp>
    </p:spTree>
    <p:extLst>
      <p:ext uri="{BB962C8B-B14F-4D97-AF65-F5344CB8AC3E}">
        <p14:creationId xmlns:p14="http://schemas.microsoft.com/office/powerpoint/2010/main" val="1557232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r>
              <a:rPr lang="ru-RU" altLang="ru-RU" sz="3200" b="1" i="1" smtClean="0">
                <a:solidFill>
                  <a:srgbClr val="A50021"/>
                </a:solidFill>
                <a:latin typeface="Bradley Hand ITC" pitchFamily="66" charset="0"/>
              </a:rPr>
              <a:t>ЭДС индукции в движущихся проводниках</a:t>
            </a:r>
          </a:p>
        </p:txBody>
      </p:sp>
      <p:sp>
        <p:nvSpPr>
          <p:cNvPr id="14339" name="Rectangle 7" descr="Крупная сетка"/>
          <p:cNvSpPr>
            <a:spLocks noGrp="1" noChangeArrowheads="1"/>
          </p:cNvSpPr>
          <p:nvPr>
            <p:ph idx="1"/>
          </p:nvPr>
        </p:nvSpPr>
        <p:spPr>
          <a:xfrm>
            <a:off x="4648200" y="990600"/>
            <a:ext cx="4267200" cy="5486400"/>
          </a:xfrm>
          <a:pattFill prst="lgGrid">
            <a:fgClr>
              <a:schemeClr val="accent1"/>
            </a:fgClr>
            <a:bgClr>
              <a:schemeClr val="bg1"/>
            </a:bgClr>
          </a:pattFill>
          <a:ln w="38100">
            <a:solidFill>
              <a:srgbClr val="0000FF"/>
            </a:solidFill>
            <a:miter lim="800000"/>
            <a:headEnd/>
            <a:tailEnd/>
          </a:ln>
        </p:spPr>
        <p:txBody>
          <a:bodyPr/>
          <a:lstStyle/>
          <a:p>
            <a:pPr>
              <a:buFontTx/>
              <a:buNone/>
            </a:pPr>
            <a:r>
              <a:rPr lang="ru-RU" altLang="ru-RU" sz="2400" i="1" smtClean="0"/>
              <a:t>  </a:t>
            </a:r>
            <a:r>
              <a:rPr lang="ru-RU" altLang="ru-RU" sz="2400" b="1" i="1" smtClean="0">
                <a:latin typeface="Times New Roman" pitchFamily="18" charset="0"/>
              </a:rPr>
              <a:t>При движении проводника</a:t>
            </a:r>
          </a:p>
          <a:p>
            <a:pPr>
              <a:buFontTx/>
              <a:buNone/>
            </a:pPr>
            <a:r>
              <a:rPr lang="ru-RU" altLang="ru-RU" sz="2400" b="1" i="1" smtClean="0">
                <a:latin typeface="Times New Roman" pitchFamily="18" charset="0"/>
              </a:rPr>
              <a:t>в магнитном поле со</a:t>
            </a:r>
          </a:p>
          <a:p>
            <a:pPr>
              <a:buFontTx/>
              <a:buNone/>
            </a:pPr>
            <a:r>
              <a:rPr lang="ru-RU" altLang="ru-RU" sz="2400" b="1" i="1" smtClean="0">
                <a:latin typeface="Times New Roman" pitchFamily="18" charset="0"/>
              </a:rPr>
              <a:t>скоростью </a:t>
            </a:r>
            <a:r>
              <a:rPr lang="en-US" altLang="ru-RU" sz="2400" b="1" i="1" smtClean="0"/>
              <a:t>v </a:t>
            </a:r>
            <a:r>
              <a:rPr lang="ru-RU" altLang="ru-RU" sz="2400" b="1" i="1" smtClean="0">
                <a:latin typeface="Times New Roman" pitchFamily="18" charset="0"/>
              </a:rPr>
              <a:t>вместе с ним</a:t>
            </a:r>
          </a:p>
          <a:p>
            <a:pPr>
              <a:buFontTx/>
              <a:buNone/>
            </a:pPr>
            <a:r>
              <a:rPr lang="ru-RU" altLang="ru-RU" sz="2400" b="1" i="1" smtClean="0">
                <a:latin typeface="Times New Roman" pitchFamily="18" charset="0"/>
              </a:rPr>
              <a:t>с той же скоростью</a:t>
            </a:r>
          </a:p>
          <a:p>
            <a:pPr>
              <a:buFontTx/>
              <a:buNone/>
            </a:pPr>
            <a:r>
              <a:rPr lang="ru-RU" altLang="ru-RU" sz="2400" b="1" i="1" smtClean="0">
                <a:latin typeface="Times New Roman" pitchFamily="18" charset="0"/>
              </a:rPr>
              <a:t>движутся «+» и «-» заряды,</a:t>
            </a:r>
          </a:p>
          <a:p>
            <a:pPr>
              <a:buFontTx/>
              <a:buNone/>
            </a:pPr>
            <a:r>
              <a:rPr lang="ru-RU" altLang="ru-RU" sz="2400" b="1" i="1" smtClean="0">
                <a:latin typeface="Times New Roman" pitchFamily="18" charset="0"/>
              </a:rPr>
              <a:t>находящиеся в проводнике. На них в магнитном поле</a:t>
            </a:r>
          </a:p>
          <a:p>
            <a:pPr>
              <a:buFontTx/>
              <a:buNone/>
            </a:pPr>
            <a:r>
              <a:rPr lang="ru-RU" altLang="ru-RU" sz="2400" b="1" i="1" smtClean="0">
                <a:latin typeface="Times New Roman" pitchFamily="18" charset="0"/>
              </a:rPr>
              <a:t>в противоположные</a:t>
            </a:r>
          </a:p>
          <a:p>
            <a:pPr>
              <a:buFontTx/>
              <a:buNone/>
            </a:pPr>
            <a:r>
              <a:rPr lang="ru-RU" altLang="ru-RU" sz="2400" b="1" i="1" smtClean="0">
                <a:latin typeface="Times New Roman" pitchFamily="18" charset="0"/>
              </a:rPr>
              <a:t>стороны действует сила</a:t>
            </a:r>
          </a:p>
          <a:p>
            <a:pPr>
              <a:buFontTx/>
              <a:buNone/>
            </a:pPr>
            <a:r>
              <a:rPr lang="ru-RU" altLang="ru-RU" sz="2400" b="1" i="1" smtClean="0">
                <a:latin typeface="Times New Roman" pitchFamily="18" charset="0"/>
              </a:rPr>
              <a:t>Лоренца, что приводит к</a:t>
            </a:r>
          </a:p>
          <a:p>
            <a:pPr>
              <a:buFontTx/>
              <a:buNone/>
            </a:pPr>
            <a:r>
              <a:rPr lang="ru-RU" altLang="ru-RU" sz="2400" b="1" i="1" smtClean="0">
                <a:latin typeface="Times New Roman" pitchFamily="18" charset="0"/>
              </a:rPr>
              <a:t>перераспределению зарядов -</a:t>
            </a:r>
          </a:p>
          <a:p>
            <a:pPr>
              <a:buFontTx/>
              <a:buNone/>
            </a:pPr>
            <a:r>
              <a:rPr lang="ru-RU" altLang="ru-RU" sz="2400" b="1" i="1" smtClean="0">
                <a:latin typeface="Times New Roman" pitchFamily="18" charset="0"/>
              </a:rPr>
              <a:t>возникает ЭДС.</a:t>
            </a: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9F39140D-1764-4D3F-B319-BF4591DC4DB1}" type="slidenum">
              <a:rPr lang="ru-RU" altLang="ru-RU">
                <a:solidFill>
                  <a:srgbClr val="FFFFFF"/>
                </a:solidFill>
              </a:rPr>
              <a:pPr eaLnBrk="1" hangingPunct="1"/>
              <a:t>39</a:t>
            </a:fld>
            <a:endParaRPr lang="ru-RU" altLang="ru-RU">
              <a:solidFill>
                <a:srgbClr val="FFFFFF"/>
              </a:solidFill>
            </a:endParaRPr>
          </a:p>
        </p:txBody>
      </p:sp>
      <p:pic>
        <p:nvPicPr>
          <p:cNvPr id="14341" name="Picture 5" descr="edsind"/>
          <p:cNvPicPr>
            <a:picLocks noChangeAspect="1" noChangeArrowheads="1"/>
          </p:cNvPicPr>
          <p:nvPr/>
        </p:nvPicPr>
        <p:blipFill>
          <a:blip r:embed="rId3">
            <a:extLst>
              <a:ext uri="{28A0092B-C50C-407E-A947-70E740481C1C}">
                <a14:useLocalDpi xmlns:a14="http://schemas.microsoft.com/office/drawing/2010/main" val="0"/>
              </a:ext>
            </a:extLst>
          </a:blip>
          <a:srcRect b="12576"/>
          <a:stretch>
            <a:fillRect/>
          </a:stretch>
        </p:blipFill>
        <p:spPr bwMode="auto">
          <a:xfrm>
            <a:off x="381000" y="3657600"/>
            <a:ext cx="4038600" cy="28257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9" descr="electrostatCurves8"/>
          <p:cNvPicPr>
            <a:picLocks noChangeAspect="1" noChangeArrowheads="1"/>
          </p:cNvPicPr>
          <p:nvPr/>
        </p:nvPicPr>
        <p:blipFill>
          <a:blip r:embed="rId4">
            <a:extLst>
              <a:ext uri="{28A0092B-C50C-407E-A947-70E740481C1C}">
                <a14:useLocalDpi xmlns:a14="http://schemas.microsoft.com/office/drawing/2010/main" val="0"/>
              </a:ext>
            </a:extLst>
          </a:blip>
          <a:srcRect l="6804" t="16222" r="41574" b="56773"/>
          <a:stretch>
            <a:fillRect/>
          </a:stretch>
        </p:blipFill>
        <p:spPr bwMode="auto">
          <a:xfrm>
            <a:off x="381000" y="990600"/>
            <a:ext cx="4038600" cy="256381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4343" name="Rectangle 11"/>
          <p:cNvSpPr>
            <a:spLocks noChangeArrowheads="1"/>
          </p:cNvSpPr>
          <p:nvPr/>
        </p:nvSpPr>
        <p:spPr bwMode="auto">
          <a:xfrm>
            <a:off x="3124200" y="2514600"/>
            <a:ext cx="1143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endParaRPr lang="en-US" altLang="ru-RU"/>
          </a:p>
        </p:txBody>
      </p:sp>
    </p:spTree>
    <p:extLst>
      <p:ext uri="{BB962C8B-B14F-4D97-AF65-F5344CB8AC3E}">
        <p14:creationId xmlns:p14="http://schemas.microsoft.com/office/powerpoint/2010/main" val="3329263982"/>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Rectangle 2"/>
          <p:cNvSpPr txBox="1">
            <a:spLocks noChangeArrowheads="1"/>
          </p:cNvSpPr>
          <p:nvPr/>
        </p:nvSpPr>
        <p:spPr>
          <a:xfrm>
            <a:off x="685800" y="152400"/>
            <a:ext cx="68707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4000" smtClean="0">
                <a:solidFill>
                  <a:schemeClr val="bg1"/>
                </a:solidFill>
                <a:latin typeface="Century" pitchFamily="18" charset="0"/>
              </a:rPr>
              <a:t>Что такое магнитное поле и каковы его свойства?</a:t>
            </a:r>
            <a:endParaRPr lang="ru-RU" altLang="ru-RU" sz="4000" smtClean="0">
              <a:solidFill>
                <a:schemeClr val="bg1"/>
              </a:solidFill>
              <a:latin typeface="Century" pitchFamily="18" charset="0"/>
            </a:endParaRPr>
          </a:p>
        </p:txBody>
      </p:sp>
      <p:sp>
        <p:nvSpPr>
          <p:cNvPr id="5" name="Rectangle 3"/>
          <p:cNvSpPr txBox="1">
            <a:spLocks noChangeArrowheads="1"/>
          </p:cNvSpPr>
          <p:nvPr/>
        </p:nvSpPr>
        <p:spPr>
          <a:xfrm>
            <a:off x="685800" y="1828800"/>
            <a:ext cx="7696200" cy="3657600"/>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90000"/>
              </a:lnSpc>
              <a:buFontTx/>
              <a:buNone/>
            </a:pPr>
            <a:r>
              <a:rPr lang="ru-RU" altLang="ru-RU" sz="2800" dirty="0" smtClean="0">
                <a:solidFill>
                  <a:schemeClr val="tx1"/>
                </a:solidFill>
                <a:latin typeface="Century" pitchFamily="18" charset="0"/>
              </a:rPr>
              <a:t>1.Магнитное поле – это особая форма материи, которая существует независимо от нас и от наших знаний о нем.</a:t>
            </a:r>
          </a:p>
          <a:p>
            <a:pPr>
              <a:lnSpc>
                <a:spcPct val="90000"/>
              </a:lnSpc>
              <a:buFontTx/>
              <a:buNone/>
            </a:pPr>
            <a:r>
              <a:rPr lang="ru-RU" altLang="ru-RU" sz="2800" dirty="0" smtClean="0">
                <a:solidFill>
                  <a:schemeClr val="tx1"/>
                </a:solidFill>
                <a:latin typeface="Century" pitchFamily="18" charset="0"/>
              </a:rPr>
              <a:t>2.</a:t>
            </a:r>
            <a:r>
              <a:rPr lang="ru-RU" altLang="ru-RU" sz="2800" u="sng" dirty="0" smtClean="0">
                <a:solidFill>
                  <a:schemeClr val="tx1"/>
                </a:solidFill>
                <a:latin typeface="Century" pitchFamily="18" charset="0"/>
              </a:rPr>
              <a:t>Магнитное поле порождается движущимися электрическими зарядами и обнаруживается по действию на движущиеся электрические заряды.</a:t>
            </a:r>
          </a:p>
          <a:p>
            <a:pPr>
              <a:lnSpc>
                <a:spcPct val="90000"/>
              </a:lnSpc>
              <a:buFontTx/>
              <a:buNone/>
            </a:pPr>
            <a:r>
              <a:rPr lang="ru-RU" altLang="ru-RU" sz="2800" dirty="0" smtClean="0">
                <a:solidFill>
                  <a:schemeClr val="tx1"/>
                </a:solidFill>
                <a:latin typeface="Century" pitchFamily="18" charset="0"/>
              </a:rPr>
              <a:t>3.С удалением от источника магнитное поле ослабевает.</a:t>
            </a:r>
          </a:p>
          <a:p>
            <a:pPr>
              <a:lnSpc>
                <a:spcPct val="90000"/>
              </a:lnSpc>
              <a:buFontTx/>
              <a:buNone/>
            </a:pPr>
            <a:endParaRPr lang="ru-RU" altLang="ru-RU" sz="2800" dirty="0" smtClean="0">
              <a:solidFill>
                <a:schemeClr val="accent2"/>
              </a:solidFill>
              <a:latin typeface="Century" pitchFamily="18" charset="0"/>
            </a:endParaRPr>
          </a:p>
        </p:txBody>
      </p:sp>
      <p:sp>
        <p:nvSpPr>
          <p:cNvPr id="6" name="WordArt 4"/>
          <p:cNvSpPr>
            <a:spLocks noChangeArrowheads="1" noChangeShapeType="1" noTextEdit="1"/>
          </p:cNvSpPr>
          <p:nvPr/>
        </p:nvSpPr>
        <p:spPr bwMode="auto">
          <a:xfrm>
            <a:off x="7369175" y="2733745"/>
            <a:ext cx="133350" cy="863600"/>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FF3300"/>
                </a:solidFill>
                <a:latin typeface="Arial"/>
                <a:cs typeface="Arial"/>
              </a:rPr>
              <a:t>!</a:t>
            </a:r>
          </a:p>
        </p:txBody>
      </p:sp>
      <p:sp>
        <p:nvSpPr>
          <p:cNvPr id="7" name="Text Box 5"/>
          <p:cNvSpPr txBox="1">
            <a:spLocks noChangeArrowheads="1"/>
          </p:cNvSpPr>
          <p:nvPr/>
        </p:nvSpPr>
        <p:spPr bwMode="auto">
          <a:xfrm>
            <a:off x="395288" y="333375"/>
            <a:ext cx="8353425" cy="1431925"/>
          </a:xfrm>
          <a:prstGeom prst="rect">
            <a:avLst/>
          </a:prstGeom>
          <a:noFill/>
          <a:ln w="9525">
            <a:noFill/>
            <a:miter lim="800000"/>
            <a:headEnd/>
            <a:tailEnd/>
          </a:ln>
          <a:effectLst/>
        </p:spPr>
        <p:txBody>
          <a:bodyPr>
            <a:spAutoFit/>
          </a:bodyPr>
          <a:lstStyle/>
          <a:p>
            <a:pPr algn="ctr">
              <a:spcBef>
                <a:spcPct val="50000"/>
              </a:spcBef>
              <a:defRPr/>
            </a:pPr>
            <a:r>
              <a:rPr lang="ru-RU" sz="4400" b="1">
                <a:solidFill>
                  <a:srgbClr val="FF00FF"/>
                </a:solidFill>
                <a:effectLst>
                  <a:outerShdw blurRad="38100" dist="38100" dir="2700000" algn="tl">
                    <a:srgbClr val="C0C0C0"/>
                  </a:outerShdw>
                </a:effectLst>
              </a:rPr>
              <a:t>Магнитное поле и причины его возникновения</a:t>
            </a:r>
          </a:p>
        </p:txBody>
      </p:sp>
    </p:spTree>
    <p:extLst>
      <p:ext uri="{BB962C8B-B14F-4D97-AF65-F5344CB8AC3E}">
        <p14:creationId xmlns:p14="http://schemas.microsoft.com/office/powerpoint/2010/main" val="1282207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600" dirty="0">
                <a:solidFill>
                  <a:prstClr val="black">
                    <a:lumMod val="85000"/>
                    <a:lumOff val="15000"/>
                  </a:prstClr>
                </a:solidFill>
                <a:latin typeface="Monotype Corsiva" panose="03010101010201010101" pitchFamily="66" charset="0"/>
              </a:rPr>
              <a:t>Тема  </a:t>
            </a:r>
            <a:r>
              <a:rPr lang="ru-RU" sz="3600" dirty="0" smtClean="0">
                <a:solidFill>
                  <a:prstClr val="black">
                    <a:lumMod val="85000"/>
                    <a:lumOff val="15000"/>
                  </a:prstClr>
                </a:solidFill>
                <a:latin typeface="Monotype Corsiva" panose="03010101010201010101" pitchFamily="66" charset="0"/>
              </a:rPr>
              <a:t>7. </a:t>
            </a:r>
          </a:p>
          <a:p>
            <a:pPr algn="ctr"/>
            <a:r>
              <a:rPr lang="ru-RU" sz="3600" dirty="0" smtClean="0">
                <a:solidFill>
                  <a:prstClr val="black">
                    <a:lumMod val="85000"/>
                    <a:lumOff val="15000"/>
                  </a:prstClr>
                </a:solidFill>
                <a:latin typeface="Monotype Corsiva" panose="03010101010201010101" pitchFamily="66" charset="0"/>
              </a:rPr>
              <a:t>Самоиндукция</a:t>
            </a:r>
            <a:r>
              <a:rPr lang="ru-RU" sz="3600" dirty="0">
                <a:solidFill>
                  <a:prstClr val="black">
                    <a:lumMod val="85000"/>
                    <a:lumOff val="15000"/>
                  </a:prstClr>
                </a:solidFill>
                <a:latin typeface="Monotype Corsiva" panose="03010101010201010101" pitchFamily="66" charset="0"/>
              </a:rPr>
              <a:t>. </a:t>
            </a:r>
            <a:r>
              <a:rPr lang="ru-RU" sz="3600" dirty="0" smtClean="0">
                <a:solidFill>
                  <a:prstClr val="black">
                    <a:lumMod val="85000"/>
                    <a:lumOff val="15000"/>
                  </a:prstClr>
                </a:solidFill>
                <a:latin typeface="Monotype Corsiva" panose="03010101010201010101" pitchFamily="66" charset="0"/>
              </a:rPr>
              <a:t>Индуктивность</a:t>
            </a:r>
          </a:p>
          <a:p>
            <a:pPr algn="ctr"/>
            <a:r>
              <a:rPr lang="ru-RU" dirty="0" smtClean="0">
                <a:solidFill>
                  <a:prstClr val="black">
                    <a:lumMod val="85000"/>
                    <a:lumOff val="15000"/>
                  </a:prstClr>
                </a:solidFill>
                <a:latin typeface="Monotype Corsiva" panose="03010101010201010101" pitchFamily="66" charset="0"/>
              </a:rPr>
              <a:t>Электродинамический </a:t>
            </a:r>
            <a:r>
              <a:rPr lang="ru-RU" dirty="0">
                <a:solidFill>
                  <a:prstClr val="black">
                    <a:lumMod val="85000"/>
                    <a:lumOff val="15000"/>
                  </a:prstClr>
                </a:solidFill>
                <a:latin typeface="Monotype Corsiva" panose="03010101010201010101" pitchFamily="66" charset="0"/>
              </a:rPr>
              <a:t>микрофон. </a:t>
            </a:r>
            <a:endParaRPr lang="ru-RU" dirty="0" smtClean="0">
              <a:solidFill>
                <a:prstClr val="black">
                  <a:lumMod val="85000"/>
                  <a:lumOff val="15000"/>
                </a:prstClr>
              </a:solidFill>
              <a:latin typeface="Monotype Corsiva" panose="03010101010201010101" pitchFamily="66" charset="0"/>
            </a:endParaRPr>
          </a:p>
          <a:p>
            <a:pPr algn="ctr"/>
            <a:r>
              <a:rPr lang="ru-RU" smtClean="0">
                <a:solidFill>
                  <a:prstClr val="black">
                    <a:lumMod val="85000"/>
                    <a:lumOff val="15000"/>
                  </a:prstClr>
                </a:solidFill>
                <a:latin typeface="Monotype Corsiva" panose="03010101010201010101" pitchFamily="66" charset="0"/>
              </a:rPr>
              <a:t>применение</a:t>
            </a:r>
            <a:endParaRPr lang="ru-RU" dirty="0"/>
          </a:p>
        </p:txBody>
      </p:sp>
    </p:spTree>
    <p:extLst>
      <p:ext uri="{BB962C8B-B14F-4D97-AF65-F5344CB8AC3E}">
        <p14:creationId xmlns:p14="http://schemas.microsoft.com/office/powerpoint/2010/main" val="1677833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74638"/>
            <a:ext cx="8382000" cy="792162"/>
          </a:xfrm>
        </p:spPr>
        <p:txBody>
          <a:bodyPr>
            <a:normAutofit fontScale="90000"/>
          </a:bodyPr>
          <a:lstStyle/>
          <a:p>
            <a:r>
              <a:rPr lang="ru-RU" altLang="ru-RU" b="1" i="1" smtClean="0">
                <a:solidFill>
                  <a:srgbClr val="CC0000"/>
                </a:solidFill>
                <a:latin typeface="Times New Roman" pitchFamily="18" charset="0"/>
              </a:rPr>
              <a:t>Индуктивность</a:t>
            </a:r>
          </a:p>
        </p:txBody>
      </p:sp>
      <p:pic>
        <p:nvPicPr>
          <p:cNvPr id="17411" name="Picture 6" descr="p016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993" t="18575" r="7993" b="17767"/>
          <a:stretch>
            <a:fillRect/>
          </a:stretch>
        </p:blipFill>
        <p:spPr>
          <a:xfrm>
            <a:off x="304800" y="1219200"/>
            <a:ext cx="4953000" cy="5410200"/>
          </a:xfrm>
          <a:noFill/>
          <a:ln w="38100">
            <a:solidFill>
              <a:srgbClr val="0000FF"/>
            </a:solidFill>
            <a:miter lim="800000"/>
            <a:headEnd/>
            <a:tailEnd/>
          </a:ln>
        </p:spPr>
      </p:pic>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D9F926E9-BFBD-4961-A7F6-DB8F9D143DF4}" type="slidenum">
              <a:rPr lang="ru-RU" altLang="ru-RU">
                <a:solidFill>
                  <a:srgbClr val="FFFFFF"/>
                </a:solidFill>
              </a:rPr>
              <a:pPr eaLnBrk="1" hangingPunct="1"/>
              <a:t>41</a:t>
            </a:fld>
            <a:endParaRPr lang="ru-RU" altLang="ru-RU">
              <a:solidFill>
                <a:srgbClr val="FFFFFF"/>
              </a:solidFill>
            </a:endParaRPr>
          </a:p>
        </p:txBody>
      </p:sp>
      <p:pic>
        <p:nvPicPr>
          <p:cNvPr id="17413" name="Picture 9" descr="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00200"/>
            <a:ext cx="18002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1" descr="Крупная сетка"/>
          <p:cNvSpPr txBox="1">
            <a:spLocks noChangeArrowheads="1"/>
          </p:cNvSpPr>
          <p:nvPr/>
        </p:nvSpPr>
        <p:spPr bwMode="auto">
          <a:xfrm>
            <a:off x="5486400" y="1219200"/>
            <a:ext cx="3429000" cy="5373688"/>
          </a:xfrm>
          <a:prstGeom prst="rect">
            <a:avLst/>
          </a:prstGeom>
          <a:pattFill prst="lgGrid">
            <a:fgClr>
              <a:schemeClr val="accent1"/>
            </a:fgClr>
            <a:bgClr>
              <a:schemeClr val="bg1"/>
            </a:bgClr>
          </a:pattFill>
          <a:ln w="38100">
            <a:solidFill>
              <a:srgbClr val="0000FF"/>
            </a:solidFill>
            <a:miter lim="800000"/>
            <a:headEnd/>
            <a:tailEnd/>
          </a:ln>
        </p:spPr>
        <p:txBody>
          <a:bodyPr>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endParaRPr lang="ru-RU" altLang="ru-RU" sz="2000" b="1" i="1">
              <a:latin typeface="Times New Roman" pitchFamily="18" charset="0"/>
            </a:endParaRPr>
          </a:p>
          <a:p>
            <a:pPr eaLnBrk="1" hangingPunct="1"/>
            <a:r>
              <a:rPr lang="ru-RU" altLang="ru-RU" sz="2000" b="1" i="1">
                <a:solidFill>
                  <a:srgbClr val="CC0000"/>
                </a:solidFill>
                <a:latin typeface="Times New Roman" pitchFamily="18" charset="0"/>
              </a:rPr>
              <a:t>Индуктивностью</a:t>
            </a:r>
            <a:r>
              <a:rPr lang="ru-RU" altLang="ru-RU" sz="2000" b="1" i="1">
                <a:latin typeface="Times New Roman" pitchFamily="18" charset="0"/>
              </a:rPr>
              <a:t> контура </a:t>
            </a:r>
            <a:r>
              <a:rPr lang="en-US" altLang="ru-RU" sz="2000" b="1" i="1">
                <a:solidFill>
                  <a:srgbClr val="CC0000"/>
                </a:solidFill>
                <a:latin typeface="Times New Roman" pitchFamily="18" charset="0"/>
              </a:rPr>
              <a:t>L</a:t>
            </a:r>
            <a:r>
              <a:rPr lang="ru-RU" altLang="ru-RU" sz="2000" b="1" i="1">
                <a:solidFill>
                  <a:srgbClr val="CC0000"/>
                </a:solidFill>
                <a:latin typeface="Times New Roman" pitchFamily="18" charset="0"/>
              </a:rPr>
              <a:t> </a:t>
            </a:r>
            <a:r>
              <a:rPr lang="ru-RU" altLang="ru-RU" sz="2000" b="1" i="1">
                <a:latin typeface="Times New Roman" pitchFamily="18" charset="0"/>
              </a:rPr>
              <a:t>называют коэффициент пропорциональности между силой тока в проводящем контуре и созданным им магнитным потоком, пронизывающим этот контур.</a:t>
            </a:r>
          </a:p>
          <a:p>
            <a:pPr eaLnBrk="1" hangingPunct="1"/>
            <a:endParaRPr lang="ru-RU" altLang="ru-RU" sz="2000" b="1" i="1">
              <a:latin typeface="Times New Roman" pitchFamily="18" charset="0"/>
            </a:endParaRPr>
          </a:p>
          <a:p>
            <a:pPr eaLnBrk="1" hangingPunct="1"/>
            <a:r>
              <a:rPr lang="en-US" altLang="ru-RU" sz="2000" b="1" i="1">
                <a:solidFill>
                  <a:srgbClr val="CC0000"/>
                </a:solidFill>
                <a:latin typeface="Times New Roman" pitchFamily="18" charset="0"/>
              </a:rPr>
              <a:t>L </a:t>
            </a:r>
            <a:r>
              <a:rPr lang="ru-RU" altLang="ru-RU" sz="2000" b="1" i="1">
                <a:solidFill>
                  <a:srgbClr val="CC0000"/>
                </a:solidFill>
                <a:latin typeface="Times New Roman" pitchFamily="18" charset="0"/>
              </a:rPr>
              <a:t>зависит</a:t>
            </a:r>
            <a:r>
              <a:rPr lang="ru-RU" altLang="ru-RU" sz="2000" b="1" i="1">
                <a:latin typeface="Times New Roman" pitchFamily="18" charset="0"/>
              </a:rPr>
              <a:t> лишь от </a:t>
            </a:r>
            <a:r>
              <a:rPr lang="ru-RU" altLang="ru-RU" sz="2000" b="1" i="1">
                <a:solidFill>
                  <a:srgbClr val="CC0000"/>
                </a:solidFill>
                <a:latin typeface="Times New Roman" pitchFamily="18" charset="0"/>
              </a:rPr>
              <a:t>формы</a:t>
            </a:r>
            <a:r>
              <a:rPr lang="ru-RU" altLang="ru-RU" sz="2000" b="1" i="1">
                <a:latin typeface="Times New Roman" pitchFamily="18" charset="0"/>
              </a:rPr>
              <a:t> и </a:t>
            </a:r>
            <a:r>
              <a:rPr lang="ru-RU" altLang="ru-RU" sz="2000" b="1" i="1">
                <a:solidFill>
                  <a:srgbClr val="CC0000"/>
                </a:solidFill>
                <a:latin typeface="Times New Roman" pitchFamily="18" charset="0"/>
              </a:rPr>
              <a:t>размеров</a:t>
            </a:r>
            <a:r>
              <a:rPr lang="ru-RU" altLang="ru-RU" sz="2000" b="1" i="1">
                <a:latin typeface="Times New Roman" pitchFamily="18" charset="0"/>
              </a:rPr>
              <a:t> проводящего контура, а также </a:t>
            </a:r>
            <a:r>
              <a:rPr lang="ru-RU" altLang="ru-RU" sz="2000" b="1" i="1">
                <a:solidFill>
                  <a:srgbClr val="CC0000"/>
                </a:solidFill>
                <a:latin typeface="Times New Roman" pitchFamily="18" charset="0"/>
              </a:rPr>
              <a:t>магнитной проницаемости</a:t>
            </a:r>
            <a:r>
              <a:rPr lang="ru-RU" altLang="ru-RU" sz="2000" b="1" i="1">
                <a:latin typeface="Times New Roman" pitchFamily="18" charset="0"/>
              </a:rPr>
              <a:t> среды, в которой он</a:t>
            </a:r>
            <a:r>
              <a:rPr lang="ru-RU" altLang="ru-RU" sz="2000">
                <a:latin typeface="Times New Roman" pitchFamily="18" charset="0"/>
              </a:rPr>
              <a:t> </a:t>
            </a:r>
            <a:r>
              <a:rPr lang="ru-RU" altLang="ru-RU" sz="2000" b="1" i="1">
                <a:latin typeface="Times New Roman" pitchFamily="18" charset="0"/>
              </a:rPr>
              <a:t>находится.</a:t>
            </a:r>
          </a:p>
          <a:p>
            <a:pPr eaLnBrk="1" hangingPunct="1"/>
            <a:endParaRPr lang="ru-RU" altLang="ru-RU" sz="800" b="1" i="1">
              <a:latin typeface="Times New Roman" pitchFamily="18" charset="0"/>
            </a:endParaRPr>
          </a:p>
          <a:p>
            <a:pPr eaLnBrk="1" hangingPunct="1"/>
            <a:endParaRPr lang="ru-RU" altLang="ru-RU" sz="800" b="1" i="1">
              <a:latin typeface="Times New Roman" pitchFamily="18" charset="0"/>
            </a:endParaRPr>
          </a:p>
          <a:p>
            <a:pPr eaLnBrk="1" hangingPunct="1"/>
            <a:endParaRPr lang="ru-RU" altLang="ru-RU" sz="800" b="1" i="1">
              <a:latin typeface="Times New Roman" pitchFamily="18" charset="0"/>
            </a:endParaRPr>
          </a:p>
        </p:txBody>
      </p:sp>
      <p:pic>
        <p:nvPicPr>
          <p:cNvPr id="15372" name="Picture 12" descr="273"/>
          <p:cNvPicPr>
            <a:picLocks noChangeAspect="1" noChangeArrowheads="1"/>
          </p:cNvPicPr>
          <p:nvPr/>
        </p:nvPicPr>
        <p:blipFill>
          <a:blip r:embed="rId6">
            <a:extLst>
              <a:ext uri="{28A0092B-C50C-407E-A947-70E740481C1C}">
                <a14:useLocalDpi xmlns:a14="http://schemas.microsoft.com/office/drawing/2010/main" val="0"/>
              </a:ext>
            </a:extLst>
          </a:blip>
          <a:srcRect r="40671"/>
          <a:stretch>
            <a:fillRect/>
          </a:stretch>
        </p:blipFill>
        <p:spPr bwMode="auto">
          <a:xfrm>
            <a:off x="1752600" y="33528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838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p:cTn id="7" dur="500" fill="hold"/>
                                        <p:tgtEl>
                                          <p:spTgt spid="15372"/>
                                        </p:tgtEl>
                                        <p:attrNameLst>
                                          <p:attrName>ppt_w</p:attrName>
                                        </p:attrNameLst>
                                      </p:cBhvr>
                                      <p:tavLst>
                                        <p:tav tm="0">
                                          <p:val>
                                            <p:fltVal val="0"/>
                                          </p:val>
                                        </p:tav>
                                        <p:tav tm="100000">
                                          <p:val>
                                            <p:strVal val="#ppt_w"/>
                                          </p:val>
                                        </p:tav>
                                      </p:tavLst>
                                    </p:anim>
                                    <p:anim calcmode="lin" valueType="num">
                                      <p:cBhvr>
                                        <p:cTn id="8" dur="500" fill="hold"/>
                                        <p:tgtEl>
                                          <p:spTgt spid="15372"/>
                                        </p:tgtEl>
                                        <p:attrNameLst>
                                          <p:attrName>ppt_h</p:attrName>
                                        </p:attrNameLst>
                                      </p:cBhvr>
                                      <p:tavLst>
                                        <p:tav tm="0">
                                          <p:val>
                                            <p:fltVal val="0"/>
                                          </p:val>
                                        </p:tav>
                                        <p:tav tm="100000">
                                          <p:val>
                                            <p:strVal val="#ppt_h"/>
                                          </p:val>
                                        </p:tav>
                                      </p:tavLst>
                                    </p:anim>
                                    <p:animEffect transition="in" filter="fade">
                                      <p:cBhvr>
                                        <p:cTn id="9"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4638"/>
            <a:ext cx="8229600" cy="639762"/>
          </a:xfrm>
        </p:spPr>
        <p:txBody>
          <a:bodyPr>
            <a:normAutofit fontScale="90000"/>
          </a:bodyPr>
          <a:lstStyle/>
          <a:p>
            <a:pPr fontAlgn="auto">
              <a:spcAft>
                <a:spcPts val="0"/>
              </a:spcAft>
              <a:defRPr/>
            </a:pPr>
            <a:r>
              <a:rPr lang="ru-RU" b="1" i="1" smtClean="0">
                <a:solidFill>
                  <a:srgbClr val="CC0000"/>
                </a:solidFill>
                <a:latin typeface="Times New Roman" pitchFamily="18" charset="0"/>
              </a:rPr>
              <a:t>Самоиндукция</a:t>
            </a:r>
          </a:p>
        </p:txBody>
      </p:sp>
      <p:pic>
        <p:nvPicPr>
          <p:cNvPr id="18435" name="Picture 4" descr="electrostatCurves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559" t="74077" r="4535" b="5408"/>
          <a:stretch>
            <a:fillRect/>
          </a:stretch>
        </p:blipFill>
        <p:spPr>
          <a:xfrm>
            <a:off x="533400" y="990600"/>
            <a:ext cx="7808913" cy="2590800"/>
          </a:xfrm>
          <a:noFill/>
          <a:ln w="38100">
            <a:solidFill>
              <a:srgbClr val="0000FF"/>
            </a:solidFill>
            <a:miter lim="800000"/>
            <a:headEnd/>
            <a:tailEnd/>
          </a:ln>
        </p:spPr>
      </p:pic>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56C9F8D6-C5BB-43B3-B299-176FD8238BFA}" type="slidenum">
              <a:rPr lang="ru-RU" altLang="ru-RU">
                <a:solidFill>
                  <a:srgbClr val="FFFFFF"/>
                </a:solidFill>
              </a:rPr>
              <a:pPr eaLnBrk="1" hangingPunct="1"/>
              <a:t>42</a:t>
            </a:fld>
            <a:endParaRPr lang="ru-RU" altLang="ru-RU">
              <a:solidFill>
                <a:srgbClr val="FFFFFF"/>
              </a:solidFill>
            </a:endParaRPr>
          </a:p>
        </p:txBody>
      </p:sp>
      <p:pic>
        <p:nvPicPr>
          <p:cNvPr id="18437" name="Picture 5" descr="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2057400" cy="2438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438" name="Text Box 6" descr="Крупная сетка"/>
          <p:cNvSpPr txBox="1">
            <a:spLocks noChangeArrowheads="1"/>
          </p:cNvSpPr>
          <p:nvPr/>
        </p:nvSpPr>
        <p:spPr bwMode="auto">
          <a:xfrm>
            <a:off x="2743200" y="3886200"/>
            <a:ext cx="5588000" cy="1044575"/>
          </a:xfrm>
          <a:prstGeom prst="rect">
            <a:avLst/>
          </a:prstGeom>
          <a:pattFill prst="lgGrid">
            <a:fgClr>
              <a:schemeClr val="accent1"/>
            </a:fgClr>
            <a:bgClr>
              <a:schemeClr val="bg1"/>
            </a:bgClr>
          </a:pattFill>
          <a:ln w="38100">
            <a:solidFill>
              <a:srgbClr val="0000FF"/>
            </a:solidFill>
            <a:miter lim="800000"/>
            <a:headEnd/>
            <a:tailEnd/>
          </a:ln>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r>
              <a:rPr lang="ru-RU" altLang="ru-RU" sz="2000" b="1" i="1">
                <a:solidFill>
                  <a:srgbClr val="CC0000"/>
                </a:solidFill>
                <a:latin typeface="Times New Roman" pitchFamily="18" charset="0"/>
              </a:rPr>
              <a:t>Самоиндукция</a:t>
            </a:r>
            <a:r>
              <a:rPr lang="ru-RU" altLang="ru-RU" sz="2000" b="1" i="1">
                <a:latin typeface="Times New Roman" pitchFamily="18" charset="0"/>
              </a:rPr>
              <a:t> – возникновение ЭДС индукции</a:t>
            </a:r>
          </a:p>
          <a:p>
            <a:pPr eaLnBrk="1" hangingPunct="1"/>
            <a:r>
              <a:rPr lang="ru-RU" altLang="ru-RU" sz="2000" b="1" i="1">
                <a:latin typeface="Times New Roman" pitchFamily="18" charset="0"/>
              </a:rPr>
              <a:t> в проводящем контуре при изменении в нём     </a:t>
            </a:r>
          </a:p>
          <a:p>
            <a:pPr eaLnBrk="1" hangingPunct="1"/>
            <a:r>
              <a:rPr lang="ru-RU" altLang="ru-RU" sz="2000" b="1" i="1">
                <a:latin typeface="Times New Roman" pitchFamily="18" charset="0"/>
              </a:rPr>
              <a:t>силы тока.</a:t>
            </a:r>
          </a:p>
        </p:txBody>
      </p:sp>
      <p:sp>
        <p:nvSpPr>
          <p:cNvPr id="18439" name="Text Box 7" descr="Крупная сетка"/>
          <p:cNvSpPr txBox="1">
            <a:spLocks noChangeArrowheads="1"/>
          </p:cNvSpPr>
          <p:nvPr/>
        </p:nvSpPr>
        <p:spPr bwMode="auto">
          <a:xfrm>
            <a:off x="2743200" y="5029200"/>
            <a:ext cx="5591175" cy="1349375"/>
          </a:xfrm>
          <a:prstGeom prst="rect">
            <a:avLst/>
          </a:prstGeom>
          <a:pattFill prst="lgGrid">
            <a:fgClr>
              <a:schemeClr val="accent1"/>
            </a:fgClr>
            <a:bgClr>
              <a:schemeClr val="bg1"/>
            </a:bgClr>
          </a:pattFill>
          <a:ln w="38100">
            <a:solidFill>
              <a:srgbClr val="0000FF"/>
            </a:solidFill>
            <a:miter lim="800000"/>
            <a:headEnd/>
            <a:tailEnd/>
          </a:ln>
        </p:spPr>
        <p:txBody>
          <a:bodyPr wrap="none">
            <a:spAutoFit/>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r>
              <a:rPr lang="ru-RU" altLang="ru-RU" sz="2000" b="1" i="1">
                <a:latin typeface="Times New Roman" pitchFamily="18" charset="0"/>
              </a:rPr>
              <a:t>Лампа Л1 будет загораться позже ламы Л2, </a:t>
            </a:r>
          </a:p>
          <a:p>
            <a:pPr eaLnBrk="1" hangingPunct="1"/>
            <a:r>
              <a:rPr lang="ru-RU" altLang="ru-RU" sz="2000" b="1" i="1">
                <a:latin typeface="Times New Roman" pitchFamily="18" charset="0"/>
              </a:rPr>
              <a:t>т.к. возникающая ЭДС самоиндукции, будет</a:t>
            </a:r>
          </a:p>
          <a:p>
            <a:pPr eaLnBrk="1" hangingPunct="1"/>
            <a:r>
              <a:rPr lang="ru-RU" altLang="ru-RU" sz="2000" b="1" i="1">
                <a:latin typeface="Times New Roman" pitchFamily="18" charset="0"/>
              </a:rPr>
              <a:t> препятствовать нарастанию тока в цепи.      </a:t>
            </a:r>
          </a:p>
          <a:p>
            <a:pPr eaLnBrk="1" hangingPunct="1"/>
            <a:r>
              <a:rPr lang="ru-RU" altLang="ru-RU" sz="2000" b="1" i="1">
                <a:latin typeface="Times New Roman" pitchFamily="18" charset="0"/>
              </a:rPr>
              <a:t> </a:t>
            </a:r>
          </a:p>
        </p:txBody>
      </p:sp>
    </p:spTree>
    <p:extLst>
      <p:ext uri="{BB962C8B-B14F-4D97-AF65-F5344CB8AC3E}">
        <p14:creationId xmlns:p14="http://schemas.microsoft.com/office/powerpoint/2010/main" val="1836928080"/>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Baskerville Old Face" charset="0"/>
                <a:ea typeface="MS PGothic" pitchFamily="34" charset="-128"/>
              </a:defRPr>
            </a:lvl1pPr>
            <a:lvl2pPr marL="742950" indent="-285750" eaLnBrk="0" hangingPunct="0">
              <a:defRPr>
                <a:solidFill>
                  <a:schemeClr val="tx1"/>
                </a:solidFill>
                <a:latin typeface="Baskerville Old Face" charset="0"/>
                <a:ea typeface="MS PGothic" pitchFamily="34" charset="-128"/>
              </a:defRPr>
            </a:lvl2pPr>
            <a:lvl3pPr marL="1143000" indent="-228600" eaLnBrk="0" hangingPunct="0">
              <a:defRPr>
                <a:solidFill>
                  <a:schemeClr val="tx1"/>
                </a:solidFill>
                <a:latin typeface="Baskerville Old Face" charset="0"/>
                <a:ea typeface="MS PGothic" pitchFamily="34" charset="-128"/>
              </a:defRPr>
            </a:lvl3pPr>
            <a:lvl4pPr marL="1600200" indent="-228600" eaLnBrk="0" hangingPunct="0">
              <a:defRPr>
                <a:solidFill>
                  <a:schemeClr val="tx1"/>
                </a:solidFill>
                <a:latin typeface="Baskerville Old Face" charset="0"/>
                <a:ea typeface="MS PGothic" pitchFamily="34" charset="-128"/>
              </a:defRPr>
            </a:lvl4pPr>
            <a:lvl5pPr marL="2057400" indent="-228600" eaLnBrk="0" hangingPunct="0">
              <a:defRPr>
                <a:solidFill>
                  <a:schemeClr val="tx1"/>
                </a:solidFill>
                <a:latin typeface="Baskerville Old Face" charset="0"/>
                <a:ea typeface="MS PGothic" pitchFamily="34" charset="-128"/>
              </a:defRPr>
            </a:lvl5pPr>
            <a:lvl6pPr marL="2514600" indent="-228600" eaLnBrk="0" fontAlgn="base" hangingPunct="0">
              <a:spcBef>
                <a:spcPct val="0"/>
              </a:spcBef>
              <a:spcAft>
                <a:spcPct val="0"/>
              </a:spcAft>
              <a:defRPr>
                <a:solidFill>
                  <a:schemeClr val="tx1"/>
                </a:solidFill>
                <a:latin typeface="Baskerville Old Face" charset="0"/>
                <a:ea typeface="MS PGothic" pitchFamily="34" charset="-128"/>
              </a:defRPr>
            </a:lvl6pPr>
            <a:lvl7pPr marL="2971800" indent="-228600" eaLnBrk="0" fontAlgn="base" hangingPunct="0">
              <a:spcBef>
                <a:spcPct val="0"/>
              </a:spcBef>
              <a:spcAft>
                <a:spcPct val="0"/>
              </a:spcAft>
              <a:defRPr>
                <a:solidFill>
                  <a:schemeClr val="tx1"/>
                </a:solidFill>
                <a:latin typeface="Baskerville Old Face" charset="0"/>
                <a:ea typeface="MS PGothic" pitchFamily="34" charset="-128"/>
              </a:defRPr>
            </a:lvl7pPr>
            <a:lvl8pPr marL="3429000" indent="-228600" eaLnBrk="0" fontAlgn="base" hangingPunct="0">
              <a:spcBef>
                <a:spcPct val="0"/>
              </a:spcBef>
              <a:spcAft>
                <a:spcPct val="0"/>
              </a:spcAft>
              <a:defRPr>
                <a:solidFill>
                  <a:schemeClr val="tx1"/>
                </a:solidFill>
                <a:latin typeface="Baskerville Old Face" charset="0"/>
                <a:ea typeface="MS PGothic" pitchFamily="34" charset="-128"/>
              </a:defRPr>
            </a:lvl8pPr>
            <a:lvl9pPr marL="3886200" indent="-228600" eaLnBrk="0" fontAlgn="base" hangingPunct="0">
              <a:spcBef>
                <a:spcPct val="0"/>
              </a:spcBef>
              <a:spcAft>
                <a:spcPct val="0"/>
              </a:spcAft>
              <a:defRPr>
                <a:solidFill>
                  <a:schemeClr val="tx1"/>
                </a:solidFill>
                <a:latin typeface="Baskerville Old Face" charset="0"/>
                <a:ea typeface="MS PGothic" pitchFamily="34" charset="-128"/>
              </a:defRPr>
            </a:lvl9pPr>
          </a:lstStyle>
          <a:p>
            <a:pPr eaLnBrk="1" hangingPunct="1"/>
            <a:fld id="{F77D66E5-2003-440F-A19A-03512D3C265F}" type="slidenum">
              <a:rPr lang="ru-RU" altLang="ru-RU">
                <a:solidFill>
                  <a:schemeClr val="bg1"/>
                </a:solidFill>
              </a:rPr>
              <a:pPr eaLnBrk="1" hangingPunct="1"/>
              <a:t>43</a:t>
            </a:fld>
            <a:endParaRPr lang="ru-RU" altLang="ru-RU">
              <a:solidFill>
                <a:schemeClr val="bg1"/>
              </a:solidFill>
            </a:endParaRPr>
          </a:p>
        </p:txBody>
      </p:sp>
      <p:sp>
        <p:nvSpPr>
          <p:cNvPr id="5" name="Прямоугольник 4"/>
          <p:cNvSpPr/>
          <p:nvPr/>
        </p:nvSpPr>
        <p:spPr>
          <a:xfrm>
            <a:off x="2205967" y="2967335"/>
            <a:ext cx="4847802" cy="923330"/>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charset="-128"/>
              </a:rPr>
              <a:t>Применение  </a:t>
            </a:r>
          </a:p>
        </p:txBody>
      </p:sp>
    </p:spTree>
    <p:extLst>
      <p:ext uri="{BB962C8B-B14F-4D97-AF65-F5344CB8AC3E}">
        <p14:creationId xmlns:p14="http://schemas.microsoft.com/office/powerpoint/2010/main" val="1065336915"/>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85800"/>
            <a:ext cx="8229600" cy="1066800"/>
          </a:xfrm>
        </p:spPr>
        <p:txBody>
          <a:bodyPr>
            <a:normAutofit fontScale="90000"/>
          </a:bodyPr>
          <a:lstStyle/>
          <a:p>
            <a:pPr fontAlgn="auto">
              <a:spcAft>
                <a:spcPts val="0"/>
              </a:spcAft>
              <a:defRPr/>
            </a:pPr>
            <a:r>
              <a:rPr lang="ru-RU" dirty="0" smtClean="0"/>
              <a:t>Основные источники электромагнитного поля</a:t>
            </a:r>
          </a:p>
        </p:txBody>
      </p:sp>
      <p:sp>
        <p:nvSpPr>
          <p:cNvPr id="7171" name="Rectangle 3"/>
          <p:cNvSpPr>
            <a:spLocks noGrp="1" noChangeArrowheads="1"/>
          </p:cNvSpPr>
          <p:nvPr>
            <p:ph idx="1"/>
          </p:nvPr>
        </p:nvSpPr>
        <p:spPr>
          <a:xfrm>
            <a:off x="468313" y="1412875"/>
            <a:ext cx="8291512" cy="5256213"/>
          </a:xfrm>
        </p:spPr>
        <p:txBody>
          <a:bodyPr/>
          <a:lstStyle/>
          <a:p>
            <a:pPr>
              <a:lnSpc>
                <a:spcPct val="90000"/>
              </a:lnSpc>
            </a:pPr>
            <a:endParaRPr lang="ru-RU" altLang="ru-RU" sz="2400" smtClean="0"/>
          </a:p>
          <a:p>
            <a:pPr>
              <a:lnSpc>
                <a:spcPct val="90000"/>
              </a:lnSpc>
              <a:buFont typeface="Wingdings" pitchFamily="2" charset="2"/>
              <a:buNone/>
            </a:pPr>
            <a:r>
              <a:rPr lang="ru-RU" altLang="ru-RU" sz="2400" smtClean="0"/>
              <a:t>    </a:t>
            </a:r>
            <a:r>
              <a:rPr lang="ru-RU" altLang="ru-RU" sz="2400" smtClean="0">
                <a:latin typeface="Times New Roman" pitchFamily="18" charset="0"/>
              </a:rPr>
              <a:t>В качестве основных источников электромагнитного поля можно выделить:</a:t>
            </a:r>
          </a:p>
          <a:p>
            <a:pPr>
              <a:lnSpc>
                <a:spcPct val="90000"/>
              </a:lnSpc>
              <a:buFont typeface="Wingdings" pitchFamily="2" charset="2"/>
              <a:buBlip>
                <a:blip r:embed="rId3"/>
              </a:buBlip>
            </a:pPr>
            <a:r>
              <a:rPr lang="ru-RU" altLang="ru-RU" sz="2400" smtClean="0">
                <a:latin typeface="Times New Roman" pitchFamily="18" charset="0"/>
              </a:rPr>
              <a:t>  Линии электропередач.</a:t>
            </a:r>
          </a:p>
          <a:p>
            <a:pPr>
              <a:lnSpc>
                <a:spcPct val="90000"/>
              </a:lnSpc>
              <a:buFont typeface="Wingdings" pitchFamily="2" charset="2"/>
              <a:buBlip>
                <a:blip r:embed="rId3"/>
              </a:buBlip>
            </a:pPr>
            <a:r>
              <a:rPr lang="ru-RU" altLang="ru-RU" sz="2400" smtClean="0">
                <a:latin typeface="Times New Roman" pitchFamily="18" charset="0"/>
              </a:rPr>
              <a:t>  Электропроводка (внутри зданий и</a:t>
            </a:r>
          </a:p>
          <a:p>
            <a:pPr>
              <a:lnSpc>
                <a:spcPct val="90000"/>
              </a:lnSpc>
              <a:buFont typeface="Wingdings" pitchFamily="2" charset="2"/>
              <a:buNone/>
            </a:pPr>
            <a:r>
              <a:rPr lang="ru-RU" altLang="ru-RU" sz="2400" smtClean="0">
                <a:latin typeface="Times New Roman" pitchFamily="18" charset="0"/>
              </a:rPr>
              <a:t>     сооружений).</a:t>
            </a:r>
          </a:p>
          <a:p>
            <a:pPr>
              <a:lnSpc>
                <a:spcPct val="90000"/>
              </a:lnSpc>
              <a:buFont typeface="Wingdings" pitchFamily="2" charset="2"/>
              <a:buBlip>
                <a:blip r:embed="rId3"/>
              </a:buBlip>
            </a:pPr>
            <a:r>
              <a:rPr lang="ru-RU" altLang="ru-RU" sz="2400" smtClean="0">
                <a:latin typeface="Times New Roman" pitchFamily="18" charset="0"/>
              </a:rPr>
              <a:t>  Бытовые электроприборы.</a:t>
            </a:r>
          </a:p>
          <a:p>
            <a:pPr>
              <a:lnSpc>
                <a:spcPct val="90000"/>
              </a:lnSpc>
              <a:buFont typeface="Wingdings" pitchFamily="2" charset="2"/>
              <a:buBlip>
                <a:blip r:embed="rId3"/>
              </a:buBlip>
            </a:pPr>
            <a:r>
              <a:rPr lang="ru-RU" altLang="ru-RU" sz="2400" smtClean="0">
                <a:latin typeface="Times New Roman" pitchFamily="18" charset="0"/>
              </a:rPr>
              <a:t>  Персональные компьютеры.</a:t>
            </a:r>
          </a:p>
          <a:p>
            <a:pPr>
              <a:lnSpc>
                <a:spcPct val="90000"/>
              </a:lnSpc>
              <a:buFont typeface="Wingdings" pitchFamily="2" charset="2"/>
              <a:buBlip>
                <a:blip r:embed="rId3"/>
              </a:buBlip>
            </a:pPr>
            <a:r>
              <a:rPr lang="ru-RU" altLang="ru-RU" sz="2400" smtClean="0">
                <a:latin typeface="Times New Roman" pitchFamily="18" charset="0"/>
              </a:rPr>
              <a:t>  Теле- и радиопередающие станции.</a:t>
            </a:r>
          </a:p>
          <a:p>
            <a:pPr>
              <a:lnSpc>
                <a:spcPct val="90000"/>
              </a:lnSpc>
              <a:buFont typeface="Wingdings" pitchFamily="2" charset="2"/>
              <a:buBlip>
                <a:blip r:embed="rId3"/>
              </a:buBlip>
            </a:pPr>
            <a:r>
              <a:rPr lang="ru-RU" altLang="ru-RU" sz="2400" smtClean="0">
                <a:latin typeface="Times New Roman" pitchFamily="18" charset="0"/>
              </a:rPr>
              <a:t>  Спутниковая и сотовая связь (приборы,</a:t>
            </a:r>
          </a:p>
          <a:p>
            <a:pPr>
              <a:lnSpc>
                <a:spcPct val="90000"/>
              </a:lnSpc>
              <a:buFont typeface="Wingdings" pitchFamily="2" charset="2"/>
              <a:buNone/>
            </a:pPr>
            <a:r>
              <a:rPr lang="ru-RU" altLang="ru-RU" sz="2400" smtClean="0">
                <a:latin typeface="Times New Roman" pitchFamily="18" charset="0"/>
              </a:rPr>
              <a:t>     ретрансляторы).</a:t>
            </a:r>
          </a:p>
          <a:p>
            <a:pPr>
              <a:lnSpc>
                <a:spcPct val="90000"/>
              </a:lnSpc>
              <a:buFont typeface="Wingdings" pitchFamily="2" charset="2"/>
              <a:buBlip>
                <a:blip r:embed="rId3"/>
              </a:buBlip>
            </a:pPr>
            <a:r>
              <a:rPr lang="ru-RU" altLang="ru-RU" sz="2400" smtClean="0">
                <a:latin typeface="Times New Roman" pitchFamily="18" charset="0"/>
              </a:rPr>
              <a:t>  Электротранспорт.</a:t>
            </a:r>
          </a:p>
          <a:p>
            <a:pPr>
              <a:lnSpc>
                <a:spcPct val="90000"/>
              </a:lnSpc>
              <a:buFont typeface="Wingdings" pitchFamily="2" charset="2"/>
              <a:buBlip>
                <a:blip r:embed="rId3"/>
              </a:buBlip>
            </a:pPr>
            <a:r>
              <a:rPr lang="ru-RU" altLang="ru-RU" sz="2400" smtClean="0">
                <a:latin typeface="Times New Roman" pitchFamily="18" charset="0"/>
              </a:rPr>
              <a:t>  Радарные установки.</a:t>
            </a:r>
          </a:p>
        </p:txBody>
      </p:sp>
    </p:spTree>
    <p:extLst>
      <p:ext uri="{BB962C8B-B14F-4D97-AF65-F5344CB8AC3E}">
        <p14:creationId xmlns:p14="http://schemas.microsoft.com/office/powerpoint/2010/main" val="6420739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600">
                                          <p:stCondLst>
                                            <p:cond delay="0"/>
                                          </p:stCondLst>
                                        </p:cTn>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randombar(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randombar(horizontal)">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randombar(horizontal)">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randombar(horizontal)">
                                      <p:cBhvr>
                                        <p:cTn id="32" dur="5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randombar(horizontal)">
                                      <p:cBhvr>
                                        <p:cTn id="37" dur="500"/>
                                        <p:tgtEl>
                                          <p:spTgt spid="7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randombar(horizontal)">
                                      <p:cBhvr>
                                        <p:cTn id="42" dur="500"/>
                                        <p:tgtEl>
                                          <p:spTgt spid="71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randombar(horizontal)">
                                      <p:cBhvr>
                                        <p:cTn id="47" dur="500"/>
                                        <p:tgtEl>
                                          <p:spTgt spid="71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randombar(horizontal)">
                                      <p:cBhvr>
                                        <p:cTn id="52" dur="500"/>
                                        <p:tgtEl>
                                          <p:spTgt spid="717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randombar(horizontal)">
                                      <p:cBhvr>
                                        <p:cTn id="57" dur="500"/>
                                        <p:tgtEl>
                                          <p:spTgt spid="717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randombar(horizontal)">
                                      <p:cBhvr>
                                        <p:cTn id="62" dur="500"/>
                                        <p:tgtEl>
                                          <p:spTgt spid="7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5656" y="-171400"/>
            <a:ext cx="6781800" cy="1600200"/>
          </a:xfrm>
        </p:spPr>
        <p:txBody>
          <a:bodyPr>
            <a:normAutofit fontScale="90000"/>
          </a:bodyPr>
          <a:lstStyle/>
          <a:p>
            <a:r>
              <a:rPr lang="ru-RU" altLang="ru-RU" dirty="0" smtClean="0"/>
              <a:t>Линии электропередач</a:t>
            </a:r>
          </a:p>
        </p:txBody>
      </p:sp>
      <p:sp>
        <p:nvSpPr>
          <p:cNvPr id="8195" name="Rectangle 3"/>
          <p:cNvSpPr>
            <a:spLocks noGrp="1" noChangeArrowheads="1"/>
          </p:cNvSpPr>
          <p:nvPr>
            <p:ph idx="1"/>
          </p:nvPr>
        </p:nvSpPr>
        <p:spPr>
          <a:xfrm>
            <a:off x="-108520" y="836712"/>
            <a:ext cx="7842448" cy="4553893"/>
          </a:xfrm>
        </p:spPr>
        <p:txBody>
          <a:bodyPr/>
          <a:lstStyle/>
          <a:p>
            <a:pPr>
              <a:lnSpc>
                <a:spcPct val="80000"/>
              </a:lnSpc>
              <a:buFont typeface="Wingdings" pitchFamily="2" charset="2"/>
              <a:buNone/>
            </a:pPr>
            <a:r>
              <a:rPr lang="ru-RU" altLang="ru-RU" dirty="0" smtClean="0"/>
              <a:t>      </a:t>
            </a:r>
            <a:r>
              <a:rPr lang="ru-RU" altLang="ru-RU" sz="2400" dirty="0" smtClean="0">
                <a:latin typeface="Times New Roman" pitchFamily="18" charset="0"/>
              </a:rPr>
              <a:t>Провода работающей линии электропередач создают в прилегающем пространстве (на расстояниях порядка десятков метров от провода) электромагнитное поле промышленной частоты (50 Гц). Причем напряженность поля вблизи линии может изменяться в широких пределах, в зависимости от ее электрической нагрузки. Фактически границы санитарно-защитной зоны устанавливаются по наиболее удаленной от проводов граничной линии максимальной напряженности электрического поля, равной 1 </a:t>
            </a:r>
            <a:r>
              <a:rPr lang="ru-RU" altLang="ru-RU" sz="2400" dirty="0" err="1" smtClean="0">
                <a:latin typeface="Times New Roman" pitchFamily="18" charset="0"/>
              </a:rPr>
              <a:t>кВ</a:t>
            </a:r>
            <a:r>
              <a:rPr lang="ru-RU" altLang="ru-RU" sz="2400" dirty="0" smtClean="0">
                <a:latin typeface="Times New Roman" pitchFamily="18" charset="0"/>
              </a:rPr>
              <a:t>/м.</a:t>
            </a:r>
          </a:p>
        </p:txBody>
      </p:sp>
    </p:spTree>
    <p:extLst>
      <p:ext uri="{BB962C8B-B14F-4D97-AF65-F5344CB8AC3E}">
        <p14:creationId xmlns:p14="http://schemas.microsoft.com/office/powerpoint/2010/main" val="20236830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847725"/>
          </a:xfrm>
        </p:spPr>
        <p:txBody>
          <a:bodyPr>
            <a:normAutofit fontScale="90000"/>
          </a:bodyPr>
          <a:lstStyle/>
          <a:p>
            <a:r>
              <a:rPr lang="ru-RU" altLang="ru-RU" smtClean="0"/>
              <a:t>Электропроводка</a:t>
            </a:r>
          </a:p>
        </p:txBody>
      </p:sp>
      <p:sp>
        <p:nvSpPr>
          <p:cNvPr id="9219" name="Rectangle 3"/>
          <p:cNvSpPr>
            <a:spLocks noGrp="1" noChangeArrowheads="1"/>
          </p:cNvSpPr>
          <p:nvPr>
            <p:ph idx="1"/>
          </p:nvPr>
        </p:nvSpPr>
        <p:spPr>
          <a:xfrm>
            <a:off x="179388" y="1412875"/>
            <a:ext cx="6527800" cy="4851400"/>
          </a:xfrm>
        </p:spPr>
        <p:txBody>
          <a:bodyPr/>
          <a:lstStyle/>
          <a:p>
            <a:pPr>
              <a:buFont typeface="Wingdings" pitchFamily="2" charset="2"/>
              <a:buNone/>
            </a:pPr>
            <a:r>
              <a:rPr lang="ru-RU" altLang="ru-RU" smtClean="0"/>
              <a:t>    </a:t>
            </a:r>
            <a:r>
              <a:rPr lang="ru-RU" altLang="ru-RU" sz="2400" smtClean="0">
                <a:latin typeface="Times New Roman" pitchFamily="18" charset="0"/>
              </a:rPr>
              <a:t>К электропроводке относятся: кабели электропитания систем жизнеобеспечения зданий, токораспределительные провода, а также разветвительные щиты, силовые ящики и трансформаторы. Электропроводка является основным источником электромагнитного поля промышленной частоты в жилых помещениях. При этом уровень напряженности электрического поля, излучаемого источником, зачастую относительно невысок (не превышает 500 В/м).</a:t>
            </a:r>
          </a:p>
          <a:p>
            <a:pPr>
              <a:buFont typeface="Wingdings" pitchFamily="2" charset="2"/>
              <a:buNone/>
            </a:pPr>
            <a:endParaRPr lang="ru-RU" altLang="ru-RU" sz="2400" smtClean="0">
              <a:latin typeface="Times New Roman" pitchFamily="18" charset="0"/>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484313"/>
            <a:ext cx="180022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9419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921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diamond(in)">
                                      <p:cBhvr>
                                        <p:cTn id="11"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774700"/>
          </a:xfrm>
        </p:spPr>
        <p:txBody>
          <a:bodyPr>
            <a:normAutofit fontScale="90000"/>
          </a:bodyPr>
          <a:lstStyle/>
          <a:p>
            <a:r>
              <a:rPr lang="ru-RU" altLang="ru-RU" smtClean="0"/>
              <a:t>Бытовые электроприборы</a:t>
            </a:r>
          </a:p>
        </p:txBody>
      </p:sp>
      <p:sp>
        <p:nvSpPr>
          <p:cNvPr id="10243" name="Rectangle 3"/>
          <p:cNvSpPr>
            <a:spLocks noGrp="1" noChangeArrowheads="1"/>
          </p:cNvSpPr>
          <p:nvPr>
            <p:ph idx="1"/>
          </p:nvPr>
        </p:nvSpPr>
        <p:spPr>
          <a:xfrm>
            <a:off x="323850" y="1447800"/>
            <a:ext cx="8280400" cy="5149850"/>
          </a:xfrm>
        </p:spPr>
        <p:txBody>
          <a:bodyPr/>
          <a:lstStyle/>
          <a:p>
            <a:pPr>
              <a:lnSpc>
                <a:spcPct val="80000"/>
              </a:lnSpc>
              <a:buFont typeface="Wingdings" pitchFamily="2" charset="2"/>
              <a:buNone/>
            </a:pPr>
            <a:r>
              <a:rPr lang="ru-RU" altLang="ru-RU" smtClean="0"/>
              <a:t>    </a:t>
            </a:r>
            <a:r>
              <a:rPr lang="ru-RU" altLang="ru-RU" sz="2000" smtClean="0">
                <a:latin typeface="Times New Roman" pitchFamily="18" charset="0"/>
              </a:rPr>
              <a:t>Источниками электромагнитных полей являются все бытовые приборы, работающие с использованием электрического тока. При этом уровень излучения изменяется в широчайших пределах в зависимости от модели, устройства прибора и конкретного режима работы. Также уровень излучения сильно зависит от потребляемой мощности прибора – чем выше мощность, тем выше уровень электромагнитного поля при работе прибора. Напряженность электрического поля вблизи электробытовых приборов не превышает десятков В/м.</a:t>
            </a:r>
          </a:p>
        </p:txBody>
      </p:sp>
    </p:spTree>
    <p:extLst>
      <p:ext uri="{BB962C8B-B14F-4D97-AF65-F5344CB8AC3E}">
        <p14:creationId xmlns:p14="http://schemas.microsoft.com/office/powerpoint/2010/main" val="18340430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898" decel="100000" fill="hold"/>
                                        <p:tgtEl>
                                          <p:spTgt spid="102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fade">
                                      <p:cBhvr>
                                        <p:cTn id="15" dur="1000"/>
                                        <p:tgtEl>
                                          <p:spTgt spid="10243">
                                            <p:txEl>
                                              <p:pRg st="0" end="0"/>
                                            </p:txEl>
                                          </p:spTgt>
                                        </p:tgtEl>
                                      </p:cBhvr>
                                    </p:animEffect>
                                    <p:anim calcmode="lin" valueType="num">
                                      <p:cBhvr>
                                        <p:cTn id="16"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548680"/>
            <a:ext cx="6781800" cy="1600200"/>
          </a:xfrm>
        </p:spPr>
        <p:txBody>
          <a:bodyPr/>
          <a:lstStyle/>
          <a:p>
            <a:r>
              <a:rPr lang="ru-RU" altLang="ru-RU" dirty="0" smtClean="0"/>
              <a:t>Спутниковая связь</a:t>
            </a:r>
          </a:p>
        </p:txBody>
      </p:sp>
      <p:sp>
        <p:nvSpPr>
          <p:cNvPr id="18435" name="Rectangle 3"/>
          <p:cNvSpPr>
            <a:spLocks noGrp="1" noChangeArrowheads="1"/>
          </p:cNvSpPr>
          <p:nvPr>
            <p:ph idx="1"/>
          </p:nvPr>
        </p:nvSpPr>
        <p:spPr>
          <a:xfrm>
            <a:off x="179388" y="1196975"/>
            <a:ext cx="8583612" cy="5327650"/>
          </a:xfrm>
        </p:spPr>
        <p:txBody>
          <a:bodyPr/>
          <a:lstStyle/>
          <a:p>
            <a:pPr>
              <a:lnSpc>
                <a:spcPct val="80000"/>
              </a:lnSpc>
              <a:buFont typeface="Wingdings" pitchFamily="2" charset="2"/>
              <a:buNone/>
            </a:pPr>
            <a:r>
              <a:rPr lang="ru-RU" altLang="ru-RU" sz="1800" smtClean="0"/>
              <a:t>    </a:t>
            </a:r>
            <a:r>
              <a:rPr lang="ru-RU" altLang="ru-RU" sz="2200" smtClean="0">
                <a:latin typeface="Times New Roman" pitchFamily="18" charset="0"/>
              </a:rPr>
              <a:t>Системы спутниковой связи состоят из передающей станции на Земле и спутников – ретрансляторов, находящихся на орбите. Передающие станции спутниковой связи излучают узконаправленный волновой пучок, плотность потока энергии в котором достигает сотен Вт/м. Системы спутниковой связи создают высокие напряженности электромагнитного поля на значительных расстояниях от антенн. Например, станция мощностью 225 кВт, работающая на частоте 2,38 ГГц, создает на расстоянии 100 км плотность потока энергии 2,8 Вт/м2. Рассеяние энергии относительно основного луча очень небольшое и происходит больше всего в районе непосредственного размещения антенны.</a:t>
            </a:r>
          </a:p>
        </p:txBody>
      </p:sp>
    </p:spTree>
    <p:extLst>
      <p:ext uri="{BB962C8B-B14F-4D97-AF65-F5344CB8AC3E}">
        <p14:creationId xmlns:p14="http://schemas.microsoft.com/office/powerpoint/2010/main" val="15536325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898" decel="100000" fill="hold"/>
                                        <p:tgtEl>
                                          <p:spTgt spid="184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4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Effect transition="in" filter="fade">
                                      <p:cBhvr>
                                        <p:cTn id="15" dur="1000"/>
                                        <p:tgtEl>
                                          <p:spTgt spid="18435">
                                            <p:txEl>
                                              <p:pRg st="0" end="0"/>
                                            </p:txEl>
                                          </p:spTgt>
                                        </p:tgtEl>
                                      </p:cBhvr>
                                    </p:animEffect>
                                    <p:anim calcmode="lin" valueType="num">
                                      <p:cBhvr>
                                        <p:cTn id="16"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4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43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847725"/>
          </a:xfrm>
        </p:spPr>
        <p:txBody>
          <a:bodyPr>
            <a:normAutofit fontScale="90000"/>
          </a:bodyPr>
          <a:lstStyle/>
          <a:p>
            <a:r>
              <a:rPr lang="ru-RU" altLang="ru-RU" smtClean="0"/>
              <a:t>Электротранспорт</a:t>
            </a:r>
          </a:p>
        </p:txBody>
      </p:sp>
      <p:sp>
        <p:nvSpPr>
          <p:cNvPr id="23555" name="Rectangle 3"/>
          <p:cNvSpPr>
            <a:spLocks noGrp="1" noChangeArrowheads="1"/>
          </p:cNvSpPr>
          <p:nvPr>
            <p:ph idx="1"/>
          </p:nvPr>
        </p:nvSpPr>
        <p:spPr>
          <a:xfrm>
            <a:off x="2195513" y="1196975"/>
            <a:ext cx="6796087" cy="5327650"/>
          </a:xfrm>
        </p:spPr>
        <p:txBody>
          <a:bodyPr/>
          <a:lstStyle/>
          <a:p>
            <a:pPr marL="88900" indent="-66675">
              <a:lnSpc>
                <a:spcPct val="80000"/>
              </a:lnSpc>
              <a:buFont typeface="Wingdings" pitchFamily="2" charset="2"/>
              <a:buNone/>
            </a:pPr>
            <a:r>
              <a:rPr lang="ru-RU" altLang="ru-RU" sz="2200" smtClean="0"/>
              <a:t>    </a:t>
            </a:r>
            <a:r>
              <a:rPr lang="ru-RU" altLang="ru-RU" sz="2400" smtClean="0">
                <a:latin typeface="Times New Roman" pitchFamily="18" charset="0"/>
              </a:rPr>
              <a:t>Электротранспорт (троллейбусы, трамваи, поезда метрополитена и т.п.) является мощным источником электромагнитного поля в диапазоне частот [0..1000]Гц. </a:t>
            </a:r>
          </a:p>
          <a:p>
            <a:pPr marL="88900" indent="-66675">
              <a:lnSpc>
                <a:spcPct val="80000"/>
              </a:lnSpc>
              <a:buFont typeface="Wingdings" pitchFamily="2" charset="2"/>
              <a:buNone/>
            </a:pPr>
            <a:r>
              <a:rPr lang="ru-RU" altLang="ru-RU" sz="2400" smtClean="0">
                <a:latin typeface="Times New Roman" pitchFamily="18" charset="0"/>
              </a:rPr>
              <a:t>    При этом в роли главного излучателя в подавляющем большинстве случаев выступает тяговый электродвигатель (для троллейбусов и трамваев воздушные токоприёмники по напряженности излучаемого электрического поля соперничают с электродвигателем). </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1905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400"/>
            <a:ext cx="18716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5507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3555">
                                            <p:txEl>
                                              <p:pRg st="1" end="1"/>
                                            </p:txEl>
                                          </p:spTgt>
                                        </p:tgtEl>
                                        <p:attrNameLst>
                                          <p:attrName>style.visibility</p:attrName>
                                        </p:attrNameLst>
                                      </p:cBhvr>
                                      <p:to>
                                        <p:strVal val="visible"/>
                                      </p:to>
                                    </p:set>
                                    <p:animEffect transition="in" filter="fade">
                                      <p:cBhvr>
                                        <p:cTn id="21" dur="500"/>
                                        <p:tgtEl>
                                          <p:spTgt spid="23555">
                                            <p:txEl>
                                              <p:pRg st="1" end="1"/>
                                            </p:txEl>
                                          </p:spTgt>
                                        </p:tgtEl>
                                      </p:cBhvr>
                                    </p:animEffect>
                                    <p:anim calcmode="lin" valueType="num">
                                      <p:cBhvr>
                                        <p:cTn id="2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355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Text Box 2"/>
          <p:cNvSpPr txBox="1">
            <a:spLocks noChangeArrowheads="1"/>
          </p:cNvSpPr>
          <p:nvPr/>
        </p:nvSpPr>
        <p:spPr bwMode="auto">
          <a:xfrm>
            <a:off x="323850" y="1268413"/>
            <a:ext cx="7777163" cy="2701925"/>
          </a:xfrm>
          <a:prstGeom prst="rect">
            <a:avLst/>
          </a:prstGeom>
          <a:noFill/>
          <a:ln w="9525">
            <a:noFill/>
            <a:miter lim="800000"/>
            <a:headEnd/>
            <a:tailEnd/>
          </a:ln>
          <a:effectLst/>
        </p:spPr>
        <p:txBody>
          <a:bodyPr>
            <a:spAutoFit/>
          </a:bodyPr>
          <a:lstStyle/>
          <a:p>
            <a:pPr algn="just">
              <a:spcBef>
                <a:spcPct val="50000"/>
              </a:spcBef>
              <a:defRPr/>
            </a:pPr>
            <a:r>
              <a:rPr lang="ru-RU" b="1" dirty="0">
                <a:solidFill>
                  <a:srgbClr val="FF0000"/>
                </a:solidFill>
                <a:latin typeface="Arial" charset="0"/>
              </a:rPr>
              <a:t>Магнитные линии</a:t>
            </a:r>
            <a:r>
              <a:rPr lang="ru-RU" dirty="0">
                <a:latin typeface="Arial" charset="0"/>
              </a:rPr>
              <a:t> –</a:t>
            </a:r>
            <a:r>
              <a:rPr lang="ru-RU" dirty="0">
                <a:effectLst>
                  <a:outerShdw blurRad="38100" dist="38100" dir="2700000" algn="tl">
                    <a:srgbClr val="C0C0C0"/>
                  </a:outerShdw>
                </a:effectLst>
                <a:latin typeface="Arial" charset="0"/>
              </a:rPr>
              <a:t> это линии, вдоль которых в магнитном поле располагаются оси маленьких магнитных стрелок.  </a:t>
            </a:r>
          </a:p>
          <a:p>
            <a:pPr algn="just">
              <a:spcBef>
                <a:spcPct val="50000"/>
              </a:spcBef>
              <a:defRPr/>
            </a:pPr>
            <a:r>
              <a:rPr lang="ru-RU" dirty="0">
                <a:effectLst>
                  <a:outerShdw blurRad="38100" dist="38100" dir="2700000" algn="tl">
                    <a:srgbClr val="C0C0C0"/>
                  </a:outerShdw>
                </a:effectLst>
                <a:latin typeface="Arial" charset="0"/>
              </a:rPr>
              <a:t>Направление, которое указывает северный полюс магнитной стрелки в каждой точке поля, принято за направление магнитной линии. Цепочки, которые образуют в магнитном поле железные опилки, показывают форму магнитных линий магнитного поля. Магнитные линии магнитного поля представляют собой замкнутые кривые, охватывающие проводник. </a:t>
            </a:r>
            <a:r>
              <a:rPr lang="ru-RU" dirty="0">
                <a:solidFill>
                  <a:schemeClr val="tx2"/>
                </a:solidFill>
                <a:latin typeface="Arial" charset="0"/>
              </a:rPr>
              <a:t>Для определения направления магнитных линий используют </a:t>
            </a:r>
            <a:r>
              <a:rPr lang="ru-RU" b="1" dirty="0">
                <a:solidFill>
                  <a:schemeClr val="tx2"/>
                </a:solidFill>
                <a:latin typeface="Arial" charset="0"/>
              </a:rPr>
              <a:t>правило буравчика</a:t>
            </a:r>
            <a:r>
              <a:rPr lang="ru-RU" b="1" dirty="0">
                <a:effectLst>
                  <a:outerShdw blurRad="38100" dist="38100" dir="2700000" algn="tl">
                    <a:srgbClr val="C0C0C0"/>
                  </a:outerShdw>
                </a:effectLst>
                <a:latin typeface="Arial" charset="0"/>
              </a:rPr>
              <a:t> </a:t>
            </a:r>
          </a:p>
        </p:txBody>
      </p:sp>
      <p:sp>
        <p:nvSpPr>
          <p:cNvPr id="5" name="WordArt 3"/>
          <p:cNvSpPr>
            <a:spLocks noChangeArrowheads="1" noChangeShapeType="1" noTextEdit="1"/>
          </p:cNvSpPr>
          <p:nvPr/>
        </p:nvSpPr>
        <p:spPr bwMode="auto">
          <a:xfrm>
            <a:off x="1187450" y="548481"/>
            <a:ext cx="6048375" cy="576263"/>
          </a:xfrm>
          <a:prstGeom prst="rect">
            <a:avLst/>
          </a:prstGeom>
        </p:spPr>
        <p:txBody>
          <a:bodyPr wrap="none" fromWordArt="1">
            <a:prstTxWarp prst="textSlantUp">
              <a:avLst>
                <a:gd name="adj" fmla="val 0"/>
              </a:avLst>
            </a:prstTxWarp>
          </a:bodyPr>
          <a:lstStyle/>
          <a:p>
            <a:pPr algn="ctr"/>
            <a:r>
              <a:rPr lang="ru-RU" sz="3600" kern="10" dirty="0">
                <a:ln w="9525">
                  <a:solidFill>
                    <a:srgbClr val="CC99FF"/>
                  </a:solidFill>
                  <a:round/>
                  <a:headEnd/>
                  <a:tailEnd/>
                </a:ln>
                <a:gradFill rotWithShape="1">
                  <a:gsLst>
                    <a:gs pos="0">
                      <a:srgbClr val="6600CC"/>
                    </a:gs>
                    <a:gs pos="100000">
                      <a:srgbClr val="CC00CC"/>
                    </a:gs>
                  </a:gsLst>
                  <a:lin ang="5400000" scaled="1"/>
                </a:gradFill>
                <a:effectLst>
                  <a:outerShdw dist="107763" dir="13500000" algn="ctr" rotWithShape="0">
                    <a:srgbClr val="9999FF">
                      <a:alpha val="50000"/>
                    </a:srgbClr>
                  </a:outerShdw>
                </a:effectLst>
                <a:latin typeface="Impact"/>
              </a:rPr>
              <a:t>Магнитные линии </a:t>
            </a:r>
          </a:p>
        </p:txBody>
      </p:sp>
      <p:pic>
        <p:nvPicPr>
          <p:cNvPr id="6" name="Picture 5" descr="pole_toka1"/>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5795963" y="3716338"/>
            <a:ext cx="223202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6588125" y="4292600"/>
            <a:ext cx="720725" cy="1873250"/>
          </a:xfrm>
          <a:prstGeom prst="upArrowCallout">
            <a:avLst>
              <a:gd name="adj1" fmla="val 9694"/>
              <a:gd name="adj2" fmla="val 25000"/>
              <a:gd name="adj3" fmla="val 43258"/>
              <a:gd name="adj4" fmla="val 676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endParaRPr lang="ru-RU" altLang="ru-RU"/>
          </a:p>
        </p:txBody>
      </p:sp>
      <p:sp>
        <p:nvSpPr>
          <p:cNvPr id="8" name="AutoShape 7"/>
          <p:cNvSpPr>
            <a:spLocks/>
          </p:cNvSpPr>
          <p:nvPr/>
        </p:nvSpPr>
        <p:spPr bwMode="auto">
          <a:xfrm rot="15711057">
            <a:off x="6804026" y="6092825"/>
            <a:ext cx="215900" cy="504825"/>
          </a:xfrm>
          <a:prstGeom prst="leftBracket">
            <a:avLst>
              <a:gd name="adj" fmla="val 116912"/>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endParaRPr lang="ru-RU" altLang="ru-RU"/>
          </a:p>
        </p:txBody>
      </p:sp>
      <p:sp>
        <p:nvSpPr>
          <p:cNvPr id="9" name="Line 8"/>
          <p:cNvSpPr>
            <a:spLocks noChangeShapeType="1"/>
          </p:cNvSpPr>
          <p:nvPr/>
        </p:nvSpPr>
        <p:spPr bwMode="auto">
          <a:xfrm flipV="1">
            <a:off x="4716463" y="5516563"/>
            <a:ext cx="2087562" cy="6492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 name="Text Box 9"/>
          <p:cNvSpPr txBox="1">
            <a:spLocks noChangeArrowheads="1"/>
          </p:cNvSpPr>
          <p:nvPr/>
        </p:nvSpPr>
        <p:spPr bwMode="auto">
          <a:xfrm>
            <a:off x="2771775" y="6165850"/>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ru-RU" altLang="ru-RU" b="1">
                <a:solidFill>
                  <a:schemeClr val="tx2"/>
                </a:solidFill>
                <a:latin typeface="Arial" charset="0"/>
              </a:rPr>
              <a:t>буравчик</a:t>
            </a:r>
          </a:p>
        </p:txBody>
      </p:sp>
    </p:spTree>
    <p:extLst>
      <p:ext uri="{BB962C8B-B14F-4D97-AF65-F5344CB8AC3E}">
        <p14:creationId xmlns:p14="http://schemas.microsoft.com/office/powerpoint/2010/main" val="341496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8175" y="620713"/>
            <a:ext cx="5543550" cy="1139825"/>
          </a:xfrm>
        </p:spPr>
        <p:txBody>
          <a:bodyPr>
            <a:normAutofit fontScale="90000"/>
          </a:bodyPr>
          <a:lstStyle/>
          <a:p>
            <a:r>
              <a:rPr lang="ru-RU" altLang="ru-RU" smtClean="0"/>
              <a:t>Радарные установки</a:t>
            </a:r>
          </a:p>
        </p:txBody>
      </p:sp>
      <p:sp>
        <p:nvSpPr>
          <p:cNvPr id="24579" name="Rectangle 3"/>
          <p:cNvSpPr>
            <a:spLocks noGrp="1" noChangeArrowheads="1"/>
          </p:cNvSpPr>
          <p:nvPr>
            <p:ph idx="1"/>
          </p:nvPr>
        </p:nvSpPr>
        <p:spPr>
          <a:xfrm>
            <a:off x="395288" y="2149475"/>
            <a:ext cx="8229600" cy="4303713"/>
          </a:xfrm>
        </p:spPr>
        <p:txBody>
          <a:bodyPr/>
          <a:lstStyle/>
          <a:p>
            <a:pPr>
              <a:lnSpc>
                <a:spcPct val="80000"/>
              </a:lnSpc>
              <a:buFont typeface="Wingdings" pitchFamily="2" charset="2"/>
              <a:buNone/>
            </a:pPr>
            <a:endParaRPr lang="ru-RU" altLang="ru-RU" sz="2400" smtClean="0"/>
          </a:p>
          <a:p>
            <a:pPr>
              <a:lnSpc>
                <a:spcPct val="80000"/>
              </a:lnSpc>
              <a:buFont typeface="Wingdings" pitchFamily="2" charset="2"/>
              <a:buNone/>
            </a:pPr>
            <a:r>
              <a:rPr lang="ru-RU" altLang="ru-RU" sz="2400" smtClean="0"/>
              <a:t>    </a:t>
            </a:r>
            <a:r>
              <a:rPr lang="ru-RU" altLang="ru-RU" sz="2200" smtClean="0">
                <a:latin typeface="Times New Roman" pitchFamily="18" charset="0"/>
              </a:rPr>
              <a:t>Радиолокационные и радарные установки имеют обычно антенны рефлекторного типа («тарелки») и излучают узконаправленный радиолуч.</a:t>
            </a:r>
          </a:p>
          <a:p>
            <a:pPr>
              <a:lnSpc>
                <a:spcPct val="80000"/>
              </a:lnSpc>
              <a:buFont typeface="Wingdings" pitchFamily="2" charset="2"/>
              <a:buNone/>
            </a:pPr>
            <a:r>
              <a:rPr lang="ru-RU" altLang="ru-RU" sz="2200" smtClean="0">
                <a:latin typeface="Times New Roman" pitchFamily="18" charset="0"/>
              </a:rPr>
              <a:t>    Периодическое перемещение антенны в пространстве приводит к пространственной прерывистости излучения. Наблюдается также временная прерывистость излучения, обусловленная цикличностью работы радиолокатора на излучение. Они работают на частотах от 500 МГц до 15 ГГц, однако отдельные специальные установки могут работать на частотах до 100 ГГц и более.</a:t>
            </a:r>
          </a:p>
          <a:p>
            <a:pPr>
              <a:lnSpc>
                <a:spcPct val="80000"/>
              </a:lnSpc>
              <a:buFont typeface="Wingdings" pitchFamily="2" charset="2"/>
              <a:buNone/>
            </a:pPr>
            <a:r>
              <a:rPr lang="ru-RU" altLang="ru-RU" sz="2200" smtClean="0">
                <a:latin typeface="Times New Roman" pitchFamily="18" charset="0"/>
              </a:rPr>
              <a:t>    Вследствие особого характера излучения они могут создавать на местности зоны с высокой плотностью потока энергии (100 Вт/м2 и более).</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43000"/>
            <a:ext cx="165576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8408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stCondLst>
                                            <p:cond delay="0"/>
                                          </p:stCondLst>
                                        </p:cTn>
                                        <p:tgtEl>
                                          <p:spTgt spid="2457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fade">
                                      <p:cBhvr>
                                        <p:cTn id="19" dur="1000">
                                          <p:stCondLst>
                                            <p:cond delay="0"/>
                                          </p:stCondLst>
                                        </p:cTn>
                                        <p:tgtEl>
                                          <p:spTgt spid="2457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fade">
                                      <p:cBhvr>
                                        <p:cTn id="24" dur="1000">
                                          <p:stCondLst>
                                            <p:cond delay="0"/>
                                          </p:stCondLst>
                                        </p:cTn>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Rectangle 2"/>
          <p:cNvSpPr txBox="1">
            <a:spLocks noChangeArrowheads="1"/>
          </p:cNvSpPr>
          <p:nvPr/>
        </p:nvSpPr>
        <p:spPr>
          <a:xfrm>
            <a:off x="685800" y="440457"/>
            <a:ext cx="6870700" cy="1600200"/>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b="1" smtClean="0">
                <a:solidFill>
                  <a:srgbClr val="FF00FF"/>
                </a:solidFill>
                <a:effectLst>
                  <a:outerShdw blurRad="38100" dist="38100" dir="2700000" algn="tl">
                    <a:srgbClr val="C0C0C0"/>
                  </a:outerShdw>
                </a:effectLst>
              </a:rPr>
              <a:t>Магнитные линии постоянных магнитов</a:t>
            </a:r>
            <a:endParaRPr lang="ru-RU" b="1" smtClean="0">
              <a:solidFill>
                <a:srgbClr val="FF00FF"/>
              </a:solidFill>
              <a:effectLst>
                <a:outerShdw blurRad="38100" dist="38100" dir="2700000" algn="tl">
                  <a:srgbClr val="C0C0C0"/>
                </a:outerShdw>
              </a:effectLst>
            </a:endParaRPr>
          </a:p>
        </p:txBody>
      </p:sp>
      <p:pic>
        <p:nvPicPr>
          <p:cNvPr id="5" name="Picture 3" descr="line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64" y="1916832"/>
            <a:ext cx="8382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4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sp>
        <p:nvSpPr>
          <p:cNvPr id="4" name="Rectangle 2"/>
          <p:cNvSpPr txBox="1">
            <a:spLocks noChangeArrowheads="1"/>
          </p:cNvSpPr>
          <p:nvPr/>
        </p:nvSpPr>
        <p:spPr>
          <a:xfrm>
            <a:off x="685800" y="152400"/>
            <a:ext cx="68707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altLang="ru-RU" dirty="0" smtClean="0">
              <a:solidFill>
                <a:schemeClr val="bg1"/>
              </a:solidFill>
              <a:latin typeface="Century" pitchFamily="18" charset="0"/>
            </a:endParaRPr>
          </a:p>
        </p:txBody>
      </p:sp>
      <p:sp>
        <p:nvSpPr>
          <p:cNvPr id="5" name="Rectangle 3"/>
          <p:cNvSpPr txBox="1">
            <a:spLocks noChangeArrowheads="1"/>
          </p:cNvSpPr>
          <p:nvPr/>
        </p:nvSpPr>
        <p:spPr>
          <a:xfrm>
            <a:off x="457200" y="260350"/>
            <a:ext cx="8229600" cy="586581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Tx/>
              <a:buNone/>
            </a:pPr>
            <a:r>
              <a:rPr lang="ru-RU" altLang="ru-RU" sz="2800" dirty="0" smtClean="0">
                <a:solidFill>
                  <a:srgbClr val="FFFF00"/>
                </a:solidFill>
                <a:latin typeface="Century" pitchFamily="18" charset="0"/>
              </a:rPr>
              <a:t>                      </a:t>
            </a:r>
            <a:endParaRPr lang="ru-RU" altLang="ru-RU" sz="2800" dirty="0" smtClean="0">
              <a:latin typeface="Century" pitchFamily="18" charset="0"/>
            </a:endParaRPr>
          </a:p>
        </p:txBody>
      </p:sp>
      <p:pic>
        <p:nvPicPr>
          <p:cNvPr id="6" name="Picture 4" descr="Магнит– он и пополам магн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437063"/>
            <a:ext cx="2520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276600" y="1644650"/>
            <a:ext cx="56165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ru-RU" altLang="ru-RU" sz="2000" dirty="0">
                <a:latin typeface="Century" pitchFamily="18" charset="0"/>
              </a:rPr>
              <a:t>Если Вы возьмете кусок магнита и разломите его на два кусочка,  каждый кусочек опять будет иметь "северный" и "южный" полюс. Если Вы вновь разломите получившийся кусочек на две части, каждая часть опять будет иметь "северный" и "южный" полюс. Неважно, как малы будут образовавшиеся кусочки магнитов – каждый кусочек всегда будет иметь "северный" и "южный" полюс. Невозможно добиться, чтобы образовался магнитный монополь ("моно" означает один, монополь – один полюс). По крайней мере, такова современная точка зрения на данное явление.</a:t>
            </a:r>
            <a:br>
              <a:rPr lang="ru-RU" altLang="ru-RU" sz="2000" dirty="0">
                <a:latin typeface="Century" pitchFamily="18" charset="0"/>
              </a:rPr>
            </a:br>
            <a:r>
              <a:rPr lang="ru-RU" altLang="ru-RU" dirty="0">
                <a:latin typeface="Century" pitchFamily="18" charset="0"/>
              </a:rPr>
              <a:t/>
            </a:r>
            <a:br>
              <a:rPr lang="ru-RU" altLang="ru-RU" dirty="0">
                <a:latin typeface="Century" pitchFamily="18" charset="0"/>
              </a:rPr>
            </a:br>
            <a:endParaRPr lang="ru-RU" altLang="ru-RU" dirty="0">
              <a:latin typeface="Century" pitchFamily="18" charset="0"/>
            </a:endParaRPr>
          </a:p>
        </p:txBody>
      </p:sp>
      <p:sp>
        <p:nvSpPr>
          <p:cNvPr id="8" name="Text Box 6"/>
          <p:cNvSpPr txBox="1">
            <a:spLocks noChangeArrowheads="1"/>
          </p:cNvSpPr>
          <p:nvPr/>
        </p:nvSpPr>
        <p:spPr bwMode="auto">
          <a:xfrm>
            <a:off x="179387" y="1333500"/>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endParaRPr lang="ru-RU" altLang="ru-RU">
              <a:latin typeface="Arial" charset="0"/>
            </a:endParaRPr>
          </a:p>
        </p:txBody>
      </p:sp>
      <p:sp>
        <p:nvSpPr>
          <p:cNvPr id="9" name="Text Box 7"/>
          <p:cNvSpPr txBox="1">
            <a:spLocks noChangeArrowheads="1"/>
          </p:cNvSpPr>
          <p:nvPr/>
        </p:nvSpPr>
        <p:spPr bwMode="auto">
          <a:xfrm>
            <a:off x="395287" y="1993503"/>
            <a:ext cx="28813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ru-RU" altLang="ru-RU" sz="2000" dirty="0">
                <a:solidFill>
                  <a:srgbClr val="FF3300"/>
                </a:solidFill>
                <a:latin typeface="Century" pitchFamily="18" charset="0"/>
              </a:rPr>
              <a:t>Это говорит о том, что в природе не существует частиц – источников магнитного поля . Магнитные полюса разделить нельзя.</a:t>
            </a:r>
          </a:p>
        </p:txBody>
      </p:sp>
      <p:sp>
        <p:nvSpPr>
          <p:cNvPr id="10" name="TextBox 9"/>
          <p:cNvSpPr txBox="1"/>
          <p:nvPr/>
        </p:nvSpPr>
        <p:spPr>
          <a:xfrm>
            <a:off x="685800" y="1155362"/>
            <a:ext cx="7776864" cy="523220"/>
          </a:xfrm>
          <a:prstGeom prst="rect">
            <a:avLst/>
          </a:prstGeom>
          <a:noFill/>
        </p:spPr>
        <p:txBody>
          <a:bodyPr wrap="square" rtlCol="0">
            <a:spAutoFit/>
          </a:bodyPr>
          <a:lstStyle/>
          <a:p>
            <a:pPr lvl="0"/>
            <a:r>
              <a:rPr lang="ru-RU" altLang="ru-RU" sz="2800" dirty="0">
                <a:solidFill>
                  <a:srgbClr val="726056"/>
                </a:solidFill>
                <a:latin typeface="Century" pitchFamily="18" charset="0"/>
              </a:rPr>
              <a:t>1.Магнитные линии – замкнутые кривые. </a:t>
            </a:r>
          </a:p>
        </p:txBody>
      </p:sp>
      <p:sp>
        <p:nvSpPr>
          <p:cNvPr id="11" name="TextBox 10"/>
          <p:cNvSpPr txBox="1"/>
          <p:nvPr/>
        </p:nvSpPr>
        <p:spPr>
          <a:xfrm>
            <a:off x="1043608" y="620688"/>
            <a:ext cx="7056784" cy="646331"/>
          </a:xfrm>
          <a:prstGeom prst="rect">
            <a:avLst/>
          </a:prstGeom>
          <a:noFill/>
        </p:spPr>
        <p:txBody>
          <a:bodyPr wrap="square" rtlCol="0">
            <a:spAutoFit/>
          </a:bodyPr>
          <a:lstStyle/>
          <a:p>
            <a:r>
              <a:rPr lang="ru-RU" sz="3600" dirty="0" smtClean="0">
                <a:solidFill>
                  <a:srgbClr val="FF0000"/>
                </a:solidFill>
                <a:latin typeface="Monotype Corsiva" panose="03010101010201010101" pitchFamily="66" charset="0"/>
              </a:rPr>
              <a:t>Свойства постоянных магнитов</a:t>
            </a:r>
            <a:endParaRPr lang="ru-RU" sz="3600"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310668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4" name="Заголовок 1"/>
          <p:cNvSpPr txBox="1">
            <a:spLocks/>
          </p:cNvSpPr>
          <p:nvPr/>
        </p:nvSpPr>
        <p:spPr>
          <a:xfrm>
            <a:off x="457200" y="704088"/>
            <a:ext cx="8229600" cy="1143000"/>
          </a:xfrm>
          <a:prstGeom prst="rect">
            <a:avLst/>
          </a:prstGeom>
        </p:spPr>
        <p:txBody>
          <a:bodyPr vert="horz" lIns="91440" tIns="45720" rIns="91440" bIns="45720" rtlCol="0" anchor="b" anchorCtr="0">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mtClean="0"/>
              <a:t>Направление вектора магнитной индукции</a:t>
            </a:r>
            <a:endParaRPr lang="ru-RU" dirty="0"/>
          </a:p>
        </p:txBody>
      </p:sp>
      <p:sp>
        <p:nvSpPr>
          <p:cNvPr id="5" name="Содержимое 2"/>
          <p:cNvSpPr txBox="1">
            <a:spLocks/>
          </p:cNvSpPr>
          <p:nvPr/>
        </p:nvSpPr>
        <p:spPr>
          <a:xfrm>
            <a:off x="142844" y="1600200"/>
            <a:ext cx="4352956" cy="5257800"/>
          </a:xfrm>
          <a:prstGeom prst="rect">
            <a:avLst/>
          </a:prstGeom>
          <a:noFill/>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pPr algn="ctr">
              <a:buFont typeface="Arial" pitchFamily="34" charset="0"/>
              <a:buNone/>
            </a:pPr>
            <a:endParaRPr lang="ru-RU" i="1" u="sng" dirty="0" smtClean="0"/>
          </a:p>
          <a:p>
            <a:pPr algn="ctr">
              <a:buFont typeface="Arial" pitchFamily="34" charset="0"/>
              <a:buNone/>
            </a:pPr>
            <a:endParaRPr lang="ru-RU" i="1" u="sng" dirty="0" smtClean="0"/>
          </a:p>
          <a:p>
            <a:pPr algn="ctr">
              <a:buFont typeface="Arial" pitchFamily="34" charset="0"/>
              <a:buNone/>
            </a:pPr>
            <a:r>
              <a:rPr lang="ru-RU" i="1" dirty="0" smtClean="0"/>
              <a:t>В направлен по касательной к магнитным линиям.</a:t>
            </a:r>
            <a:endParaRPr lang="ru-RU" i="1" dirty="0"/>
          </a:p>
        </p:txBody>
      </p:sp>
      <p:sp>
        <p:nvSpPr>
          <p:cNvPr id="6" name="Содержимое 3"/>
          <p:cNvSpPr txBox="1">
            <a:spLocks/>
          </p:cNvSpPr>
          <p:nvPr/>
        </p:nvSpPr>
        <p:spPr>
          <a:xfrm>
            <a:off x="4648200" y="1920085"/>
            <a:ext cx="4038600" cy="443484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ru-RU" smtClean="0"/>
          </a:p>
          <a:p>
            <a:endParaRPr lang="ru-RU" smtClean="0"/>
          </a:p>
          <a:p>
            <a:endParaRPr lang="ru-RU" smtClean="0"/>
          </a:p>
          <a:p>
            <a:endParaRPr lang="ru-RU" smtClean="0"/>
          </a:p>
          <a:p>
            <a:endParaRPr lang="ru-RU" smtClean="0"/>
          </a:p>
          <a:p>
            <a:endParaRPr lang="ru-RU" smtClean="0"/>
          </a:p>
          <a:p>
            <a:pPr algn="ctr">
              <a:buFont typeface="Arial" pitchFamily="34" charset="0"/>
              <a:buNone/>
            </a:pPr>
            <a:r>
              <a:rPr lang="ru-RU" i="1" smtClean="0"/>
              <a:t>Направление вектора В указывает северный полюс магнитной стрелки.</a:t>
            </a:r>
            <a:endParaRPr lang="ru-RU" i="1" dirty="0"/>
          </a:p>
        </p:txBody>
      </p:sp>
      <p:sp>
        <p:nvSpPr>
          <p:cNvPr id="7" name="Овал 6"/>
          <p:cNvSpPr/>
          <p:nvPr/>
        </p:nvSpPr>
        <p:spPr>
          <a:xfrm>
            <a:off x="1071538" y="1928802"/>
            <a:ext cx="2700350" cy="2571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1000100" y="2928934"/>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a:off x="3786182" y="2285992"/>
            <a:ext cx="45719" cy="928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4000496" y="2571744"/>
            <a:ext cx="428628" cy="642942"/>
          </a:xfrm>
          <a:prstGeom prst="triangle">
            <a:avLst>
              <a:gd name="adj" fmla="val 4589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авнобедренный треугольник 10"/>
          <p:cNvSpPr/>
          <p:nvPr/>
        </p:nvSpPr>
        <p:spPr>
          <a:xfrm flipV="1">
            <a:off x="4000496" y="3214686"/>
            <a:ext cx="428628" cy="642942"/>
          </a:xfrm>
          <a:prstGeom prst="triangle">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авнобедренный треугольник 11"/>
          <p:cNvSpPr/>
          <p:nvPr/>
        </p:nvSpPr>
        <p:spPr>
          <a:xfrm>
            <a:off x="500034" y="2285992"/>
            <a:ext cx="428628" cy="714380"/>
          </a:xfrm>
          <a:prstGeom prst="triangle">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бедренный треугольник 12"/>
          <p:cNvSpPr/>
          <p:nvPr/>
        </p:nvSpPr>
        <p:spPr>
          <a:xfrm flipV="1">
            <a:off x="500034" y="3000372"/>
            <a:ext cx="428628" cy="785818"/>
          </a:xfrm>
          <a:prstGeom prst="triangle">
            <a:avLst>
              <a:gd name="adj" fmla="val 50788"/>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357818" y="2143116"/>
            <a:ext cx="2449665" cy="99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верх 14"/>
          <p:cNvSpPr/>
          <p:nvPr/>
        </p:nvSpPr>
        <p:spPr>
          <a:xfrm>
            <a:off x="6572264" y="1714488"/>
            <a:ext cx="214314" cy="235745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6572264" y="3143248"/>
            <a:ext cx="1643074" cy="7143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5400000">
            <a:off x="7500958" y="3143248"/>
            <a:ext cx="357190" cy="6429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16200000">
            <a:off x="6869790" y="3131475"/>
            <a:ext cx="357190" cy="666487"/>
          </a:xfrm>
          <a:prstGeom prst="triangle">
            <a:avLst>
              <a:gd name="adj" fmla="val 671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p:cNvCxnSpPr/>
          <p:nvPr/>
        </p:nvCxnSpPr>
        <p:spPr>
          <a:xfrm>
            <a:off x="395368" y="5661248"/>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8072462" y="4581128"/>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Блок-схема: узел 20"/>
          <p:cNvSpPr/>
          <p:nvPr/>
        </p:nvSpPr>
        <p:spPr>
          <a:xfrm>
            <a:off x="2500298" y="3214686"/>
            <a:ext cx="45719" cy="7143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узел 21"/>
          <p:cNvSpPr/>
          <p:nvPr/>
        </p:nvSpPr>
        <p:spPr>
          <a:xfrm>
            <a:off x="2285984" y="3000372"/>
            <a:ext cx="457200" cy="457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29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box(in)">
                                      <p:cBhvr>
                                        <p:cTn id="7" dur="500"/>
                                        <p:tgtEl>
                                          <p:spTgt spid="5">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box(in)">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Заголовок 1"/>
          <p:cNvSpPr txBox="1">
            <a:spLocks/>
          </p:cNvSpPr>
          <p:nvPr/>
        </p:nvSpPr>
        <p:spPr>
          <a:xfrm>
            <a:off x="457200" y="428604"/>
            <a:ext cx="8229600" cy="1428760"/>
          </a:xfrm>
          <a:prstGeom prst="rect">
            <a:avLst/>
          </a:prstGeom>
        </p:spPr>
        <p:txBody>
          <a:bodyPr vert="horz" lIns="91440" tIns="45720" rIns="91440" bIns="45720" rtlCol="0" anchor="b" anchorCtr="0">
            <a:normAutofit fontScale="90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mtClean="0"/>
              <a:t>Модуль вектора магнитной индукции</a:t>
            </a:r>
            <a:endParaRPr lang="ru-RU" dirty="0"/>
          </a:p>
        </p:txBody>
      </p:sp>
      <p:sp>
        <p:nvSpPr>
          <p:cNvPr id="5" name="Содержимое 2"/>
          <p:cNvSpPr txBox="1">
            <a:spLocks/>
          </p:cNvSpPr>
          <p:nvPr/>
        </p:nvSpPr>
        <p:spPr>
          <a:xfrm>
            <a:off x="457200" y="1920085"/>
            <a:ext cx="4038600" cy="443484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ru-RU" smtClean="0"/>
          </a:p>
          <a:p>
            <a:pPr>
              <a:buFont typeface="Arial" pitchFamily="34" charset="0"/>
              <a:buNone/>
            </a:pPr>
            <a:endParaRPr lang="ru-RU" smtClean="0"/>
          </a:p>
          <a:p>
            <a:pPr>
              <a:buFont typeface="Arial" pitchFamily="34" charset="0"/>
              <a:buNone/>
            </a:pPr>
            <a:r>
              <a:rPr lang="en-US" smtClean="0"/>
              <a:t>F</a:t>
            </a:r>
            <a:endParaRPr lang="ru-RU"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en-US" smtClean="0"/>
          </a:p>
          <a:p>
            <a:pPr>
              <a:buFont typeface="Arial" pitchFamily="34" charset="0"/>
              <a:buNone/>
            </a:pPr>
            <a:endParaRPr lang="ru-RU" dirty="0"/>
          </a:p>
        </p:txBody>
      </p:sp>
      <p:sp>
        <p:nvSpPr>
          <p:cNvPr id="6" name="Содержимое 13"/>
          <p:cNvSpPr txBox="1">
            <a:spLocks/>
          </p:cNvSpPr>
          <p:nvPr/>
        </p:nvSpPr>
        <p:spPr>
          <a:xfrm>
            <a:off x="3357554" y="2786058"/>
            <a:ext cx="5500726" cy="3268667"/>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ru-RU" sz="3600" i="1" smtClean="0"/>
              <a:t>магнитного поля</a:t>
            </a:r>
          </a:p>
          <a:p>
            <a:r>
              <a:rPr lang="ru-RU" sz="3600" i="1" smtClean="0"/>
              <a:t>силы тока </a:t>
            </a:r>
            <a:r>
              <a:rPr lang="en-US" sz="3600" i="1" smtClean="0"/>
              <a:t>I</a:t>
            </a:r>
          </a:p>
          <a:p>
            <a:r>
              <a:rPr lang="ru-RU" sz="3600" i="1" smtClean="0"/>
              <a:t>длины проводника </a:t>
            </a:r>
            <a:r>
              <a:rPr lang="en-US" sz="3600" i="1" smtClean="0"/>
              <a:t>L</a:t>
            </a:r>
            <a:endParaRPr lang="ru-RU" sz="3600" i="1" dirty="0"/>
          </a:p>
        </p:txBody>
      </p:sp>
      <p:sp>
        <p:nvSpPr>
          <p:cNvPr id="7" name="Текст 12"/>
          <p:cNvSpPr txBox="1">
            <a:spLocks/>
          </p:cNvSpPr>
          <p:nvPr/>
        </p:nvSpPr>
        <p:spPr>
          <a:xfrm>
            <a:off x="3814763" y="1928813"/>
            <a:ext cx="5329237" cy="785812"/>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Arial" pitchFamily="34" charset="0"/>
              <a:buNone/>
            </a:pPr>
            <a:r>
              <a:rPr lang="en-US" sz="3600" i="1" smtClean="0"/>
              <a:t>F </a:t>
            </a:r>
            <a:r>
              <a:rPr lang="ru-RU" sz="3600" i="1" smtClean="0"/>
              <a:t>зависит от:</a:t>
            </a:r>
            <a:endParaRPr lang="ru-RU" sz="3600" i="1" dirty="0"/>
          </a:p>
        </p:txBody>
      </p:sp>
      <p:sp>
        <p:nvSpPr>
          <p:cNvPr id="8" name="Прямоугольник 7"/>
          <p:cNvSpPr/>
          <p:nvPr/>
        </p:nvSpPr>
        <p:spPr>
          <a:xfrm>
            <a:off x="1357290"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357290" y="3786190"/>
            <a:ext cx="914400"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суммирования 9"/>
          <p:cNvSpPr/>
          <p:nvPr/>
        </p:nvSpPr>
        <p:spPr>
          <a:xfrm>
            <a:off x="1428728" y="2928934"/>
            <a:ext cx="612648" cy="612648"/>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лево 10"/>
          <p:cNvSpPr/>
          <p:nvPr/>
        </p:nvSpPr>
        <p:spPr>
          <a:xfrm>
            <a:off x="500034" y="3214686"/>
            <a:ext cx="928694" cy="7143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p:nvPr/>
        </p:nvCxnSpPr>
        <p:spPr>
          <a:xfrm>
            <a:off x="571472" y="2857496"/>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929058" y="2000240"/>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ox(i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ox(in)">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65</TotalTime>
  <Words>2429</Words>
  <Application>Microsoft Office PowerPoint</Application>
  <PresentationFormat>Экран (4:3)</PresentationFormat>
  <Paragraphs>375</Paragraphs>
  <Slides>50</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2" baseType="lpstr">
      <vt:lpstr>NewsPrint</vt:lpstr>
      <vt:lpstr>Microsoft Equation 3.0</vt:lpstr>
      <vt:lpstr>Презентация PowerPoint</vt:lpstr>
      <vt:lpstr>11 класс Раздел 1. Электродинамика</vt:lpstr>
      <vt:lpstr>Тема  1. Взаимодействие токов. Вектор магнитной индукции. Линии магнитной индукции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Ампер Андре Мари</vt:lpstr>
      <vt:lpstr>Сила Ампера -</vt:lpstr>
      <vt:lpstr>2. направление в пространстве, которое определяется по правилу левой руки:</vt:lpstr>
      <vt:lpstr>Токи сонаправлены – силы Ампера навстречу – проводники притягиваются</vt:lpstr>
      <vt:lpstr>Применение силы Ампера</vt:lpstr>
      <vt:lpstr>Применение силы Ампера</vt:lpstr>
      <vt:lpstr>Применение силы Ампера</vt:lpstr>
      <vt:lpstr>Презентация PowerPoint</vt:lpstr>
      <vt:lpstr>Лоренц Хендрик Антон</vt:lpstr>
      <vt:lpstr>Сила Лоренца - </vt:lpstr>
      <vt:lpstr>Направление силы Лоренца</vt:lpstr>
      <vt:lpstr>Пространственные траектории заряженных частиц в магнитном поле</vt:lpstr>
      <vt:lpstr>Пространственные траектории заряженных частиц в магнитном поле</vt:lpstr>
      <vt:lpstr>Пространственные траектории заряженных частиц в магнитном поле</vt:lpstr>
      <vt:lpstr>Применение силы Лоренца</vt:lpstr>
      <vt:lpstr>Презентация PowerPoint</vt:lpstr>
      <vt:lpstr>Майкл Фарадей</vt:lpstr>
      <vt:lpstr>29 августа 1831 года</vt:lpstr>
      <vt:lpstr>17 октября 1831 года</vt:lpstr>
      <vt:lpstr>Презентация PowerPoint</vt:lpstr>
      <vt:lpstr>Алгоритм определения направления индукционного тока</vt:lpstr>
      <vt:lpstr>Правило Ленца</vt:lpstr>
      <vt:lpstr>Закон электромагнитной индукции</vt:lpstr>
      <vt:lpstr>Презентация PowerPoint</vt:lpstr>
      <vt:lpstr>ЭЛЕКТРИЧЕСКОЕ ПОЛЕ </vt:lpstr>
      <vt:lpstr>Вихревое поле.</vt:lpstr>
      <vt:lpstr>Электрическое поле-  вихревое поле.</vt:lpstr>
      <vt:lpstr>ЭДС индукции в движущихся проводниках</vt:lpstr>
      <vt:lpstr>Презентация PowerPoint</vt:lpstr>
      <vt:lpstr>Индуктивность</vt:lpstr>
      <vt:lpstr>Самоиндукция</vt:lpstr>
      <vt:lpstr>Презентация PowerPoint</vt:lpstr>
      <vt:lpstr>Основные источники электромагнитного поля</vt:lpstr>
      <vt:lpstr>Линии электропередач</vt:lpstr>
      <vt:lpstr>Электропроводка</vt:lpstr>
      <vt:lpstr>Бытовые электроприборы</vt:lpstr>
      <vt:lpstr>Спутниковая связь</vt:lpstr>
      <vt:lpstr>Электротранспорт</vt:lpstr>
      <vt:lpstr>Радарные установки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teacher</cp:lastModifiedBy>
  <cp:revision>7</cp:revision>
  <dcterms:created xsi:type="dcterms:W3CDTF">2015-07-29T10:38:35Z</dcterms:created>
  <dcterms:modified xsi:type="dcterms:W3CDTF">2015-07-29T11:54:09Z</dcterms:modified>
</cp:coreProperties>
</file>