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4" r:id="rId3"/>
    <p:sldId id="258" r:id="rId4"/>
    <p:sldId id="262" r:id="rId5"/>
    <p:sldId id="259" r:id="rId6"/>
    <p:sldId id="260" r:id="rId7"/>
    <p:sldId id="273" r:id="rId8"/>
    <p:sldId id="263" r:id="rId9"/>
    <p:sldId id="274" r:id="rId10"/>
    <p:sldId id="264" r:id="rId11"/>
    <p:sldId id="277" r:id="rId12"/>
    <p:sldId id="278" r:id="rId13"/>
    <p:sldId id="279" r:id="rId14"/>
    <p:sldId id="281" r:id="rId15"/>
    <p:sldId id="275" r:id="rId16"/>
    <p:sldId id="283" r:id="rId17"/>
    <p:sldId id="287" r:id="rId18"/>
    <p:sldId id="289" r:id="rId19"/>
    <p:sldId id="291" r:id="rId20"/>
    <p:sldId id="299" r:id="rId21"/>
    <p:sldId id="292" r:id="rId22"/>
    <p:sldId id="295" r:id="rId23"/>
    <p:sldId id="298" r:id="rId24"/>
    <p:sldId id="300" r:id="rId25"/>
    <p:sldId id="301" r:id="rId26"/>
    <p:sldId id="293" r:id="rId27"/>
    <p:sldId id="276" r:id="rId28"/>
    <p:sldId id="288" r:id="rId2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LACKEDITION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422C16"/>
    <a:srgbClr val="0C788E"/>
    <a:srgbClr val="006666"/>
    <a:srgbClr val="660066"/>
    <a:srgbClr val="003300"/>
    <a:srgbClr val="996633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1" autoAdjust="0"/>
    <p:restoredTop sz="94652" autoAdjust="0"/>
  </p:normalViewPr>
  <p:slideViewPr>
    <p:cSldViewPr>
      <p:cViewPr varScale="1">
        <p:scale>
          <a:sx n="89" d="100"/>
          <a:sy n="89" d="100"/>
        </p:scale>
        <p:origin x="-12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14"/>
    </p:cViewPr>
  </p:sorterViewPr>
  <p:notesViewPr>
    <p:cSldViewPr>
      <p:cViewPr varScale="1">
        <p:scale>
          <a:sx n="50" d="100"/>
          <a:sy n="50" d="100"/>
        </p:scale>
        <p:origin x="-177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8B9D0-B917-44C1-9E5A-BE63E58275B2}" type="datetimeFigureOut">
              <a:rPr lang="ru-RU" smtClean="0"/>
              <a:pPr/>
              <a:t>28.03.2016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2A4A2-C890-4158-B0BC-52F930975B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2A4A2-C890-4158-B0BC-52F930975BDE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2A4A2-C890-4158-B0BC-52F930975BDE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2A4A2-C890-4158-B0BC-52F930975BDE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2A4A2-C890-4158-B0BC-52F930975BDE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C0642-F7AB-40D7-9C2A-991E290DFD1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21974-9101-4D97-A2AA-A53256251BA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05B8A-0B2B-4809-98F9-B2DB2003A88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1CE1C-0E6A-4756-BCDF-CDAF27C2352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AA765-8E10-4FD7-AD22-A61E38F6BA4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200CC-54FB-4466-AC8B-99BA308E08D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41F5C-74E2-4187-A5F5-5D61EEA38AE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81AAB-BD65-4889-9CC4-AC7D59F0B8A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15F75-9715-4AE2-B604-87C4088542E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485DC-0C68-4A60-B252-ACFA1B5B501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73064-BAD9-46A9-BA49-B808FCFF2E7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90AA7B-01E1-4F7B-AEAF-2398646485B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udivitelno.com/mesta/item/534-ozero-titikaka-i-indejcy" TargetMode="External"/><Relationship Id="rId7" Type="http://schemas.openxmlformats.org/officeDocument/2006/relationships/hyperlink" Target="http://rebus1.com/" TargetMode="External"/><Relationship Id="rId2" Type="http://schemas.openxmlformats.org/officeDocument/2006/relationships/hyperlink" Target="http://kaifolog.ru/so-vsego-sveta/6437-marianskaya-vpadina-i-ee-obitateli-20-foto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rmoshka.ru/interesnoe/2115-tapiry" TargetMode="External"/><Relationship Id="rId5" Type="http://schemas.openxmlformats.org/officeDocument/2006/relationships/hyperlink" Target="http://geographyofrussia.com/les/" TargetMode="External"/><Relationship Id="rId4" Type="http://schemas.openxmlformats.org/officeDocument/2006/relationships/hyperlink" Target="http://org-wikipediya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12.xml"/><Relationship Id="rId7" Type="http://schemas.openxmlformats.org/officeDocument/2006/relationships/image" Target="../media/image4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slide" Target="slide6.xml"/><Relationship Id="rId4" Type="http://schemas.openxmlformats.org/officeDocument/2006/relationships/slide" Target="slide8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572250"/>
            <a:ext cx="2071688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Prezentacii.com</a:t>
            </a:r>
            <a:endParaRPr lang="ru-RU" dirty="0"/>
          </a:p>
        </p:txBody>
      </p:sp>
      <p:sp>
        <p:nvSpPr>
          <p:cNvPr id="2051" name="Прямоугольник 9"/>
          <p:cNvSpPr>
            <a:spLocks noChangeArrowheads="1"/>
          </p:cNvSpPr>
          <p:nvPr/>
        </p:nvSpPr>
        <p:spPr bwMode="auto">
          <a:xfrm>
            <a:off x="827584" y="357188"/>
            <a:ext cx="8136903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00B0F0"/>
                </a:solidFill>
                <a:latin typeface="Bedrock-Cyr" pitchFamily="34" charset="0"/>
              </a:rPr>
              <a:t>Географическая игра</a:t>
            </a:r>
          </a:p>
          <a:p>
            <a:pPr algn="ctr"/>
            <a:r>
              <a:rPr lang="ru-RU" sz="6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«По странам и континентам»</a:t>
            </a:r>
          </a:p>
          <a:p>
            <a:pPr algn="r"/>
            <a:endParaRPr lang="ru-RU" sz="6000" b="1" dirty="0" smtClean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9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Segoe Script" pitchFamily="34" charset="0"/>
              <a:cs typeface="Times New Roman" pitchFamily="18" charset="0"/>
            </a:endParaRPr>
          </a:p>
          <a:p>
            <a:pPr algn="r"/>
            <a:endParaRPr lang="ru-RU" sz="6000" b="1" dirty="0" smtClean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9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Segoe Script" pitchFamily="34" charset="0"/>
              <a:cs typeface="Times New Roman" pitchFamily="18" charset="0"/>
            </a:endParaRPr>
          </a:p>
          <a:p>
            <a:pPr algn="r"/>
            <a:r>
              <a:rPr lang="ru-RU" sz="2800" dirty="0" smtClean="0">
                <a:solidFill>
                  <a:srgbClr val="00B0F0"/>
                </a:solidFill>
                <a:latin typeface="Bedrock-Cyr" pitchFamily="34" charset="0"/>
              </a:rPr>
              <a:t>Подготовила </a:t>
            </a:r>
          </a:p>
          <a:p>
            <a:pPr algn="r"/>
            <a:r>
              <a:rPr lang="ru-RU" sz="2800" dirty="0" smtClean="0">
                <a:solidFill>
                  <a:srgbClr val="00B0F0"/>
                </a:solidFill>
                <a:latin typeface="Bedrock-Cyr" pitchFamily="34" charset="0"/>
              </a:rPr>
              <a:t>учитель географии</a:t>
            </a:r>
            <a:endParaRPr lang="en-US" sz="2800" dirty="0" smtClean="0">
              <a:solidFill>
                <a:srgbClr val="00B0F0"/>
              </a:solidFill>
              <a:latin typeface="Bedrock-Cyr" pitchFamily="34" charset="0"/>
            </a:endParaRPr>
          </a:p>
          <a:p>
            <a:pPr algn="r"/>
            <a:r>
              <a:rPr lang="ru-RU" sz="2800" dirty="0" smtClean="0">
                <a:solidFill>
                  <a:srgbClr val="00B0F0"/>
                </a:solidFill>
                <a:latin typeface="Bedrock-Cyr" pitchFamily="34" charset="0"/>
              </a:rPr>
              <a:t>МБОУ «</a:t>
            </a:r>
            <a:r>
              <a:rPr lang="ru-RU" sz="2800" dirty="0" smtClean="0">
                <a:solidFill>
                  <a:srgbClr val="00B0F0"/>
                </a:solidFill>
                <a:latin typeface="Bedrock-Cyr" pitchFamily="34" charset="0"/>
              </a:rPr>
              <a:t>Цук</a:t>
            </a:r>
            <a:r>
              <a:rPr lang="ru-RU" sz="2800" dirty="0" smtClean="0">
                <a:solidFill>
                  <a:srgbClr val="00B0F0"/>
                </a:solidFill>
                <a:latin typeface="Bedrock-Cyr" pitchFamily="34" charset="0"/>
              </a:rPr>
              <a:t>а</a:t>
            </a:r>
            <a:r>
              <a:rPr lang="ru-RU" sz="2800" dirty="0" smtClean="0">
                <a:solidFill>
                  <a:srgbClr val="00B0F0"/>
                </a:solidFill>
                <a:latin typeface="Bedrock-Cyr" pitchFamily="34" charset="0"/>
              </a:rPr>
              <a:t>ново-Бобрикская </a:t>
            </a:r>
            <a:r>
              <a:rPr lang="ru-RU" sz="2800" dirty="0" smtClean="0">
                <a:solidFill>
                  <a:srgbClr val="00B0F0"/>
                </a:solidFill>
                <a:latin typeface="Bedrock-Cyr" pitchFamily="34" charset="0"/>
              </a:rPr>
              <a:t>ООШ» </a:t>
            </a:r>
          </a:p>
          <a:p>
            <a:pPr algn="r"/>
            <a:r>
              <a:rPr lang="ru-RU" sz="2800" dirty="0" smtClean="0">
                <a:solidFill>
                  <a:srgbClr val="00B0F0"/>
                </a:solidFill>
                <a:latin typeface="Bedrock-Cyr" pitchFamily="34" charset="0"/>
              </a:rPr>
              <a:t>Дивина О.В</a:t>
            </a:r>
            <a:r>
              <a:rPr lang="ru-RU" sz="2400" dirty="0" smtClean="0">
                <a:solidFill>
                  <a:srgbClr val="00B0F0"/>
                </a:solidFill>
                <a:latin typeface="Bedrock-Cyr" pitchFamily="34" charset="0"/>
              </a:rPr>
              <a:t>.</a:t>
            </a:r>
          </a:p>
          <a:p>
            <a:pPr algn="r"/>
            <a:endParaRPr lang="ru-RU" sz="2800" b="1" dirty="0" smtClean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9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Segoe Script" pitchFamily="34" charset="0"/>
              <a:cs typeface="Times New Roman" pitchFamily="18" charset="0"/>
            </a:endParaRPr>
          </a:p>
          <a:p>
            <a:pPr algn="r"/>
            <a:endParaRPr lang="ru-RU" sz="2800" b="1" dirty="0" smtClean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9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Segoe Scrip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лна 3"/>
          <p:cNvSpPr/>
          <p:nvPr/>
        </p:nvSpPr>
        <p:spPr>
          <a:xfrm>
            <a:off x="611560" y="1412776"/>
            <a:ext cx="7776864" cy="1944216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известный русский путешественник, которого всегда отличало человеческое обращение «с чернокожими дикарями», в которых он прежде всего видел людей</a:t>
            </a:r>
          </a:p>
          <a:p>
            <a:pPr algn="ctr" eaLnBrk="1" hangingPunct="1">
              <a:defRPr/>
            </a:pP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755576" y="3140968"/>
            <a:ext cx="7572375" cy="2007667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Наиболее известно его путешествие на один крупнейший остров мира, на берегу, которого он поревел в общей сложности  20 лет, ведя антропологические наблюдения и этнографические наблюдения</a:t>
            </a:r>
          </a:p>
          <a:p>
            <a:pPr algn="ctr" eaLnBrk="1" hangingPunct="1">
              <a:defRPr/>
            </a:pP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827584" y="5229200"/>
            <a:ext cx="7416824" cy="1800200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Посетил Новую Гвинею 5 раз, и каждый раз ему удавалось установить дружеские отношения с папуасами, хотя нередко его подстерегала смертельная опасность.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72500" y="2357438"/>
            <a:ext cx="357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501063" y="3643313"/>
            <a:ext cx="612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 b="1" i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3322" name="TextBox 9"/>
          <p:cNvSpPr txBox="1">
            <a:spLocks noChangeArrowheads="1"/>
          </p:cNvSpPr>
          <p:nvPr/>
        </p:nvSpPr>
        <p:spPr bwMode="auto">
          <a:xfrm>
            <a:off x="8572500" y="5072063"/>
            <a:ext cx="5413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 b="1" i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260648"/>
            <a:ext cx="7209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Угадай</a:t>
            </a:r>
            <a:r>
              <a:rPr lang="ru-RU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путешественника</a:t>
            </a:r>
            <a:r>
              <a:rPr lang="ru-RU" sz="48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0" name="Управляющая кнопка: возврат 9">
            <a:hlinkClick r:id="rId2" action="ppaction://hlinksldjump" highlightClick="1"/>
          </p:cNvPr>
          <p:cNvSpPr/>
          <p:nvPr/>
        </p:nvSpPr>
        <p:spPr>
          <a:xfrm>
            <a:off x="8388424" y="6165304"/>
            <a:ext cx="614363" cy="4714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4427984" y="1988840"/>
            <a:ext cx="49685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Этим путешественником является </a:t>
            </a:r>
          </a:p>
          <a:p>
            <a:pPr algn="ctr" eaLnBrk="1" hangingPunct="1"/>
            <a:r>
              <a:rPr lang="ru-RU" altLang="ru-RU" sz="4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Миклухо-Маклай</a:t>
            </a:r>
            <a:endParaRPr lang="ru-RU" altLang="ru-RU" sz="40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8001000" y="6000750"/>
            <a:ext cx="614363" cy="4714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pic>
        <p:nvPicPr>
          <p:cNvPr id="6" name="Picture 8" descr="http://starrrs.ru/wp-content/uploads/2013/08/Miklukho_maklay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84784"/>
            <a:ext cx="3528392" cy="52925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лна 3"/>
          <p:cNvSpPr/>
          <p:nvPr/>
        </p:nvSpPr>
        <p:spPr>
          <a:xfrm>
            <a:off x="611560" y="1412776"/>
            <a:ext cx="7776864" cy="2304256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Хотя он был иностранцем по происхождению, но по праву считался одним из крупнейших русских  деятелей. Он проработал в России 37 лет. Он был мореплавателем, адмиралом русского флота, участвовал во многих петровских морских походах</a:t>
            </a:r>
          </a:p>
          <a:p>
            <a:pPr algn="ctr" eaLnBrk="1" hangingPunct="1">
              <a:defRPr/>
            </a:pP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755576" y="3501008"/>
            <a:ext cx="7572375" cy="2007667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Наиболее важные путешествия: Первая Камчатская экспедиция и Великая Северная экспедиция </a:t>
            </a:r>
          </a:p>
          <a:p>
            <a:pPr algn="ctr" eaLnBrk="1" hangingPunct="1">
              <a:defRPr/>
            </a:pP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827584" y="5229200"/>
            <a:ext cx="7416824" cy="1800200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имя неоднократно запечатлено на карте. Некоторые из них названы в его честь -  это море и пролив.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72500" y="2357438"/>
            <a:ext cx="357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501063" y="3643313"/>
            <a:ext cx="612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 b="1" i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3322" name="TextBox 9"/>
          <p:cNvSpPr txBox="1">
            <a:spLocks noChangeArrowheads="1"/>
          </p:cNvSpPr>
          <p:nvPr/>
        </p:nvSpPr>
        <p:spPr bwMode="auto">
          <a:xfrm>
            <a:off x="8572500" y="5072063"/>
            <a:ext cx="5413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 b="1" i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260648"/>
            <a:ext cx="7209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Угадай</a:t>
            </a:r>
            <a:r>
              <a:rPr lang="ru-RU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путешественника</a:t>
            </a:r>
            <a:r>
              <a:rPr lang="ru-RU" sz="48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1" name="Управляющая кнопка: возврат 10">
            <a:hlinkClick r:id="rId2" action="ppaction://hlinksldjump" highlightClick="1"/>
          </p:cNvPr>
          <p:cNvSpPr/>
          <p:nvPr/>
        </p:nvSpPr>
        <p:spPr>
          <a:xfrm>
            <a:off x="8388424" y="6093296"/>
            <a:ext cx="614363" cy="4714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4427984" y="1988840"/>
            <a:ext cx="49685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Этим путешественником является </a:t>
            </a:r>
          </a:p>
          <a:p>
            <a:pPr algn="ctr" eaLnBrk="1" hangingPunct="1"/>
            <a:r>
              <a:rPr lang="ru-RU" altLang="ru-RU" sz="4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Витус Беринг</a:t>
            </a:r>
            <a:endParaRPr lang="ru-RU" altLang="ru-RU" sz="40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http://mirnash.ru/chr/5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1556792"/>
            <a:ext cx="4265089" cy="5040560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5" action="ppaction://hlinksldjump" highlightClick="1"/>
          </p:cNvPr>
          <p:cNvSpPr/>
          <p:nvPr/>
        </p:nvSpPr>
        <p:spPr>
          <a:xfrm>
            <a:off x="8001000" y="6000750"/>
            <a:ext cx="614363" cy="4714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/>
            </a:r>
            <a:b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</a:br>
            <a: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/>
            </a:r>
            <a:b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</a:br>
            <a:r>
              <a:rPr lang="ru-RU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ВТОРОЙ КОНКУРС </a:t>
            </a:r>
            <a: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/>
            </a:r>
            <a:b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</a:br>
            <a:r>
              <a:rPr lang="ru-RU" sz="49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«Узнай по контуру»</a:t>
            </a:r>
            <a:br>
              <a:rPr lang="ru-RU" sz="49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990000"/>
                </a:solidFill>
              </a:rPr>
              <a:t/>
            </a:r>
            <a:br>
              <a:rPr lang="ru-RU" b="1" dirty="0" smtClean="0">
                <a:solidFill>
                  <a:srgbClr val="990000"/>
                </a:solidFill>
              </a:rPr>
            </a:br>
            <a:endParaRPr lang="ru-RU" dirty="0"/>
          </a:p>
        </p:txBody>
      </p:sp>
      <p:pic>
        <p:nvPicPr>
          <p:cNvPr id="2050" name="Picture 2" descr="https://im3-tub-ru.yandex.net/i?id=2502e66f646359c0d68bdcf1139f3710&amp;n=33&amp;h=215&amp;w=2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96" y="1772816"/>
            <a:ext cx="3448345" cy="3168352"/>
          </a:xfrm>
          <a:prstGeom prst="rect">
            <a:avLst/>
          </a:prstGeom>
          <a:noFill/>
        </p:spPr>
      </p:pic>
      <p:pic>
        <p:nvPicPr>
          <p:cNvPr id="2052" name="Picture 4" descr="https://im3-tub-ru.yandex.net/i?id=562e13feb7328c66259314f7c678b8da&amp;n=33&amp;h=215&amp;w=1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574892"/>
            <a:ext cx="3039219" cy="3570669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51520" y="5157192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5373216"/>
            <a:ext cx="3608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Австралия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60032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Северная Америка</a:t>
            </a:r>
            <a:endParaRPr lang="ru-RU" sz="3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s://im1-tub-ru.yandex.net/i?id=118ec11294e8ab5edd1b9a86f071e62a&amp;n=33&amp;h=215&amp;w=2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533536" cy="3356992"/>
          </a:xfrm>
          <a:prstGeom prst="rect">
            <a:avLst/>
          </a:prstGeom>
          <a:noFill/>
        </p:spPr>
      </p:pic>
      <p:pic>
        <p:nvPicPr>
          <p:cNvPr id="4" name="Picture 12" descr="http://www.servizi-auto.it/images/stories/ital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00808"/>
            <a:ext cx="3135820" cy="37444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55892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Аравийский полуостров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5445224"/>
            <a:ext cx="30572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Аппенинский</a:t>
            </a:r>
          </a:p>
          <a:p>
            <a:r>
              <a:rPr lang="ru-RU" alt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полуостров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188640"/>
            <a:ext cx="69847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«Узнай по контуру»</a:t>
            </a:r>
            <a:br>
              <a:rPr lang="ru-RU" sz="44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/>
            </a:r>
            <a:b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</a:br>
            <a:r>
              <a:rPr lang="ru-RU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ТРЕТИЙ КОНКУРС </a:t>
            </a:r>
            <a: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/>
            </a:r>
            <a:b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</a:br>
            <a:r>
              <a:rPr lang="ru-RU" sz="49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«Самый, самая, самое»</a:t>
            </a:r>
            <a:r>
              <a:rPr lang="ru-RU" sz="4900" b="1" dirty="0" smtClean="0">
                <a:solidFill>
                  <a:srgbClr val="990000"/>
                </a:solidFill>
              </a:rPr>
              <a:t/>
            </a:r>
            <a:br>
              <a:rPr lang="ru-RU" sz="4900" b="1" dirty="0" smtClean="0">
                <a:solidFill>
                  <a:srgbClr val="990000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62646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Какой материк земли самый жаркий?       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Какой материк земли самый влажный?     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Какой материк земли самый сухой?  </a:t>
            </a:r>
          </a:p>
          <a:p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Какой материк земли самый большой? </a:t>
            </a:r>
          </a:p>
          <a:p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Какое озеро самое глубокое в мире? 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Какое озеро самое большое? </a:t>
            </a:r>
          </a:p>
          <a:p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Какой народ на земле самый низкорослый? </a:t>
            </a:r>
          </a:p>
          <a:p>
            <a:endParaRPr lang="en-US" sz="2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Между какими двумя государствами проходит самая длинная в мире граница? </a:t>
            </a:r>
          </a:p>
          <a:p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Назовите самую протяженную горную цепь мира. </a:t>
            </a:r>
          </a:p>
          <a:p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Какая пустыня земли является самой большой?  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1412776"/>
            <a:ext cx="1271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Африка.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1844824"/>
            <a:ext cx="2391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Южная Америка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2132856"/>
            <a:ext cx="1579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Австралия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2420888"/>
            <a:ext cx="1236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Евразия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2780928"/>
            <a:ext cx="2606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Байкал, до 1620 м.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3212976"/>
            <a:ext cx="3256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Каспийское море-озеро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364502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Пигмеи – коренное населе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ние тропической Африки.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25152" y="4653136"/>
            <a:ext cx="3518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Между США и Канадой.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28184" y="5373216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Анды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68144" y="5949280"/>
            <a:ext cx="1102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Сахара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/>
            </a:r>
            <a:b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</a:br>
            <a: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/>
            </a:r>
            <a:b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</a:br>
            <a:r>
              <a:rPr lang="ru-RU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ЧЕТВЁРТЫЙ КОНКУРС </a:t>
            </a:r>
            <a: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/>
            </a:r>
            <a:b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</a:br>
            <a:r>
              <a:rPr lang="ru-RU" sz="49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«Что это? и Где находится?»</a:t>
            </a:r>
            <a:br>
              <a:rPr lang="ru-RU" sz="49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990000"/>
                </a:solidFill>
              </a:rPr>
              <a:t/>
            </a:r>
            <a:br>
              <a:rPr lang="ru-RU" b="1" dirty="0" smtClean="0">
                <a:solidFill>
                  <a:srgbClr val="990000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179512" y="1628800"/>
            <a:ext cx="417646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Марианский</a:t>
            </a:r>
          </a:p>
        </p:txBody>
      </p:sp>
      <p:pic>
        <p:nvPicPr>
          <p:cNvPr id="1026" name="Picture 2" descr="http://kaifolog.ru/uploads/posts/2015-10/1443674983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2"/>
            <a:ext cx="5530214" cy="3456384"/>
          </a:xfrm>
          <a:prstGeom prst="rect">
            <a:avLst/>
          </a:prstGeom>
          <a:noFill/>
        </p:spPr>
      </p:pic>
      <p:sp>
        <p:nvSpPr>
          <p:cNvPr id="9" name="Волна 8"/>
          <p:cNvSpPr/>
          <p:nvPr/>
        </p:nvSpPr>
        <p:spPr>
          <a:xfrm>
            <a:off x="5724128" y="1556792"/>
            <a:ext cx="3168352" cy="5301208"/>
          </a:xfrm>
          <a:prstGeom prst="wave">
            <a:avLst>
              <a:gd name="adj1" fmla="val 13382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Марианский желоб – самая глубокая впадина на Земле, точнее на дне Тихого океана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/>
            </a:r>
            <a:b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</a:br>
            <a: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/>
            </a:r>
            <a:b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</a:br>
            <a:r>
              <a:rPr lang="ru-RU" sz="49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«Что это? и Где находится?»</a:t>
            </a:r>
            <a:br>
              <a:rPr lang="ru-RU" sz="49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990000"/>
                </a:solidFill>
              </a:rPr>
              <a:t/>
            </a:r>
            <a:br>
              <a:rPr lang="ru-RU" b="1" dirty="0" smtClean="0">
                <a:solidFill>
                  <a:srgbClr val="990000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179512" y="1628800"/>
            <a:ext cx="417646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Титикака</a:t>
            </a:r>
          </a:p>
        </p:txBody>
      </p:sp>
      <p:sp>
        <p:nvSpPr>
          <p:cNvPr id="9" name="Волна 8"/>
          <p:cNvSpPr/>
          <p:nvPr/>
        </p:nvSpPr>
        <p:spPr>
          <a:xfrm>
            <a:off x="5508104" y="1484784"/>
            <a:ext cx="3635896" cy="5373216"/>
          </a:xfrm>
          <a:prstGeom prst="wave">
            <a:avLst>
              <a:gd name="adj1" fmla="val 13382"/>
              <a:gd name="adj2" fmla="val -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Высокогорное озеро, расположенное на высоте 3812 метров в Андах на границе двух южноамериканских государств - Боливии и Перу.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переводе с языка индейцев кечуа означает                   .               «горная пума".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udivitelno.com/images/7/ozero-titikaka-i-indejcy/19-%D0%BE%D0%B7%D0%B5%D1%80%D0%BE%20%D0%A2%D0%B8%D1%82%D0%B8%D0%BA%D0%B0%D0%BA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5246296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/>
            </a:r>
            <a:b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</a:br>
            <a: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/>
            </a:r>
            <a:b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</a:br>
            <a:r>
              <a:rPr lang="ru-RU" sz="49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«Что это? и Где находится?»</a:t>
            </a:r>
            <a:br>
              <a:rPr lang="ru-RU" sz="49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990000"/>
                </a:solidFill>
              </a:rPr>
              <a:t/>
            </a:r>
            <a:br>
              <a:rPr lang="ru-RU" b="1" dirty="0" smtClean="0">
                <a:solidFill>
                  <a:srgbClr val="990000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179512" y="1628800"/>
            <a:ext cx="417646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Сельва</a:t>
            </a:r>
          </a:p>
        </p:txBody>
      </p:sp>
      <p:sp>
        <p:nvSpPr>
          <p:cNvPr id="9" name="Волна 8"/>
          <p:cNvSpPr/>
          <p:nvPr/>
        </p:nvSpPr>
        <p:spPr>
          <a:xfrm>
            <a:off x="5724128" y="1484784"/>
            <a:ext cx="3240360" cy="5373216"/>
          </a:xfrm>
          <a:prstGeom prst="wave">
            <a:avLst>
              <a:gd name="adj1" fmla="val 13382"/>
              <a:gd name="adj2" fmla="val -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Экваториальные влажные леса Южной Америки. Родина многих ценных растений 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pPr algn="ctr"/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://geographyofrussia.com/wp-content/uploads/2009/04/amazonskaya-selva-5-640x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5800635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572250"/>
            <a:ext cx="2071688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Prezentacii.com</a:t>
            </a:r>
            <a:endParaRPr lang="ru-RU" dirty="0"/>
          </a:p>
        </p:txBody>
      </p:sp>
      <p:sp>
        <p:nvSpPr>
          <p:cNvPr id="2051" name="Прямоугольник 9"/>
          <p:cNvSpPr>
            <a:spLocks noChangeArrowheads="1"/>
          </p:cNvSpPr>
          <p:nvPr/>
        </p:nvSpPr>
        <p:spPr bwMode="auto">
          <a:xfrm>
            <a:off x="251520" y="0"/>
            <a:ext cx="8496943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just"/>
            <a:r>
              <a:rPr lang="ru-RU" sz="6000" dirty="0" smtClean="0">
                <a:solidFill>
                  <a:srgbClr val="00B0F0"/>
                </a:solidFill>
                <a:latin typeface="Bedrock-Cyr" pitchFamily="34" charset="0"/>
              </a:rPr>
              <a:t>Цель игры: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вызвать познавательный интерес к географии, желание учащихся расширять свой кругозор.</a:t>
            </a:r>
            <a:endParaRPr lang="ru-RU" sz="6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6000" dirty="0" smtClean="0">
                <a:solidFill>
                  <a:srgbClr val="00B0F0"/>
                </a:solidFill>
                <a:latin typeface="Bedrock-Cyr" pitchFamily="34" charset="0"/>
              </a:rPr>
              <a:t> Задачи: 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Познавательные -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закрепить и углубить знания, полученные на уроках географии о природных объектах, о рекордах Земли;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Развивающие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развивать логическое мышление, быстроту мышления, принимать правильные решения, работая в команде.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воспитывать умение работать в группе, чувство взаимопомощи и взаимовыручки, умение слушать товарища, привитие уважительного отношения к мнению своих товарищей, самооценки и оценки работы одноклассников. Воспитывать чувство ответственного отношения к выполняемой работе.</a:t>
            </a:r>
          </a:p>
          <a:p>
            <a:endParaRPr lang="ru-RU" sz="2800" b="1" dirty="0" smtClean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9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Segoe Script" pitchFamily="34" charset="0"/>
              <a:cs typeface="Times New Roman" pitchFamily="18" charset="0"/>
            </a:endParaRPr>
          </a:p>
          <a:p>
            <a:pPr algn="r"/>
            <a:endParaRPr lang="ru-RU" sz="2800" b="1" dirty="0" smtClean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9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Segoe Scrip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/>
            </a:r>
            <a:b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</a:br>
            <a: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/>
            </a:r>
            <a:b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</a:br>
            <a:r>
              <a:rPr lang="ru-RU" sz="49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«Что это? и Где находится?»</a:t>
            </a:r>
            <a:br>
              <a:rPr lang="ru-RU" sz="49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990000"/>
                </a:solidFill>
              </a:rPr>
              <a:t/>
            </a:r>
            <a:br>
              <a:rPr lang="ru-RU" b="1" dirty="0" smtClean="0">
                <a:solidFill>
                  <a:srgbClr val="990000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179512" y="1628800"/>
            <a:ext cx="417646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Муррей</a:t>
            </a:r>
          </a:p>
        </p:txBody>
      </p:sp>
      <p:sp>
        <p:nvSpPr>
          <p:cNvPr id="9" name="Волна 8"/>
          <p:cNvSpPr/>
          <p:nvPr/>
        </p:nvSpPr>
        <p:spPr>
          <a:xfrm>
            <a:off x="5724128" y="1484784"/>
            <a:ext cx="3240360" cy="5373216"/>
          </a:xfrm>
          <a:prstGeom prst="wave">
            <a:avLst>
              <a:gd name="adj1" fmla="val 13382"/>
              <a:gd name="adj2" fmla="val -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Крупнейшая река в Австралии. Ее длина равна длине Дуная (более чем 2,5 тысячи километров)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s://upload.wikimedia.org/wikipedia/commons/thumb/6/6e/MurrayBridgeMurrayRiver.JPG/1024px-MurrayBridgeMurray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5148064" cy="3303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/>
            </a:r>
            <a:b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</a:br>
            <a: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/>
            </a:r>
            <a:b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</a:br>
            <a:r>
              <a:rPr lang="ru-RU" sz="49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«Что это? и Где находится?»</a:t>
            </a:r>
            <a:br>
              <a:rPr lang="ru-RU" sz="49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990000"/>
                </a:solidFill>
              </a:rPr>
              <a:t/>
            </a:r>
            <a:br>
              <a:rPr lang="ru-RU" b="1" dirty="0" smtClean="0">
                <a:solidFill>
                  <a:srgbClr val="990000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179512" y="1628800"/>
            <a:ext cx="417646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Тапиры</a:t>
            </a:r>
          </a:p>
        </p:txBody>
      </p:sp>
      <p:sp>
        <p:nvSpPr>
          <p:cNvPr id="9" name="Волна 8"/>
          <p:cNvSpPr/>
          <p:nvPr/>
        </p:nvSpPr>
        <p:spPr>
          <a:xfrm>
            <a:off x="5399584" y="2060848"/>
            <a:ext cx="3744416" cy="4203848"/>
          </a:xfrm>
          <a:prstGeom prst="wave">
            <a:avLst>
              <a:gd name="adj1" fmla="val 8024"/>
              <a:gd name="adj2" fmla="val 11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Эти животные были широко распространены во многих местах нашей планеты. Всё изменилось. Теперь три вида тапиров проживает в Центральной Америке и некоторых теплых местах Южной Америки, а еще один вид проживает на территории юго-восточной Азии.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http://ermoshka.ru/images/stories/08092011/tapiry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24944"/>
            <a:ext cx="4762500" cy="362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/>
            </a:r>
            <a:b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</a:br>
            <a: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/>
            </a:r>
            <a:b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</a:br>
            <a:r>
              <a:rPr lang="ru-RU" sz="49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«Что это? и Где находится?»</a:t>
            </a:r>
            <a:br>
              <a:rPr lang="ru-RU" sz="49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990000"/>
                </a:solidFill>
              </a:rPr>
              <a:t/>
            </a:r>
            <a:br>
              <a:rPr lang="ru-RU" b="1" dirty="0" smtClean="0">
                <a:solidFill>
                  <a:srgbClr val="990000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179512" y="1484784"/>
            <a:ext cx="417646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Марабу</a:t>
            </a:r>
          </a:p>
        </p:txBody>
      </p:sp>
      <p:pic>
        <p:nvPicPr>
          <p:cNvPr id="1028" name="Picture 4" descr="&amp;Mcy;&amp;acy;&amp;rcy;&amp;acy;&amp;bcy;&amp;ucy; &amp;fcy;&amp;ocy;&amp;tcy;&amp;ocy;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11722"/>
            <a:ext cx="2952328" cy="4446278"/>
          </a:xfrm>
          <a:prstGeom prst="rect">
            <a:avLst/>
          </a:prstGeom>
          <a:noFill/>
        </p:spPr>
      </p:pic>
      <p:sp>
        <p:nvSpPr>
          <p:cNvPr id="12" name="Волна 11"/>
          <p:cNvSpPr/>
          <p:nvPr/>
        </p:nvSpPr>
        <p:spPr>
          <a:xfrm>
            <a:off x="4211960" y="1484784"/>
            <a:ext cx="4932040" cy="5373216"/>
          </a:xfrm>
          <a:prstGeom prst="wave">
            <a:avLst>
              <a:gd name="adj1" fmla="val 13382"/>
              <a:gd name="adj2" fmla="val -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Птица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падальщик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которая встречается только в Африке. Кроме падали марабу охотятся на различных мелких позвоночных и беспозвоночных животных. В основном это крысы, мыши, крупные насекомые и даже маленькие детеныши крокодилов </a:t>
            </a:r>
            <a:r>
              <a:rPr lang="ru-RU" sz="2800" dirty="0" smtClean="0"/>
              <a:t>.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/>
            </a:r>
            <a:b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</a:br>
            <a: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/>
            </a:r>
            <a:b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</a:br>
            <a:r>
              <a:rPr lang="ru-RU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ПЯТЫЙ КОНКУРС </a:t>
            </a:r>
            <a:br>
              <a:rPr lang="ru-RU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</a:br>
            <a:r>
              <a:rPr lang="ru-RU" sz="49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«Страна  ребусов»</a:t>
            </a:r>
            <a:r>
              <a:rPr lang="ru-RU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990000"/>
                </a:solidFill>
              </a:rPr>
              <a:t/>
            </a:r>
            <a:br>
              <a:rPr lang="ru-RU" b="1" dirty="0" smtClean="0">
                <a:solidFill>
                  <a:srgbClr val="990000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7" name="Рисунок 6" descr="&amp;rcy;&amp;iecy;&amp;bcy;&amp;ucy;&amp;scy;&amp;y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988840"/>
            <a:ext cx="111315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&amp;rcy;&amp;iecy;&amp;bcy;&amp;ucy;&amp;scy;&amp;y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916832"/>
            <a:ext cx="19081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&amp;rcy;&amp;iecy;&amp;bcy;&amp;ucy;&amp;scy;&amp;y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916832"/>
            <a:ext cx="23876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&amp;rcy;&amp;iecy;&amp;bcy;&amp;ucy;&amp;scy;&amp;y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916832"/>
            <a:ext cx="23876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Горизонтальный свиток 17"/>
          <p:cNvSpPr/>
          <p:nvPr/>
        </p:nvSpPr>
        <p:spPr>
          <a:xfrm>
            <a:off x="1691680" y="4797152"/>
            <a:ext cx="5256584" cy="206084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ГАНГ    (река)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/>
            </a:r>
            <a:b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</a:br>
            <a: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/>
            </a:r>
            <a:b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</a:br>
            <a:r>
              <a:rPr lang="ru-RU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49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«Страна  ребусов»</a:t>
            </a:r>
            <a:r>
              <a:rPr lang="ru-RU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990000"/>
                </a:solidFill>
              </a:rPr>
              <a:t/>
            </a:r>
            <a:br>
              <a:rPr lang="ru-RU" b="1" dirty="0" smtClean="0">
                <a:solidFill>
                  <a:srgbClr val="990000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1691680" y="4797152"/>
            <a:ext cx="5256584" cy="206084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ВИКТОРИЯ    (ОЗЕРО)</a:t>
            </a:r>
          </a:p>
        </p:txBody>
      </p:sp>
      <p:pic>
        <p:nvPicPr>
          <p:cNvPr id="9" name="Рисунок 8" descr="&amp;rcy;&amp;iecy;&amp;bcy;&amp;ucy;&amp;scy;&amp;y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13716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&amp;rcy;&amp;iecy;&amp;bcy;&amp;ucy;&amp;scy;&amp;y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772816"/>
            <a:ext cx="19081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&amp;rcy;&amp;iecy;&amp;bcy;&amp;ucy;&amp;scy;&amp;y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916832"/>
            <a:ext cx="12223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&amp;rcy;&amp;iecy;&amp;bcy;&amp;ucy;&amp;scy;&amp;ycy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789040"/>
            <a:ext cx="75755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067944" y="3789040"/>
            <a:ext cx="1151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4  = 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/>
            </a:r>
            <a:b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</a:br>
            <a: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/>
            </a:r>
            <a:b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</a:br>
            <a:r>
              <a:rPr lang="ru-RU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49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«Страна  ребусов»</a:t>
            </a:r>
            <a:r>
              <a:rPr lang="ru-RU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990000"/>
                </a:solidFill>
              </a:rPr>
              <a:t/>
            </a:r>
            <a:br>
              <a:rPr lang="ru-RU" b="1" dirty="0" smtClean="0">
                <a:solidFill>
                  <a:srgbClr val="990000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1691680" y="4797152"/>
            <a:ext cx="5256584" cy="206084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ЛЕНА (РЕКА)</a:t>
            </a:r>
          </a:p>
        </p:txBody>
      </p:sp>
      <p:pic>
        <p:nvPicPr>
          <p:cNvPr id="10" name="Рисунок 9" descr="http://rebus1.com/pictures/3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23762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&amp;rcy;&amp;iecy;&amp;bcy;&amp;ucy;&amp;scy;&amp;y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068960"/>
            <a:ext cx="1224136" cy="72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580112" y="2996952"/>
            <a:ext cx="1402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2  = 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/>
            </a:r>
            <a:b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</a:br>
            <a: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/>
            </a:r>
            <a:b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</a:br>
            <a: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ДОПОЛНИТЕЛЬНЫЙ КОНКУРС </a:t>
            </a:r>
            <a:b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</a:br>
            <a:r>
              <a:rPr lang="ru-RU" sz="49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«Поиграем в слова»</a:t>
            </a:r>
            <a:r>
              <a:rPr lang="ru-RU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990000"/>
                </a:solidFill>
              </a:rPr>
              <a:t/>
            </a:r>
            <a:br>
              <a:rPr lang="ru-RU" b="1" dirty="0" smtClean="0">
                <a:solidFill>
                  <a:srgbClr val="990000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1187624" y="3140968"/>
            <a:ext cx="698477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КАРТОГРАФИЯ</a:t>
            </a:r>
          </a:p>
        </p:txBody>
      </p:sp>
      <p:sp>
        <p:nvSpPr>
          <p:cNvPr id="5" name="Улыбающееся лицо 4"/>
          <p:cNvSpPr/>
          <p:nvPr/>
        </p:nvSpPr>
        <p:spPr>
          <a:xfrm>
            <a:off x="899592" y="1916832"/>
            <a:ext cx="1080120" cy="7920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7452320" y="5445224"/>
            <a:ext cx="1080120" cy="7920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84784"/>
            <a:ext cx="76328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Я желаю вам успехов в учебе, а особенно - в изучении географии!</a:t>
            </a:r>
            <a:endParaRPr lang="ru-RU" sz="4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0"/>
            <a:ext cx="6300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ПОДВЕДЕНИЕ ИТОГОВ,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НАГРАЖДЕНИЕ КОМАНД</a:t>
            </a:r>
            <a:endParaRPr lang="ru-RU" sz="3600" b="1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9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96458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449589"/>
            <a:ext cx="82804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 smtClean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Segoe Script" pitchFamily="34" charset="0"/>
              <a:cs typeface="Times New Roman" pitchFamily="18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ДО НОВЫХ ВСТРЕЧ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/>
            </a:r>
            <a:b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</a:br>
            <a: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/>
            </a:r>
            <a:b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</a:br>
            <a:r>
              <a:rPr lang="ru-RU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РЕСУРСЫ:</a:t>
            </a:r>
            <a:r>
              <a:rPr lang="ru-RU" sz="4900" b="1" dirty="0" smtClean="0">
                <a:solidFill>
                  <a:srgbClr val="990000"/>
                </a:solidFill>
              </a:rPr>
              <a:t/>
            </a:r>
            <a:br>
              <a:rPr lang="ru-RU" sz="4900" b="1" dirty="0" smtClean="0">
                <a:solidFill>
                  <a:srgbClr val="990000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7" name="Волна 6"/>
          <p:cNvSpPr/>
          <p:nvPr/>
        </p:nvSpPr>
        <p:spPr>
          <a:xfrm>
            <a:off x="467544" y="1628800"/>
            <a:ext cx="8424936" cy="5229200"/>
          </a:xfrm>
          <a:prstGeom prst="wave">
            <a:avLst>
              <a:gd name="adj1" fmla="val 12500"/>
              <a:gd name="adj2" fmla="val -1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http://kaifolog.ru/so-vsego-sveta/6437-marianskaya-vpadina-i-ee-obitateli-20-foto.html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http://udivitelno.com/mesta/item/534-ozero-titikaka-i-indejcy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http://org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wikipediya.ru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http://geographyofrussia.com/les/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http://ermoshka.ru/interesnoe/2115-tapiry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http://rebus1.com/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6450"/>
            <a:ext cx="878684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игры:</a:t>
            </a:r>
            <a:endParaRPr lang="ru-RU" sz="4800" b="1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9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813" y="3714750"/>
            <a:ext cx="500062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3486150" y="1643063"/>
            <a:ext cx="33718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4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323528" y="3977680"/>
            <a:ext cx="8172400" cy="2880320"/>
          </a:xfrm>
          <a:prstGeom prst="wave">
            <a:avLst>
              <a:gd name="adj1" fmla="val 12500"/>
              <a:gd name="adj2" fmla="val -41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победитель в игре не определился, проводится дополнительный конкурс «Поиграем в слова».  Необходимо, используя буквы слова «КАРТОГРАФИЯ» составить как можно больше слов, имеющих непосредственную связь с географией. В это время проводится игра со зрителями (загадки)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олна 17"/>
          <p:cNvSpPr/>
          <p:nvPr/>
        </p:nvSpPr>
        <p:spPr>
          <a:xfrm>
            <a:off x="395536" y="1628800"/>
            <a:ext cx="8172400" cy="2880320"/>
          </a:xfrm>
          <a:prstGeom prst="wave">
            <a:avLst>
              <a:gd name="adj1" fmla="val 12500"/>
              <a:gd name="adj2" fmla="val -41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 делится на 2 команды. Каждая команда выбирает название и девиз.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первом конкурсе игроки могут заработать от1до 3 баллов. В последующих конкурсах за каждый правильный ответ команда получает 1 бал.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6450"/>
            <a:ext cx="8786842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ПЕРВЫЙ КОНКУРС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«Угадай путешественника»</a:t>
            </a:r>
            <a:endParaRPr lang="ru-RU" sz="4400" b="1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9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813" y="3714750"/>
            <a:ext cx="500062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3486150" y="1643063"/>
            <a:ext cx="33718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4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1187624" y="1772816"/>
            <a:ext cx="7107113" cy="1424756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Выберите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портрет великого путешественника.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олна 10"/>
          <p:cNvSpPr/>
          <p:nvPr/>
        </p:nvSpPr>
        <p:spPr>
          <a:xfrm>
            <a:off x="1331640" y="3429000"/>
            <a:ext cx="7000875" cy="1500187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По кратким характеристикам узнай о ком идёт речь.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олна 11"/>
          <p:cNvSpPr/>
          <p:nvPr/>
        </p:nvSpPr>
        <p:spPr>
          <a:xfrm>
            <a:off x="1403648" y="4786312"/>
            <a:ext cx="7072313" cy="2071688"/>
          </a:xfrm>
          <a:prstGeom prst="wave">
            <a:avLst>
              <a:gd name="adj1" fmla="val 12500"/>
              <a:gd name="adj2" fmla="val -41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При открытии каждой следующей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подсказки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 заработать количество баллов уменьшается на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елка влево 22">
            <a:hlinkClick r:id="rId2" action="ppaction://hlinksldjump"/>
          </p:cNvPr>
          <p:cNvSpPr/>
          <p:nvPr/>
        </p:nvSpPr>
        <p:spPr>
          <a:xfrm>
            <a:off x="2051720" y="5733256"/>
            <a:ext cx="864096" cy="792088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лево 23">
            <a:hlinkClick r:id="rId3" action="ppaction://hlinksldjump"/>
          </p:cNvPr>
          <p:cNvSpPr/>
          <p:nvPr/>
        </p:nvSpPr>
        <p:spPr>
          <a:xfrm>
            <a:off x="6516216" y="5661248"/>
            <a:ext cx="864096" cy="792088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право 21">
            <a:hlinkClick r:id="rId4" action="ppaction://hlinksldjump"/>
          </p:cNvPr>
          <p:cNvSpPr/>
          <p:nvPr/>
        </p:nvSpPr>
        <p:spPr>
          <a:xfrm>
            <a:off x="5652120" y="2132856"/>
            <a:ext cx="864096" cy="79208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214290"/>
            <a:ext cx="8286808" cy="15081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«Угадай путешественника»</a:t>
            </a:r>
          </a:p>
          <a:p>
            <a:pPr eaLnBrk="1" hangingPunct="1">
              <a:defRPr/>
            </a:pPr>
            <a:endParaRPr lang="ru-RU" sz="4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6012160" y="2276872"/>
            <a:ext cx="43204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2297" name="Text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95736" y="5949280"/>
            <a:ext cx="357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2298" name="TextBox 9"/>
          <p:cNvSpPr txBox="1">
            <a:spLocks noChangeArrowheads="1"/>
          </p:cNvSpPr>
          <p:nvPr/>
        </p:nvSpPr>
        <p:spPr bwMode="auto">
          <a:xfrm>
            <a:off x="6516216" y="5805264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 dirty="0">
                <a:solidFill>
                  <a:srgbClr val="C00000"/>
                </a:solidFill>
              </a:rPr>
              <a:t>4</a:t>
            </a:r>
          </a:p>
        </p:txBody>
      </p:sp>
      <p:pic>
        <p:nvPicPr>
          <p:cNvPr id="4100" name="Picture 4" descr="https://im0-tub-ru.yandex.net/i?id=3f68da2cd42c8b5fb69404b50d88ecb3&amp;n=33&amp;h=215&amp;w=19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1772816"/>
            <a:ext cx="2063874" cy="2287284"/>
          </a:xfrm>
          <a:prstGeom prst="rect">
            <a:avLst/>
          </a:prstGeom>
          <a:noFill/>
        </p:spPr>
      </p:pic>
      <p:pic>
        <p:nvPicPr>
          <p:cNvPr id="4102" name="Picture 6" descr="http://clubsea.rcit.by/images/kolumb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20853" y="1700808"/>
            <a:ext cx="2623148" cy="2448272"/>
          </a:xfrm>
          <a:prstGeom prst="rect">
            <a:avLst/>
          </a:prstGeom>
          <a:noFill/>
        </p:spPr>
      </p:pic>
      <p:pic>
        <p:nvPicPr>
          <p:cNvPr id="4104" name="Picture 8" descr="http://starrrs.ru/wp-content/uploads/2013/08/Miklukho_maklay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941677"/>
            <a:ext cx="1944215" cy="2916323"/>
          </a:xfrm>
          <a:prstGeom prst="rect">
            <a:avLst/>
          </a:prstGeom>
          <a:noFill/>
        </p:spPr>
      </p:pic>
      <p:pic>
        <p:nvPicPr>
          <p:cNvPr id="4106" name="Picture 10" descr="http://mirnash.ru/chr/5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960" y="4106499"/>
            <a:ext cx="2328193" cy="2751501"/>
          </a:xfrm>
          <a:prstGeom prst="rect">
            <a:avLst/>
          </a:prstGeom>
          <a:noFill/>
        </p:spPr>
      </p:pic>
      <p:sp>
        <p:nvSpPr>
          <p:cNvPr id="20" name="Стрелка вправо 19">
            <a:hlinkClick r:id="rId5" action="ppaction://hlinksldjump"/>
          </p:cNvPr>
          <p:cNvSpPr/>
          <p:nvPr/>
        </p:nvSpPr>
        <p:spPr>
          <a:xfrm>
            <a:off x="1115616" y="2060848"/>
            <a:ext cx="864096" cy="79208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1475656" y="2204864"/>
            <a:ext cx="357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 dirty="0">
                <a:solidFill>
                  <a:srgbClr val="C0000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лна 3"/>
          <p:cNvSpPr/>
          <p:nvPr/>
        </p:nvSpPr>
        <p:spPr>
          <a:xfrm>
            <a:off x="611560" y="1484784"/>
            <a:ext cx="7704856" cy="2016224"/>
          </a:xfrm>
          <a:prstGeom prst="wave">
            <a:avLst>
              <a:gd name="adj1" fmla="val 12500"/>
              <a:gd name="adj2" fmla="val -36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родился в Португалии и принадлежал к старинному беднейшему дворянскому роду. Пять кораблей под его командованием отправились в путешествие  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683568" y="3429000"/>
            <a:ext cx="7572375" cy="1935659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Плавание было необычайно трудным. Всё было: сильный шторм, тропическая жара, голод, болезни. В Испанию вернулся только один корабль с 18 моряками.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755576" y="5301207"/>
            <a:ext cx="7500937" cy="1556793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 мореплаватель погиб на одном из островов в схватке с аборигенами. В результате первой кругосветной экспедиции было установлено единство Мирового океана.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72500" y="2357438"/>
            <a:ext cx="357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501063" y="3643313"/>
            <a:ext cx="612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 b="1" i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3322" name="TextBox 9"/>
          <p:cNvSpPr txBox="1">
            <a:spLocks noChangeArrowheads="1"/>
          </p:cNvSpPr>
          <p:nvPr/>
        </p:nvSpPr>
        <p:spPr bwMode="auto">
          <a:xfrm>
            <a:off x="8572500" y="5072063"/>
            <a:ext cx="5413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 b="1" i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5628" y="404664"/>
            <a:ext cx="72139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Угадай  путешественника»</a:t>
            </a:r>
          </a:p>
        </p:txBody>
      </p:sp>
      <p:sp>
        <p:nvSpPr>
          <p:cNvPr id="11" name="Управляющая кнопка: возврат 10">
            <a:hlinkClick r:id="rId2" action="ppaction://hlinksldjump" highlightClick="1"/>
          </p:cNvPr>
          <p:cNvSpPr/>
          <p:nvPr/>
        </p:nvSpPr>
        <p:spPr>
          <a:xfrm>
            <a:off x="8388424" y="6165304"/>
            <a:ext cx="614363" cy="4714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4427984" y="1988840"/>
            <a:ext cx="49685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Этим путешественником является Фернан Магеллан</a:t>
            </a:r>
            <a:endParaRPr lang="ru-RU" altLang="ru-RU" sz="40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8001000" y="6000750"/>
            <a:ext cx="614363" cy="4714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pic>
        <p:nvPicPr>
          <p:cNvPr id="4" name="Picture 4" descr="https://im0-tub-ru.yandex.net/i?id=3f68da2cd42c8b5fb69404b50d88ecb3&amp;n=33&amp;h=215&amp;w=1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4003718" cy="44371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лна 3"/>
          <p:cNvSpPr/>
          <p:nvPr/>
        </p:nvSpPr>
        <p:spPr>
          <a:xfrm>
            <a:off x="755576" y="1484784"/>
            <a:ext cx="7632848" cy="2304256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каравеллах «Санта-Мария», «Нинья» и «Пинта» он отправился в экспедицию через Атлантический океан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конца своих дней был убеждён, что открыл морской путь в Азию. Его называли «Адмирал моря-океана»</a:t>
            </a:r>
          </a:p>
          <a:p>
            <a:pPr algn="ctr" eaLnBrk="1" hangingPunct="1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827584" y="3501008"/>
            <a:ext cx="7632848" cy="1800200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 он сам, ни его современники не могли оценить значение и величину его подвига. Он умер, страдая от одиночества, несчастья</a:t>
            </a:r>
          </a:p>
        </p:txBody>
      </p:sp>
      <p:sp>
        <p:nvSpPr>
          <p:cNvPr id="6" name="Волна 5"/>
          <p:cNvSpPr/>
          <p:nvPr/>
        </p:nvSpPr>
        <p:spPr>
          <a:xfrm>
            <a:off x="899592" y="5157192"/>
            <a:ext cx="7488832" cy="1512168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его  честь названа Колумбия – страна в Южной Америке.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72500" y="2357438"/>
            <a:ext cx="357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501063" y="3643313"/>
            <a:ext cx="612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 b="1" i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3322" name="TextBox 9"/>
          <p:cNvSpPr txBox="1">
            <a:spLocks noChangeArrowheads="1"/>
          </p:cNvSpPr>
          <p:nvPr/>
        </p:nvSpPr>
        <p:spPr bwMode="auto">
          <a:xfrm>
            <a:off x="8572500" y="5072063"/>
            <a:ext cx="5413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 b="1" i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260648"/>
            <a:ext cx="7209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Угадай</a:t>
            </a:r>
            <a:r>
              <a:rPr lang="ru-RU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путешественника</a:t>
            </a:r>
            <a:r>
              <a:rPr lang="ru-RU" sz="48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1" name="Управляющая кнопка: возврат 10">
            <a:hlinkClick r:id="rId2" action="ppaction://hlinksldjump" highlightClick="1"/>
          </p:cNvPr>
          <p:cNvSpPr/>
          <p:nvPr/>
        </p:nvSpPr>
        <p:spPr>
          <a:xfrm>
            <a:off x="8529637" y="6021288"/>
            <a:ext cx="614363" cy="4714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4427984" y="1988840"/>
            <a:ext cx="49685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Этим путешественником является Христофор Колумб</a:t>
            </a:r>
            <a:endParaRPr lang="ru-RU" altLang="ru-RU" sz="40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8001000" y="6000750"/>
            <a:ext cx="614363" cy="4714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pic>
        <p:nvPicPr>
          <p:cNvPr id="5" name="Picture 6" descr="http://clubsea.rcit.by/images/kol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72816"/>
            <a:ext cx="4474782" cy="41764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6468</TotalTime>
  <Words>914</Words>
  <Application>Microsoft Office PowerPoint</Application>
  <PresentationFormat>Экран (4:3)</PresentationFormat>
  <Paragraphs>178</Paragraphs>
  <Slides>28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Diseño predeterminado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ВТОРОЙ КОНКУРС   «Узнай по контуру»  </vt:lpstr>
      <vt:lpstr>Слайд 15</vt:lpstr>
      <vt:lpstr> ТРЕТИЙ КОНКУРС   «Самый, самая, самое» </vt:lpstr>
      <vt:lpstr>  ЧЕТВЁРТЫЙ КОНКУРС  «Что это? и Где находится?»  </vt:lpstr>
      <vt:lpstr>  «Что это? и Где находится?»  </vt:lpstr>
      <vt:lpstr>  «Что это? и Где находится?»  </vt:lpstr>
      <vt:lpstr>  «Что это? и Где находится?»  </vt:lpstr>
      <vt:lpstr>  «Что это? и Где находится?»  </vt:lpstr>
      <vt:lpstr>  «Что это? и Где находится?»  </vt:lpstr>
      <vt:lpstr>  ПЯТЫЙ КОНКУРС  «Страна  ребусов»  </vt:lpstr>
      <vt:lpstr>   «Страна  ребусов»  </vt:lpstr>
      <vt:lpstr>   «Страна  ребусов»  </vt:lpstr>
      <vt:lpstr>  ДОПОЛНИТЕЛЬНЫЙ КОНКУРС  «Поиграем в слова»  </vt:lpstr>
      <vt:lpstr>Слайд 27</vt:lpstr>
      <vt:lpstr>  РЕСУРСЫ: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BLACKEDITION</cp:lastModifiedBy>
  <cp:revision>943</cp:revision>
  <dcterms:created xsi:type="dcterms:W3CDTF">2010-05-23T14:28:12Z</dcterms:created>
  <dcterms:modified xsi:type="dcterms:W3CDTF">2016-03-28T20:40:05Z</dcterms:modified>
</cp:coreProperties>
</file>