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78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62" r:id="rId12"/>
    <p:sldId id="273" r:id="rId13"/>
    <p:sldId id="274" r:id="rId14"/>
    <p:sldId id="275" r:id="rId15"/>
    <p:sldId id="264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84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BA3E6-3BA4-4A8F-B3B6-B3B37CDAA721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F7260-BF4D-42BF-88B5-A78B52183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969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7260-BF4D-42BF-88B5-A78B521835E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66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9ADD-197D-46F6-85A2-C0D896E707E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9ADD-197D-46F6-85A2-C0D896E707E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9ADD-197D-46F6-85A2-C0D896E707E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9ADD-197D-46F6-85A2-C0D896E707E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9ADD-197D-46F6-85A2-C0D896E707E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9ADD-197D-46F6-85A2-C0D896E707E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9ADD-197D-46F6-85A2-C0D896E707E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9ADD-197D-46F6-85A2-C0D896E707E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9ADD-197D-46F6-85A2-C0D896E707E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9ADD-197D-46F6-85A2-C0D896E707E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9ADD-197D-46F6-85A2-C0D896E707E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DE9ADD-197D-46F6-85A2-C0D896E707E2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663880" cy="46144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Физика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 </a:t>
            </a:r>
            <a:r>
              <a:rPr lang="ru-RU" dirty="0" smtClean="0"/>
              <a:t>Класс 7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Тема: </a:t>
            </a:r>
            <a:r>
              <a:rPr lang="ru-RU" dirty="0"/>
              <a:t>Архимедова </a:t>
            </a:r>
            <a:r>
              <a:rPr lang="ru-RU" dirty="0" smtClean="0"/>
              <a:t>сила. Способы определения архимедовой силы.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5172" y="5091082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Разработала:</a:t>
            </a:r>
          </a:p>
          <a:p>
            <a:r>
              <a:rPr lang="ru-RU" dirty="0" smtClean="0"/>
              <a:t>Истомина Н.В, учитель физики</a:t>
            </a:r>
          </a:p>
          <a:p>
            <a:r>
              <a:rPr lang="ru-RU" dirty="0" smtClean="0"/>
              <a:t>МБОУ «СОШ №26» г. Мирный</a:t>
            </a:r>
          </a:p>
          <a:p>
            <a:r>
              <a:rPr lang="ru-RU" dirty="0" smtClean="0"/>
              <a:t>Республика Саха (Якутия)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198296"/>
              </p:ext>
            </p:extLst>
          </p:nvPr>
        </p:nvGraphicFramePr>
        <p:xfrm>
          <a:off x="323528" y="548680"/>
          <a:ext cx="8352929" cy="6120680"/>
        </p:xfrm>
        <a:graphic>
          <a:graphicData uri="http://schemas.openxmlformats.org/drawingml/2006/table">
            <a:tbl>
              <a:tblPr/>
              <a:tblGrid>
                <a:gridCol w="619928"/>
                <a:gridCol w="2508103"/>
                <a:gridCol w="2612449"/>
                <a:gridCol w="2612449"/>
              </a:tblGrid>
              <a:tr h="61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Исследовательская работа учащихся в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шести </a:t>
                      </a: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группах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Исследовательская работа учащихся в 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шести</a:t>
                      </a:r>
                      <a:r>
                        <a:rPr lang="ru-RU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группах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Выдвижение рабочей гипотезы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Отбор оборудования, необходимого для проведения работы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Проверка гипотезы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Формулирование выводов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Выяснить, от каких 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физических</a:t>
                      </a:r>
                      <a:r>
                        <a:rPr lang="ru-RU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величин зависит 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выталкивающая сила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dirty="0" err="1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Метапредметные</a:t>
                      </a:r>
                      <a:r>
                        <a:rPr lang="ru-RU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 – умение выдвигать гипотезы, планирование работы по проверке гипотезы, формулировка выводов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Коммуникативные – продуктивное сотрудничество в группах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Предметные - Формирование предметных знаний, знакомство с методами физических экспериментов)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00181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Исследовательская работа учащихся в </a:t>
            </a:r>
            <a:r>
              <a:rPr lang="ru-RU" dirty="0" smtClean="0"/>
              <a:t>шести </a:t>
            </a:r>
            <a:r>
              <a:rPr lang="ru-RU" dirty="0"/>
              <a:t>группах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19256" cy="3471664"/>
          </a:xfrm>
        </p:spPr>
        <p:txBody>
          <a:bodyPr/>
          <a:lstStyle/>
          <a:p>
            <a:pPr lvl="0"/>
            <a:r>
              <a:rPr lang="ru-RU" dirty="0" smtClean="0"/>
              <a:t>Выдвижение рабочей гипотезы</a:t>
            </a:r>
          </a:p>
          <a:p>
            <a:pPr lvl="0"/>
            <a:r>
              <a:rPr lang="ru-RU" dirty="0" smtClean="0"/>
              <a:t>Отбор оборудования, необходимого для проведения работы</a:t>
            </a:r>
          </a:p>
          <a:p>
            <a:pPr lvl="0"/>
            <a:r>
              <a:rPr lang="ru-RU" dirty="0" smtClean="0"/>
              <a:t>Проверка гипотезы </a:t>
            </a:r>
          </a:p>
          <a:p>
            <a:r>
              <a:rPr lang="ru-RU" dirty="0" smtClean="0"/>
              <a:t>Формулирование выводов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548680"/>
          <a:ext cx="8640961" cy="5904656"/>
        </p:xfrm>
        <a:graphic>
          <a:graphicData uri="http://schemas.openxmlformats.org/drawingml/2006/table">
            <a:tbl>
              <a:tblPr/>
              <a:tblGrid>
                <a:gridCol w="641305"/>
                <a:gridCol w="2594590"/>
                <a:gridCol w="2702533"/>
                <a:gridCol w="2702533"/>
              </a:tblGrid>
              <a:tr h="5904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Презентация представителями групп результатов своей работы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т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каждой группы представляют  результаты своей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работы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в виде таблицы: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Что исследовали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Гипотеза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Оборудование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Как проверяли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Что получили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Вывод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Все учащиеся их записывают  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Представить результаты исследования 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установить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от каких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физических</a:t>
                      </a: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величин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зависит выталкивающая сила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(Предметные – объяснение явления, анализ информации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Метапредметные</a:t>
                      </a:r>
                      <a:r>
                        <a:rPr lang="ru-RU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 – умение представлять свои результаты)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692696"/>
          <a:ext cx="8568952" cy="5888736"/>
        </p:xfrm>
        <a:graphic>
          <a:graphicData uri="http://schemas.openxmlformats.org/drawingml/2006/table">
            <a:tbl>
              <a:tblPr/>
              <a:tblGrid>
                <a:gridCol w="635960"/>
                <a:gridCol w="2572968"/>
                <a:gridCol w="2680012"/>
                <a:gridCol w="2680012"/>
              </a:tblGrid>
              <a:tr h="5688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alibri"/>
                          <a:ea typeface="Calibri"/>
                          <a:cs typeface="Times New Roman"/>
                        </a:rPr>
                        <a:t>Закрепление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Решение </a:t>
                      </a: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задач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Закрепить  материал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Практические – Способность применять знания и умения для решения задач, объяснения явлений, анализа информации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548680"/>
          <a:ext cx="8640961" cy="5904656"/>
        </p:xfrm>
        <a:graphic>
          <a:graphicData uri="http://schemas.openxmlformats.org/drawingml/2006/table">
            <a:tbl>
              <a:tblPr/>
              <a:tblGrid>
                <a:gridCol w="641305"/>
                <a:gridCol w="2594590"/>
                <a:gridCol w="2702533"/>
                <a:gridCol w="2702533"/>
              </a:tblGrid>
              <a:tr h="5904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Выяснить, почему 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выталкивающая</a:t>
                      </a: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сила называется Архимедовой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Сообщение, мультик или сценка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Узнать историю открытия закона  </a:t>
                      </a:r>
                      <a:r>
                        <a:rPr lang="ru-RU" sz="2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Личностные - формирование познавательного интереса, творческие.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АРХИМЕД\3ced6299b9e3479d59d12a230d9e8e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604838"/>
            <a:ext cx="5715000" cy="564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620688"/>
          <a:ext cx="8640960" cy="5904656"/>
        </p:xfrm>
        <a:graphic>
          <a:graphicData uri="http://schemas.openxmlformats.org/drawingml/2006/table">
            <a:tbl>
              <a:tblPr/>
              <a:tblGrid>
                <a:gridCol w="641304"/>
                <a:gridCol w="2594590"/>
                <a:gridCol w="2702533"/>
                <a:gridCol w="2702533"/>
              </a:tblGrid>
              <a:tr h="5904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Домашнее задание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Придумать по одной задаче на каждый из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двух физических величин</a:t>
                      </a: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в исследовании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Выполнение домашнего задания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Закрепить  материал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Практические – Способность применять знания и умения для решения задач, объяснения явлений, анализа информации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Личностные - формирование познавательного интереса, творческие.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5696" y="836712"/>
            <a:ext cx="6336704" cy="1584176"/>
          </a:xfrm>
        </p:spPr>
        <p:txBody>
          <a:bodyPr>
            <a:normAutofit fontScale="90000"/>
          </a:bodyPr>
          <a:lstStyle/>
          <a:p>
            <a:r>
              <a:rPr lang="ru-RU" dirty="0"/>
              <a:t>Образовательные цели:</a:t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75656" y="2276872"/>
            <a:ext cx="7293496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</a:t>
            </a:r>
          </a:p>
          <a:p>
            <a:pPr>
              <a:buNone/>
            </a:pPr>
            <a:r>
              <a:rPr lang="ru-RU" dirty="0" smtClean="0"/>
              <a:t>  - Формирование исследовательских умений</a:t>
            </a:r>
          </a:p>
          <a:p>
            <a:pPr>
              <a:buNone/>
            </a:pPr>
            <a:r>
              <a:rPr lang="ru-RU" dirty="0" smtClean="0"/>
              <a:t>  -  Способы определения архимедовой силы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4137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урока: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100" dirty="0" smtClean="0"/>
              <a:t>1. Научиться с помощью динамометра вычислять архимедову силу , полностью погруженного в жидкость.</a:t>
            </a:r>
          </a:p>
          <a:p>
            <a:pPr>
              <a:buNone/>
            </a:pPr>
            <a:r>
              <a:rPr lang="ru-RU" sz="3100" dirty="0" smtClean="0"/>
              <a:t>2. Установить зависимость архимедовой силы от объема и плотности жидкости. </a:t>
            </a:r>
          </a:p>
          <a:p>
            <a:pPr>
              <a:buNone/>
            </a:pPr>
            <a:r>
              <a:rPr lang="ru-RU" sz="3100" dirty="0" smtClean="0"/>
              <a:t>3. Представить результаты исследования. </a:t>
            </a:r>
          </a:p>
          <a:p>
            <a:pPr>
              <a:buNone/>
            </a:pPr>
            <a:r>
              <a:rPr lang="ru-RU" sz="3100" dirty="0" smtClean="0"/>
              <a:t>4. Закрепить  полученные  знания путем решения  задач.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401112"/>
              </p:ext>
            </p:extLst>
          </p:nvPr>
        </p:nvGraphicFramePr>
        <p:xfrm>
          <a:off x="251520" y="692696"/>
          <a:ext cx="8712969" cy="5398008"/>
        </p:xfrm>
        <a:graphic>
          <a:graphicData uri="http://schemas.openxmlformats.org/drawingml/2006/table">
            <a:tbl>
              <a:tblPr/>
              <a:tblGrid>
                <a:gridCol w="646649"/>
                <a:gridCol w="2616212"/>
                <a:gridCol w="2725054"/>
                <a:gridCol w="2725054"/>
              </a:tblGrid>
              <a:tr h="4752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    Опыты, проблемные вопросы: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. Мячик в воде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. Пузырьки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3. Почему камень в воде поднять легче , чем в воздухе?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Мыслительные операции по определению темы урока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Определить тему урока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(М, регулятивные – определение целей и задач обучения)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638081"/>
              </p:ext>
            </p:extLst>
          </p:nvPr>
        </p:nvGraphicFramePr>
        <p:xfrm>
          <a:off x="323528" y="692696"/>
          <a:ext cx="8568952" cy="5832648"/>
        </p:xfrm>
        <a:graphic>
          <a:graphicData uri="http://schemas.openxmlformats.org/drawingml/2006/table">
            <a:tbl>
              <a:tblPr/>
              <a:tblGrid>
                <a:gridCol w="635960"/>
                <a:gridCol w="2572968"/>
                <a:gridCol w="2680012"/>
                <a:gridCol w="2680012"/>
              </a:tblGrid>
              <a:tr h="5832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0" dirty="0" smtClean="0">
                          <a:latin typeface="Calibri"/>
                          <a:ea typeface="Calibri"/>
                          <a:cs typeface="Times New Roman"/>
                        </a:rPr>
                        <a:t>Сформировать</a:t>
                      </a:r>
                      <a:r>
                        <a:rPr lang="ru-RU" sz="2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600" b="1" dirty="0">
                          <a:latin typeface="Calibri"/>
                          <a:ea typeface="Calibri"/>
                          <a:cs typeface="Times New Roman"/>
                        </a:rPr>
                        <a:t>понятие выталкивающей силы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Calibri"/>
                          <a:ea typeface="Calibri"/>
                          <a:cs typeface="Times New Roman"/>
                        </a:rPr>
                        <a:t>Мыслительные операции по </a:t>
                      </a:r>
                      <a:r>
                        <a:rPr lang="ru-RU" sz="2600" dirty="0" smtClean="0">
                          <a:latin typeface="Calibri"/>
                          <a:ea typeface="Calibri"/>
                          <a:cs typeface="Times New Roman"/>
                        </a:rPr>
                        <a:t>формированию </a:t>
                      </a:r>
                      <a:r>
                        <a:rPr lang="ru-RU" sz="2600" dirty="0">
                          <a:latin typeface="Calibri"/>
                          <a:ea typeface="Calibri"/>
                          <a:cs typeface="Times New Roman"/>
                        </a:rPr>
                        <a:t>определения выталкивающей силы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Calibri"/>
                          <a:ea typeface="Calibri"/>
                          <a:cs typeface="Times New Roman"/>
                        </a:rPr>
                        <a:t>Сформулировать определение выталкивающей силы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6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Познавательные, </a:t>
                      </a:r>
                      <a:r>
                        <a:rPr lang="ru-RU" sz="2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формирование понятийного аппарата)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768778"/>
              </p:ext>
            </p:extLst>
          </p:nvPr>
        </p:nvGraphicFramePr>
        <p:xfrm>
          <a:off x="179512" y="620688"/>
          <a:ext cx="8712968" cy="5688632"/>
        </p:xfrm>
        <a:graphic>
          <a:graphicData uri="http://schemas.openxmlformats.org/drawingml/2006/table">
            <a:tbl>
              <a:tblPr/>
              <a:tblGrid>
                <a:gridCol w="504056"/>
                <a:gridCol w="2758804"/>
                <a:gridCol w="2725054"/>
                <a:gridCol w="2725054"/>
              </a:tblGrid>
              <a:tr h="5688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Привести примеры, где встречается </a:t>
                      </a:r>
                      <a:r>
                        <a:rPr lang="ru-RU" sz="2800" b="0" dirty="0">
                          <a:latin typeface="Calibri"/>
                          <a:ea typeface="Calibri"/>
                          <a:cs typeface="Times New Roman"/>
                        </a:rPr>
                        <a:t>выталкивающая</a:t>
                      </a: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сила на практике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Приводят примеры, где встречается выталкивающая сила на практике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Получить набор ситуаций, в которых проявляется выталкивающая сила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(М-умение приводить примеры на конкретные ситуации)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620688"/>
          <a:ext cx="8640960" cy="6449568"/>
        </p:xfrm>
        <a:graphic>
          <a:graphicData uri="http://schemas.openxmlformats.org/drawingml/2006/table">
            <a:tbl>
              <a:tblPr/>
              <a:tblGrid>
                <a:gridCol w="641304"/>
                <a:gridCol w="2594590"/>
                <a:gridCol w="2702533"/>
                <a:gridCol w="2702533"/>
              </a:tblGrid>
              <a:tr h="5832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Практическое определение </a:t>
                      </a:r>
                      <a:r>
                        <a:rPr lang="ru-RU" sz="2700" b="0" dirty="0">
                          <a:latin typeface="Calibri"/>
                          <a:ea typeface="Calibri"/>
                          <a:cs typeface="Times New Roman"/>
                        </a:rPr>
                        <a:t>выталкивающей</a:t>
                      </a: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силы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Придумать идею определения выталкивающей силы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Вывести формулу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ru-RU" sz="3200" b="1" baseline="-25000" dirty="0" err="1">
                          <a:latin typeface="Calibri"/>
                          <a:ea typeface="Calibri"/>
                          <a:cs typeface="Times New Roman"/>
                        </a:rPr>
                        <a:t>выт</a:t>
                      </a:r>
                      <a:r>
                        <a:rPr lang="ru-RU" sz="3200" b="1" dirty="0" err="1">
                          <a:latin typeface="Calibri"/>
                          <a:ea typeface="Calibri"/>
                          <a:cs typeface="Times New Roman"/>
                        </a:rPr>
                        <a:t>=Р</a:t>
                      </a:r>
                      <a:r>
                        <a:rPr lang="ru-RU" sz="3200" b="1" baseline="-25000" dirty="0" err="1">
                          <a:latin typeface="Calibri"/>
                          <a:ea typeface="Calibri"/>
                          <a:cs typeface="Times New Roman"/>
                        </a:rPr>
                        <a:t>возд</a:t>
                      </a:r>
                      <a:r>
                        <a:rPr lang="ru-RU" sz="3200" b="1" dirty="0" err="1">
                          <a:latin typeface="Calibri"/>
                          <a:ea typeface="Calibri"/>
                          <a:cs typeface="Times New Roman"/>
                        </a:rPr>
                        <a:t>-Р</a:t>
                      </a:r>
                      <a:r>
                        <a:rPr lang="ru-RU" sz="3200" b="1" baseline="-25000" dirty="0" err="1">
                          <a:latin typeface="Calibri"/>
                          <a:ea typeface="Calibri"/>
                          <a:cs typeface="Times New Roman"/>
                        </a:rPr>
                        <a:t>вод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8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Метапредмет-ные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познавательные – логические умения, использование знаков и символов)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 descr="F:\АРХИМЕД\383778_82959_128609673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068960"/>
            <a:ext cx="3147031" cy="3218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869308"/>
              </p:ext>
            </p:extLst>
          </p:nvPr>
        </p:nvGraphicFramePr>
        <p:xfrm>
          <a:off x="539552" y="692696"/>
          <a:ext cx="8424936" cy="5976664"/>
        </p:xfrm>
        <a:graphic>
          <a:graphicData uri="http://schemas.openxmlformats.org/drawingml/2006/table">
            <a:tbl>
              <a:tblPr/>
              <a:tblGrid>
                <a:gridCol w="2732524"/>
                <a:gridCol w="2846206"/>
                <a:gridCol w="2846206"/>
              </a:tblGrid>
              <a:tr h="5976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Практическое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определение </a:t>
                      </a: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выталкивающей силы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Инструктаж по Т.Б.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Тренинг по определению выталкивающей силы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Calibri"/>
                          <a:ea typeface="Calibri"/>
                          <a:cs typeface="Times New Roman"/>
                        </a:rPr>
                        <a:t>Научиться с помощью динамометра вычислять выталкивающую силу тела, полностью погруженного в жидкость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6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Предметные, </a:t>
                      </a:r>
                      <a:r>
                        <a:rPr lang="ru-RU" sz="2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формирование практических умений)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483418"/>
              </p:ext>
            </p:extLst>
          </p:nvPr>
        </p:nvGraphicFramePr>
        <p:xfrm>
          <a:off x="395535" y="692696"/>
          <a:ext cx="8352930" cy="5400600"/>
        </p:xfrm>
        <a:graphic>
          <a:graphicData uri="http://schemas.openxmlformats.org/drawingml/2006/table">
            <a:tbl>
              <a:tblPr/>
              <a:tblGrid>
                <a:gridCol w="619928"/>
                <a:gridCol w="2508104"/>
                <a:gridCol w="2612449"/>
                <a:gridCol w="2612449"/>
              </a:tblGrid>
              <a:tr h="5400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Выдвижение </a:t>
                      </a: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гипотезы: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От</a:t>
                      </a:r>
                      <a:r>
                        <a:rPr lang="ru-RU" sz="2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каких физических величин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зависит </a:t>
                      </a:r>
                      <a:r>
                        <a:rPr lang="ru-RU" sz="2700" b="0" dirty="0">
                          <a:latin typeface="Calibri"/>
                          <a:ea typeface="Calibri"/>
                          <a:cs typeface="Times New Roman"/>
                        </a:rPr>
                        <a:t>выталкивающая</a:t>
                      </a: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сила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Выдвижение гипотез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Установить</a:t>
                      </a: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зависимость выталкивающей силы от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-     ОБЪЁМА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ПЛОТНОСТИ ЖИДКОСТИ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800" dirty="0" err="1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Метапредмет-ные</a:t>
                      </a:r>
                      <a:r>
                        <a:rPr lang="ru-RU" sz="2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– умение выдвигать гипотезы)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197</TotalTime>
  <Words>514</Words>
  <Application>Microsoft Office PowerPoint</Application>
  <PresentationFormat>Экран (4:3)</PresentationFormat>
  <Paragraphs>95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Constantia</vt:lpstr>
      <vt:lpstr>Symbol</vt:lpstr>
      <vt:lpstr>Times New Roman</vt:lpstr>
      <vt:lpstr>Wingdings 2</vt:lpstr>
      <vt:lpstr>Поток</vt:lpstr>
      <vt:lpstr>Физика   Класс 7 Тема: Архимедова сила. Способы определения архимедовой силы. </vt:lpstr>
      <vt:lpstr>Образовательные цели: </vt:lpstr>
      <vt:lpstr>Задачи урока: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Исследовательская работа учащихся в шести группах: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Физика Класс 7 Тема Архимедова сила</dc:title>
  <dc:subject>Разработка урока по ФГОС</dc:subject>
  <dc:creator>Гудова Галина</dc:creator>
  <cp:lastModifiedBy>Учитель</cp:lastModifiedBy>
  <cp:revision>31</cp:revision>
  <dcterms:created xsi:type="dcterms:W3CDTF">2013-04-26T09:46:32Z</dcterms:created>
  <dcterms:modified xsi:type="dcterms:W3CDTF">2016-03-24T05:48:31Z</dcterms:modified>
</cp:coreProperties>
</file>