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6"/>
  </p:notesMasterIdLst>
  <p:sldIdLst>
    <p:sldId id="256" r:id="rId2"/>
    <p:sldId id="257" r:id="rId3"/>
    <p:sldId id="258" r:id="rId4"/>
    <p:sldId id="259" r:id="rId5"/>
    <p:sldId id="260" r:id="rId6"/>
    <p:sldId id="263" r:id="rId7"/>
    <p:sldId id="267" r:id="rId8"/>
    <p:sldId id="292" r:id="rId9"/>
    <p:sldId id="286" r:id="rId10"/>
    <p:sldId id="287" r:id="rId11"/>
    <p:sldId id="289" r:id="rId12"/>
    <p:sldId id="291" r:id="rId13"/>
    <p:sldId id="265" r:id="rId14"/>
    <p:sldId id="266" r:id="rId15"/>
    <p:sldId id="268" r:id="rId16"/>
    <p:sldId id="279" r:id="rId17"/>
    <p:sldId id="276" r:id="rId18"/>
    <p:sldId id="290" r:id="rId19"/>
    <p:sldId id="280" r:id="rId20"/>
    <p:sldId id="283" r:id="rId21"/>
    <p:sldId id="284" r:id="rId22"/>
    <p:sldId id="281" r:id="rId23"/>
    <p:sldId id="282" r:id="rId24"/>
    <p:sldId id="285"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397" autoAdjust="0"/>
    <p:restoredTop sz="94660"/>
  </p:normalViewPr>
  <p:slideViewPr>
    <p:cSldViewPr>
      <p:cViewPr varScale="1">
        <p:scale>
          <a:sx n="68" d="100"/>
          <a:sy n="68" d="100"/>
        </p:scale>
        <p:origin x="-141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5F4D4A-8A19-4C09-B116-BD0CC8AA1E18}" type="datetimeFigureOut">
              <a:rPr lang="ru-RU" smtClean="0"/>
              <a:pPr/>
              <a:t>21.03.2016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607CCF-9D2D-49D9-BFD8-F73CCE4F7AC5}"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F1FB96D5-4316-49E7-A942-24A635E9E03A}" type="slidenum">
              <a:rPr lang="en-GB" smtClean="0"/>
              <a:pPr/>
              <a:t>6</a:t>
            </a:fld>
            <a:endParaRPr lang="en-GB"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D16371BE-544C-4A9E-B704-022B637507E5}" type="slidenum">
              <a:rPr lang="en-GB" smtClean="0"/>
              <a:pPr/>
              <a:t>13</a:t>
            </a:fld>
            <a:endParaRPr lang="en-GB"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9C1BAE1D-9A81-4380-9E1A-62A733CB217E}" type="datetimeFigureOut">
              <a:rPr lang="ru-RU" smtClean="0"/>
              <a:pPr/>
              <a:t>21.03.2016</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1F7007D6-F6A7-48E5-84EE-C865D489132E}"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9C1BAE1D-9A81-4380-9E1A-62A733CB217E}" type="datetimeFigureOut">
              <a:rPr lang="ru-RU" smtClean="0"/>
              <a:pPr/>
              <a:t>21.03.2016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1F7007D6-F6A7-48E5-84EE-C865D489132E}"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9C1BAE1D-9A81-4380-9E1A-62A733CB217E}" type="datetimeFigureOut">
              <a:rPr lang="ru-RU" smtClean="0"/>
              <a:pPr/>
              <a:t>21.03.2016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1F7007D6-F6A7-48E5-84EE-C865D489132E}"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9C1BAE1D-9A81-4380-9E1A-62A733CB217E}" type="datetimeFigureOut">
              <a:rPr lang="ru-RU" smtClean="0"/>
              <a:pPr/>
              <a:t>21.03.2016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1F7007D6-F6A7-48E5-84EE-C865D489132E}" type="slidenum">
              <a:rPr lang="ru-RU" smtClean="0"/>
              <a:pPr/>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9C1BAE1D-9A81-4380-9E1A-62A733CB217E}" type="datetimeFigureOut">
              <a:rPr lang="ru-RU" smtClean="0"/>
              <a:pPr/>
              <a:t>21.03.2016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1F7007D6-F6A7-48E5-84EE-C865D489132E}" type="slidenum">
              <a:rPr lang="ru-RU" smtClean="0"/>
              <a:pPr/>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9C1BAE1D-9A81-4380-9E1A-62A733CB217E}" type="datetimeFigureOut">
              <a:rPr lang="ru-RU" smtClean="0"/>
              <a:pPr/>
              <a:t>21.03.2016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1F7007D6-F6A7-48E5-84EE-C865D489132E}" type="slidenum">
              <a:rPr lang="ru-RU" smtClean="0"/>
              <a:pPr/>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9C1BAE1D-9A81-4380-9E1A-62A733CB217E}" type="datetimeFigureOut">
              <a:rPr lang="ru-RU" smtClean="0"/>
              <a:pPr/>
              <a:t>21.03.2016</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1F7007D6-F6A7-48E5-84EE-C865D489132E}"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9C1BAE1D-9A81-4380-9E1A-62A733CB217E}" type="datetimeFigureOut">
              <a:rPr lang="ru-RU" smtClean="0"/>
              <a:pPr/>
              <a:t>21.03.2016</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1F7007D6-F6A7-48E5-84EE-C865D489132E}" type="slidenum">
              <a:rPr lang="ru-RU" smtClean="0"/>
              <a:pPr/>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9C1BAE1D-9A81-4380-9E1A-62A733CB217E}" type="datetimeFigureOut">
              <a:rPr lang="ru-RU" smtClean="0"/>
              <a:pPr/>
              <a:t>21.03.2016</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1F7007D6-F6A7-48E5-84EE-C865D489132E}"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9C1BAE1D-9A81-4380-9E1A-62A733CB217E}" type="datetimeFigureOut">
              <a:rPr lang="ru-RU" smtClean="0"/>
              <a:pPr/>
              <a:t>21.03.2016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1F7007D6-F6A7-48E5-84EE-C865D489132E}"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9C1BAE1D-9A81-4380-9E1A-62A733CB217E}" type="datetimeFigureOut">
              <a:rPr lang="ru-RU" smtClean="0"/>
              <a:pPr/>
              <a:t>21.03.2016</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1F7007D6-F6A7-48E5-84EE-C865D489132E}" type="slidenum">
              <a:rPr lang="ru-RU" smtClean="0"/>
              <a:pPr/>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C1BAE1D-9A81-4380-9E1A-62A733CB217E}" type="datetimeFigureOut">
              <a:rPr lang="ru-RU" smtClean="0"/>
              <a:pPr/>
              <a:t>21.03.2016</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F7007D6-F6A7-48E5-84EE-C865D489132E}"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abclight.ru/wp-content/uploads/2014/11/0a0b26e7697ef32f6e9d2cbe7ebf656a.jpeg"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abclight.ru/wp-content/uploads/2014/11/istoriya_svetonosnoi_butylki_quot_12.jpg" TargetMode="Externa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top100invent.blogspot.com/" TargetMode="External"/><Relationship Id="rId1" Type="http://schemas.openxmlformats.org/officeDocument/2006/relationships/slideLayout" Target="../slideLayouts/slideLayout2.xml"/><Relationship Id="rId4" Type="http://schemas.openxmlformats.org/officeDocument/2006/relationships/image" Target="../media/image30.gif"/></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hyperlink" Target="http://abclight.ru/wp-content/uploads/2014/11/93780164_4711681_prometh.gi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14546" y="500042"/>
            <a:ext cx="6100778" cy="785818"/>
          </a:xfrm>
        </p:spPr>
        <p:txBody>
          <a:bodyPr>
            <a:normAutofit/>
          </a:bodyPr>
          <a:lstStyle/>
          <a:p>
            <a:pPr algn="ctr"/>
            <a:endParaRPr lang="ru-RU" sz="2400" b="0" dirty="0">
              <a:solidFill>
                <a:schemeClr val="accent1">
                  <a:lumMod val="50000"/>
                </a:schemeClr>
              </a:solidFill>
              <a:effectLst/>
              <a:latin typeface="Calibri" pitchFamily="34" charset="0"/>
              <a:cs typeface="Calibri" pitchFamily="34" charset="0"/>
            </a:endParaRPr>
          </a:p>
        </p:txBody>
      </p:sp>
      <p:sp>
        <p:nvSpPr>
          <p:cNvPr id="3" name="Подзаголовок 2"/>
          <p:cNvSpPr>
            <a:spLocks noGrp="1"/>
          </p:cNvSpPr>
          <p:nvPr>
            <p:ph type="subTitle" idx="1"/>
          </p:nvPr>
        </p:nvSpPr>
        <p:spPr>
          <a:xfrm>
            <a:off x="642910" y="1785926"/>
            <a:ext cx="7815290" cy="4857785"/>
          </a:xfrm>
        </p:spPr>
        <p:txBody>
          <a:bodyPr>
            <a:normAutofit lnSpcReduction="10000"/>
          </a:bodyPr>
          <a:lstStyle/>
          <a:p>
            <a:pPr algn="ctr"/>
            <a:r>
              <a:rPr lang="ru-RU" sz="4400" dirty="0" smtClean="0">
                <a:solidFill>
                  <a:srgbClr val="002060"/>
                </a:solidFill>
                <a:latin typeface="Monotype Corsiva" pitchFamily="66" charset="0"/>
              </a:rPr>
              <a:t>История развития электрического освещения</a:t>
            </a:r>
          </a:p>
          <a:p>
            <a:pPr algn="l"/>
            <a:r>
              <a:rPr lang="ru-RU" sz="4400" dirty="0" smtClean="0">
                <a:solidFill>
                  <a:srgbClr val="002060"/>
                </a:solidFill>
                <a:latin typeface="Calibri" pitchFamily="34" charset="0"/>
                <a:cs typeface="Calibri" pitchFamily="34" charset="0"/>
              </a:rPr>
              <a:t>                                         </a:t>
            </a:r>
          </a:p>
          <a:p>
            <a:pPr algn="l"/>
            <a:r>
              <a:rPr lang="ru-RU" sz="2400" dirty="0" smtClean="0">
                <a:solidFill>
                  <a:schemeClr val="bg2">
                    <a:lumMod val="10000"/>
                  </a:schemeClr>
                </a:solidFill>
                <a:latin typeface="Calibri" pitchFamily="34" charset="0"/>
                <a:cs typeface="Calibri" pitchFamily="34" charset="0"/>
              </a:rPr>
              <a:t>                                    </a:t>
            </a:r>
          </a:p>
          <a:p>
            <a:pPr algn="l"/>
            <a:r>
              <a:rPr lang="ru-RU" sz="2400" dirty="0" smtClean="0">
                <a:solidFill>
                  <a:schemeClr val="bg2">
                    <a:lumMod val="10000"/>
                  </a:schemeClr>
                </a:solidFill>
                <a:latin typeface="Calibri" pitchFamily="34" charset="0"/>
                <a:cs typeface="Calibri" pitchFamily="34" charset="0"/>
              </a:rPr>
              <a:t>                           </a:t>
            </a:r>
            <a:r>
              <a:rPr lang="ru-RU" sz="2400" dirty="0" smtClean="0">
                <a:solidFill>
                  <a:schemeClr val="bg2">
                    <a:lumMod val="10000"/>
                  </a:schemeClr>
                </a:solidFill>
                <a:latin typeface="Calibri" pitchFamily="34" charset="0"/>
                <a:cs typeface="Calibri" pitchFamily="34" charset="0"/>
              </a:rPr>
              <a:t>  </a:t>
            </a:r>
            <a:r>
              <a:rPr lang="ru-RU" sz="2400" dirty="0" smtClean="0">
                <a:solidFill>
                  <a:schemeClr val="bg2">
                    <a:lumMod val="10000"/>
                  </a:schemeClr>
                </a:solidFill>
                <a:latin typeface="Calibri" pitchFamily="34" charset="0"/>
                <a:cs typeface="Calibri" pitchFamily="34" charset="0"/>
              </a:rPr>
              <a:t>Выполнила Чернова </a:t>
            </a:r>
            <a:r>
              <a:rPr lang="ru-RU" sz="2400" dirty="0" smtClean="0">
                <a:solidFill>
                  <a:schemeClr val="bg2">
                    <a:lumMod val="10000"/>
                  </a:schemeClr>
                </a:solidFill>
                <a:latin typeface="Calibri" pitchFamily="34" charset="0"/>
                <a:cs typeface="Calibri" pitchFamily="34" charset="0"/>
              </a:rPr>
              <a:t> </a:t>
            </a:r>
            <a:r>
              <a:rPr lang="ru-RU" sz="2400" dirty="0" smtClean="0">
                <a:solidFill>
                  <a:schemeClr val="bg2">
                    <a:lumMod val="10000"/>
                  </a:schemeClr>
                </a:solidFill>
                <a:latin typeface="Calibri" pitchFamily="34" charset="0"/>
                <a:cs typeface="Calibri" pitchFamily="34" charset="0"/>
              </a:rPr>
              <a:t>Ирина Валентиновна</a:t>
            </a:r>
          </a:p>
          <a:p>
            <a:pPr algn="l"/>
            <a:r>
              <a:rPr lang="ru-RU" sz="2400" dirty="0" smtClean="0">
                <a:solidFill>
                  <a:schemeClr val="bg2">
                    <a:lumMod val="10000"/>
                  </a:schemeClr>
                </a:solidFill>
                <a:latin typeface="Calibri" pitchFamily="34" charset="0"/>
                <a:cs typeface="Calibri" pitchFamily="34" charset="0"/>
              </a:rPr>
              <a:t> </a:t>
            </a:r>
            <a:r>
              <a:rPr lang="ru-RU" sz="2400" dirty="0" smtClean="0">
                <a:solidFill>
                  <a:schemeClr val="bg2">
                    <a:lumMod val="10000"/>
                  </a:schemeClr>
                </a:solidFill>
                <a:latin typeface="Calibri" pitchFamily="34" charset="0"/>
                <a:cs typeface="Calibri" pitchFamily="34" charset="0"/>
              </a:rPr>
              <a:t>                            учитель математики и физики</a:t>
            </a:r>
          </a:p>
          <a:p>
            <a:pPr algn="l"/>
            <a:r>
              <a:rPr lang="ru-RU" sz="2400" dirty="0" smtClean="0">
                <a:solidFill>
                  <a:schemeClr val="bg2">
                    <a:lumMod val="10000"/>
                  </a:schemeClr>
                </a:solidFill>
                <a:latin typeface="Calibri" pitchFamily="34" charset="0"/>
                <a:cs typeface="Calibri" pitchFamily="34" charset="0"/>
              </a:rPr>
              <a:t> </a:t>
            </a:r>
            <a:r>
              <a:rPr lang="ru-RU" sz="2400" dirty="0" smtClean="0">
                <a:solidFill>
                  <a:schemeClr val="bg2">
                    <a:lumMod val="10000"/>
                  </a:schemeClr>
                </a:solidFill>
                <a:latin typeface="Calibri" pitchFamily="34" charset="0"/>
                <a:cs typeface="Calibri" pitchFamily="34" charset="0"/>
              </a:rPr>
              <a:t>                            МКОУ  «</a:t>
            </a:r>
            <a:r>
              <a:rPr lang="ru-RU" sz="2400" dirty="0" err="1" smtClean="0">
                <a:solidFill>
                  <a:schemeClr val="bg2">
                    <a:lumMod val="10000"/>
                  </a:schemeClr>
                </a:solidFill>
                <a:latin typeface="Calibri" pitchFamily="34" charset="0"/>
                <a:cs typeface="Calibri" pitchFamily="34" charset="0"/>
              </a:rPr>
              <a:t>Кузнецовская</a:t>
            </a:r>
            <a:r>
              <a:rPr lang="ru-RU" sz="2400" dirty="0" smtClean="0">
                <a:solidFill>
                  <a:schemeClr val="bg2">
                    <a:lumMod val="10000"/>
                  </a:schemeClr>
                </a:solidFill>
                <a:latin typeface="Calibri" pitchFamily="34" charset="0"/>
                <a:cs typeface="Calibri" pitchFamily="34" charset="0"/>
              </a:rPr>
              <a:t> ООШ»</a:t>
            </a:r>
            <a:endParaRPr lang="ru-RU" sz="2400" dirty="0" smtClean="0">
              <a:solidFill>
                <a:schemeClr val="bg2">
                  <a:lumMod val="10000"/>
                </a:schemeClr>
              </a:solidFill>
              <a:latin typeface="Calibri" pitchFamily="34" charset="0"/>
              <a:cs typeface="Calibri" pitchFamily="34" charset="0"/>
            </a:endParaRPr>
          </a:p>
          <a:p>
            <a:pPr algn="l"/>
            <a:endParaRPr lang="ru-RU" sz="2000" dirty="0" smtClean="0">
              <a:solidFill>
                <a:schemeClr val="tx1">
                  <a:lumMod val="95000"/>
                  <a:lumOff val="5000"/>
                </a:schemeClr>
              </a:solidFill>
            </a:endParaRPr>
          </a:p>
          <a:p>
            <a:pPr algn="l"/>
            <a:endParaRPr lang="ru-RU" sz="2000" dirty="0" smtClean="0">
              <a:solidFill>
                <a:schemeClr val="tx1">
                  <a:lumMod val="95000"/>
                  <a:lumOff val="5000"/>
                </a:schemeClr>
              </a:solidFill>
            </a:endParaRPr>
          </a:p>
          <a:p>
            <a:pPr algn="ctr"/>
            <a:r>
              <a:rPr lang="ru-RU" sz="2000" smtClean="0">
                <a:solidFill>
                  <a:schemeClr val="tx1">
                    <a:lumMod val="95000"/>
                    <a:lumOff val="5000"/>
                  </a:schemeClr>
                </a:solidFill>
              </a:rPr>
              <a:t>2016г.</a:t>
            </a:r>
            <a:endParaRPr lang="ru-RU" sz="2000" dirty="0">
              <a:solidFill>
                <a:schemeClr val="tx1">
                  <a:lumMod val="95000"/>
                  <a:lumOff val="5000"/>
                </a:schemeClr>
              </a:solidFill>
            </a:endParaRPr>
          </a:p>
        </p:txBody>
      </p:sp>
      <p:pic>
        <p:nvPicPr>
          <p:cNvPr id="8" name="Picture 4" descr="F:\элект освещ\05.gif"/>
          <p:cNvPicPr>
            <a:picLocks noChangeAspect="1" noChangeArrowheads="1" noCrop="1"/>
          </p:cNvPicPr>
          <p:nvPr/>
        </p:nvPicPr>
        <p:blipFill>
          <a:blip r:embed="rId2"/>
          <a:srcRect/>
          <a:stretch>
            <a:fillRect/>
          </a:stretch>
        </p:blipFill>
        <p:spPr bwMode="auto">
          <a:xfrm>
            <a:off x="214282" y="214290"/>
            <a:ext cx="1643074" cy="1571636"/>
          </a:xfrm>
          <a:prstGeom prst="rect">
            <a:avLst/>
          </a:prstGeom>
          <a:noFill/>
        </p:spPr>
      </p:pic>
    </p:spTree>
  </p:cSld>
  <p:clrMapOvr>
    <a:masterClrMapping/>
  </p:clrMapOvr>
  <p:transition spd="slow">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0a0bc5131922ff00c9c44913f77f3103 (1)"/>
          <p:cNvPicPr/>
          <p:nvPr/>
        </p:nvPicPr>
        <p:blipFill>
          <a:blip r:embed="rId2"/>
          <a:srcRect/>
          <a:stretch>
            <a:fillRect/>
          </a:stretch>
        </p:blipFill>
        <p:spPr bwMode="auto">
          <a:xfrm>
            <a:off x="0" y="1"/>
            <a:ext cx="9144000" cy="6858000"/>
          </a:xfrm>
          <a:prstGeom prst="rect">
            <a:avLst/>
          </a:prstGeom>
          <a:noFill/>
          <a:ln w="9525">
            <a:noFill/>
            <a:miter lim="800000"/>
            <a:headEnd/>
            <a:tailEnd/>
          </a:ln>
        </p:spPr>
      </p:pic>
    </p:spTree>
  </p:cSld>
  <p:clrMapOvr>
    <a:masterClrMapping/>
  </p:clrMapOvr>
  <p:transition spd="slow">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Рисунок 6. Александр Николаевич Лодыгин"/>
          <p:cNvPicPr/>
          <p:nvPr/>
        </p:nvPicPr>
        <p:blipFill>
          <a:blip r:embed="rId2"/>
          <a:srcRect/>
          <a:stretch>
            <a:fillRect/>
          </a:stretch>
        </p:blipFill>
        <p:spPr bwMode="auto">
          <a:xfrm>
            <a:off x="357158" y="428604"/>
            <a:ext cx="3714776" cy="5143560"/>
          </a:xfrm>
          <a:prstGeom prst="rect">
            <a:avLst/>
          </a:prstGeom>
          <a:noFill/>
          <a:ln w="9525">
            <a:noFill/>
            <a:miter lim="800000"/>
            <a:headEnd/>
            <a:tailEnd/>
          </a:ln>
        </p:spPr>
      </p:pic>
      <p:sp>
        <p:nvSpPr>
          <p:cNvPr id="6" name="Содержимое 5"/>
          <p:cNvSpPr>
            <a:spLocks noGrp="1"/>
          </p:cNvSpPr>
          <p:nvPr>
            <p:ph idx="1"/>
          </p:nvPr>
        </p:nvSpPr>
        <p:spPr>
          <a:xfrm>
            <a:off x="4071934" y="2643182"/>
            <a:ext cx="4614866" cy="3714776"/>
          </a:xfrm>
        </p:spPr>
        <p:txBody>
          <a:bodyPr>
            <a:normAutofit fontScale="85000" lnSpcReduction="20000"/>
          </a:bodyPr>
          <a:lstStyle/>
          <a:p>
            <a:r>
              <a:rPr lang="ru-RU" dirty="0" smtClean="0"/>
              <a:t>С 1872 года Александр Николаевич Лодыгин начал в Петербурге опыты по электрическому освещению. В его первых лампах между массивными медными стержнями, расположенными в герметически закрытом стеклянном шаре, была зажата тонкая палочка угля.</a:t>
            </a:r>
            <a:endParaRPr lang="ru-RU" dirty="0"/>
          </a:p>
        </p:txBody>
      </p:sp>
      <p:sp>
        <p:nvSpPr>
          <p:cNvPr id="7" name="Прямоугольник 6"/>
          <p:cNvSpPr/>
          <p:nvPr/>
        </p:nvSpPr>
        <p:spPr>
          <a:xfrm>
            <a:off x="4286248" y="1714488"/>
            <a:ext cx="4357718" cy="400110"/>
          </a:xfrm>
          <a:prstGeom prst="rect">
            <a:avLst/>
          </a:prstGeom>
        </p:spPr>
        <p:txBody>
          <a:bodyPr wrap="square">
            <a:spAutoFit/>
          </a:bodyPr>
          <a:lstStyle/>
          <a:p>
            <a:r>
              <a:rPr lang="ru-RU" sz="2000" dirty="0" smtClean="0"/>
              <a:t>Русский электротехник</a:t>
            </a:r>
            <a:endParaRPr lang="ru-RU" sz="2000" dirty="0"/>
          </a:p>
        </p:txBody>
      </p:sp>
      <p:sp>
        <p:nvSpPr>
          <p:cNvPr id="2049" name="Rectangle 1"/>
          <p:cNvSpPr>
            <a:spLocks noChangeArrowheads="1"/>
          </p:cNvSpPr>
          <p:nvPr/>
        </p:nvSpPr>
        <p:spPr bwMode="auto">
          <a:xfrm>
            <a:off x="4500562" y="500042"/>
            <a:ext cx="4286280" cy="1513194"/>
          </a:xfrm>
          <a:prstGeom prst="rect">
            <a:avLst/>
          </a:prstGeom>
          <a:noFill/>
          <a:ln w="9525">
            <a:noFill/>
            <a:miter lim="800000"/>
            <a:headEnd/>
            <a:tailEnd/>
          </a:ln>
          <a:effectLst/>
        </p:spPr>
        <p:txBody>
          <a:bodyPr vert="horz" wrap="square" lIns="91440" tIns="126960" rIns="91440" bIns="0" numCol="1" anchor="ctr" anchorCtr="0" compatLnSpc="1">
            <a:prstTxWarp prst="textNoShape">
              <a:avLst/>
            </a:prstTxWarp>
            <a:spAutoFit/>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accent1">
                    <a:lumMod val="50000"/>
                  </a:schemeClr>
                </a:solidFill>
                <a:effectLst/>
                <a:latin typeface="Arial" pitchFamily="34" charset="0"/>
                <a:ea typeface="Times New Roman" pitchFamily="18" charset="0"/>
                <a:cs typeface="Arial" pitchFamily="34" charset="0"/>
              </a:rPr>
              <a:t>Александр Николаевич Лодыги</a:t>
            </a:r>
            <a:r>
              <a:rPr lang="ru-RU" sz="2400" dirty="0" smtClean="0">
                <a:solidFill>
                  <a:schemeClr val="accent1">
                    <a:lumMod val="50000"/>
                  </a:schemeClr>
                </a:solidFill>
                <a:latin typeface="Arial" pitchFamily="34" charset="0"/>
                <a:ea typeface="Times New Roman" pitchFamily="18" charset="0"/>
                <a:cs typeface="Arial" pitchFamily="34" charset="0"/>
              </a:rPr>
              <a:t>н</a:t>
            </a:r>
            <a:endParaRPr kumimoji="0" lang="en-US" sz="2400" b="0" i="0" u="none" strike="noStrike" cap="none" normalizeH="0" baseline="0" dirty="0" smtClean="0">
              <a:ln>
                <a:noFill/>
              </a:ln>
              <a:solidFill>
                <a:schemeClr val="accent1">
                  <a:lumMod val="50000"/>
                </a:schemeClr>
              </a:solidFill>
              <a:effectLst/>
              <a:latin typeface="Arial" pitchFamily="34" charset="0"/>
              <a:ea typeface="Times New Roman" pitchFamily="18" charset="0"/>
              <a:cs typeface="Arial" pitchFamily="34" charset="0"/>
            </a:endParaRPr>
          </a:p>
          <a:p>
            <a:pPr marL="0" marR="0" lvl="0" indent="0" algn="l"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accent1">
                    <a:lumMod val="50000"/>
                  </a:schemeClr>
                </a:solidFill>
                <a:effectLst/>
                <a:latin typeface="Arial" pitchFamily="34" charset="0"/>
                <a:ea typeface="Times New Roman" pitchFamily="18" charset="0"/>
                <a:cs typeface="Arial" pitchFamily="34" charset="0"/>
              </a:rPr>
              <a:t>(1847-</a:t>
            </a:r>
            <a:r>
              <a:rPr kumimoji="0" lang="en-US" sz="2400" b="0" i="0" u="none" strike="noStrike" cap="none" normalizeH="0" dirty="0" smtClean="0">
                <a:ln>
                  <a:noFill/>
                </a:ln>
                <a:solidFill>
                  <a:schemeClr val="accent1">
                    <a:lumMod val="50000"/>
                  </a:schemeClr>
                </a:solidFill>
                <a:effectLst/>
                <a:latin typeface="Arial" pitchFamily="34" charset="0"/>
                <a:ea typeface="Times New Roman" pitchFamily="18" charset="0"/>
                <a:cs typeface="Arial" pitchFamily="34" charset="0"/>
              </a:rPr>
              <a:t> 1923)</a:t>
            </a:r>
            <a:endParaRPr kumimoji="0" lang="ru-RU" sz="2400" b="1" i="0" u="none" strike="noStrike" cap="none" normalizeH="0" baseline="0" dirty="0" smtClean="0">
              <a:ln>
                <a:noFill/>
              </a:ln>
              <a:solidFill>
                <a:schemeClr val="accent1">
                  <a:lumMod val="50000"/>
                </a:schemeClr>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wheel spokes="8"/>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a0b4fecdfc24817584c0d9d3dddc079"/>
          <p:cNvPicPr/>
          <p:nvPr/>
        </p:nvPicPr>
        <p:blipFill>
          <a:blip r:embed="rId2"/>
          <a:srcRect/>
          <a:stretch>
            <a:fillRect/>
          </a:stretch>
        </p:blipFill>
        <p:spPr bwMode="auto">
          <a:xfrm>
            <a:off x="0" y="0"/>
            <a:ext cx="9144000" cy="6857999"/>
          </a:xfrm>
          <a:prstGeom prst="rect">
            <a:avLst/>
          </a:prstGeom>
          <a:noFill/>
          <a:ln w="9525">
            <a:noFill/>
            <a:miter lim="800000"/>
            <a:headEnd/>
            <a:tailEnd/>
          </a:ln>
        </p:spPr>
      </p:pic>
    </p:spTree>
  </p:cSld>
  <p:clrMapOvr>
    <a:masterClrMapping/>
  </p:clrMapOvr>
  <p:transition spd="slow">
    <p:strips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ru-RU"/>
          </a:p>
        </p:txBody>
      </p:sp>
      <p:sp>
        <p:nvSpPr>
          <p:cNvPr id="7171" name="Rectangle 1"/>
          <p:cNvSpPr>
            <a:spLocks noChangeArrowheads="1"/>
          </p:cNvSpPr>
          <p:nvPr/>
        </p:nvSpPr>
        <p:spPr bwMode="auto">
          <a:xfrm>
            <a:off x="1357313" y="2000240"/>
            <a:ext cx="4786312" cy="1200329"/>
          </a:xfrm>
          <a:prstGeom prst="rect">
            <a:avLst/>
          </a:prstGeom>
          <a:noFill/>
          <a:ln w="9525">
            <a:noFill/>
            <a:miter lim="800000"/>
            <a:headEnd/>
            <a:tailEnd/>
          </a:ln>
        </p:spPr>
        <p:txBody>
          <a:bodyPr wrap="square" anchor="ctr">
            <a:spAutoFit/>
          </a:bodyPr>
          <a:lstStyle/>
          <a:p>
            <a:pPr algn="just" eaLnBrk="0" hangingPunct="0"/>
            <a:r>
              <a:rPr lang="ru-RU" sz="2400" dirty="0">
                <a:solidFill>
                  <a:schemeClr val="accent1">
                    <a:lumMod val="50000"/>
                  </a:schemeClr>
                </a:solidFill>
                <a:latin typeface="Times New Roman" pitchFamily="18" charset="0"/>
                <a:cs typeface="Times New Roman" pitchFamily="18" charset="0"/>
              </a:rPr>
              <a:t>Считал главным в жизни – разработку надежной конструкции электрической дуговой лампы.</a:t>
            </a:r>
          </a:p>
        </p:txBody>
      </p:sp>
      <p:sp>
        <p:nvSpPr>
          <p:cNvPr id="7172" name="Прямоугольник 4"/>
          <p:cNvSpPr>
            <a:spLocks noChangeArrowheads="1"/>
          </p:cNvSpPr>
          <p:nvPr/>
        </p:nvSpPr>
        <p:spPr bwMode="auto">
          <a:xfrm>
            <a:off x="857224" y="428604"/>
            <a:ext cx="5286412" cy="1508105"/>
          </a:xfrm>
          <a:prstGeom prst="rect">
            <a:avLst/>
          </a:prstGeom>
          <a:noFill/>
          <a:ln w="9525">
            <a:noFill/>
            <a:miter lim="800000"/>
            <a:headEnd/>
            <a:tailEnd/>
          </a:ln>
        </p:spPr>
        <p:txBody>
          <a:bodyPr wrap="square">
            <a:spAutoFit/>
          </a:bodyPr>
          <a:lstStyle/>
          <a:p>
            <a:pPr algn="ctr"/>
            <a:r>
              <a:rPr lang="ru-RU" sz="2800" dirty="0">
                <a:solidFill>
                  <a:schemeClr val="accent3">
                    <a:lumMod val="50000"/>
                  </a:schemeClr>
                </a:solidFill>
                <a:latin typeface="Times New Roman" pitchFamily="18" charset="0"/>
                <a:cs typeface="Times New Roman" pitchFamily="18" charset="0"/>
              </a:rPr>
              <a:t>Павел </a:t>
            </a:r>
            <a:r>
              <a:rPr lang="ru-RU" sz="2800" dirty="0" smtClean="0">
                <a:solidFill>
                  <a:schemeClr val="accent3">
                    <a:lumMod val="50000"/>
                  </a:schemeClr>
                </a:solidFill>
                <a:latin typeface="Times New Roman" pitchFamily="18" charset="0"/>
                <a:cs typeface="Times New Roman" pitchFamily="18" charset="0"/>
              </a:rPr>
              <a:t>Николаевич Яблочков</a:t>
            </a:r>
            <a:endParaRPr lang="ru-RU" sz="2800" dirty="0">
              <a:solidFill>
                <a:schemeClr val="accent3">
                  <a:lumMod val="50000"/>
                </a:schemeClr>
              </a:solidFill>
              <a:latin typeface="Times New Roman" pitchFamily="18" charset="0"/>
              <a:cs typeface="Times New Roman" pitchFamily="18" charset="0"/>
            </a:endParaRPr>
          </a:p>
          <a:p>
            <a:pPr algn="ctr"/>
            <a:r>
              <a:rPr lang="ru-RU" sz="3200" i="1" dirty="0">
                <a:solidFill>
                  <a:schemeClr val="accent3">
                    <a:lumMod val="50000"/>
                  </a:schemeClr>
                </a:solidFill>
                <a:latin typeface="Times New Roman" pitchFamily="18" charset="0"/>
                <a:cs typeface="Times New Roman" pitchFamily="18" charset="0"/>
              </a:rPr>
              <a:t>(1847 – 1894)</a:t>
            </a:r>
          </a:p>
          <a:p>
            <a:pPr algn="ctr"/>
            <a:r>
              <a:rPr lang="ru-RU" sz="3200" i="1" dirty="0">
                <a:solidFill>
                  <a:schemeClr val="accent3">
                    <a:lumMod val="50000"/>
                  </a:schemeClr>
                </a:solidFill>
                <a:latin typeface="Times New Roman" pitchFamily="18" charset="0"/>
                <a:cs typeface="Times New Roman" pitchFamily="18" charset="0"/>
              </a:rPr>
              <a:t>русский изобретатель</a:t>
            </a:r>
          </a:p>
        </p:txBody>
      </p:sp>
      <p:sp>
        <p:nvSpPr>
          <p:cNvPr id="7173" name="Прямоугольник 6"/>
          <p:cNvSpPr>
            <a:spLocks noChangeArrowheads="1"/>
          </p:cNvSpPr>
          <p:nvPr/>
        </p:nvSpPr>
        <p:spPr bwMode="auto">
          <a:xfrm>
            <a:off x="571473" y="3286124"/>
            <a:ext cx="8358216" cy="2308324"/>
          </a:xfrm>
          <a:prstGeom prst="rect">
            <a:avLst/>
          </a:prstGeom>
          <a:noFill/>
          <a:ln w="9525">
            <a:noFill/>
            <a:miter lim="800000"/>
            <a:headEnd/>
            <a:tailEnd/>
          </a:ln>
        </p:spPr>
        <p:txBody>
          <a:bodyPr wrap="square">
            <a:spAutoFit/>
          </a:bodyPr>
          <a:lstStyle/>
          <a:p>
            <a:pPr algn="just"/>
            <a:r>
              <a:rPr lang="ru-RU" sz="2400" dirty="0">
                <a:solidFill>
                  <a:schemeClr val="tx2">
                    <a:lumMod val="50000"/>
                  </a:schemeClr>
                </a:solidFill>
                <a:latin typeface="Times New Roman" pitchFamily="18" charset="0"/>
                <a:cs typeface="Times New Roman" pitchFamily="18" charset="0"/>
              </a:rPr>
              <a:t>Простейшее и абсолютно надёжное решение пришло к П.Н. случайно в кафе, когда он глянул на аккуратно лежащие рядом, параллельно друг другу, столовые приборы. Яблочков резко поднялся из-за стола и пошёл к выходу, не слыша окликов опешившего официанта. Он торопился к себе в мастерскую.</a:t>
            </a:r>
          </a:p>
        </p:txBody>
      </p:sp>
      <p:pic>
        <p:nvPicPr>
          <p:cNvPr id="7174" name="Рисунок 12" descr="П.Н.Яблочков"/>
          <p:cNvPicPr>
            <a:picLocks noChangeAspect="1" noChangeArrowheads="1"/>
          </p:cNvPicPr>
          <p:nvPr/>
        </p:nvPicPr>
        <p:blipFill>
          <a:blip r:embed="rId3"/>
          <a:srcRect/>
          <a:stretch>
            <a:fillRect/>
          </a:stretch>
        </p:blipFill>
        <p:spPr bwMode="auto">
          <a:xfrm>
            <a:off x="6286513" y="214312"/>
            <a:ext cx="2643176" cy="3071811"/>
          </a:xfrm>
          <a:prstGeom prst="rect">
            <a:avLst/>
          </a:prstGeom>
          <a:noFill/>
          <a:ln w="38100">
            <a:solidFill>
              <a:srgbClr val="7030A0"/>
            </a:solidFill>
            <a:miter lim="800000"/>
            <a:headEnd/>
            <a:tailEnd/>
          </a:ln>
        </p:spPr>
      </p:pic>
    </p:spTree>
  </p:cSld>
  <p:clrMapOvr>
    <a:masterClrMapping/>
  </p:clrMapOvr>
  <p:transition spd="slow">
    <p:strips/>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a0b26e7697ef32f6e9d2cbe7ebf656a">
            <a:hlinkClick r:id="rId2"/>
          </p:cNvPr>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Рисунок 4. Свеча и лампа Яблочкова">
            <a:hlinkClick r:id="rId2"/>
          </p:cNvPr>
          <p:cNvPicPr/>
          <p:nvPr/>
        </p:nvPicPr>
        <p:blipFill>
          <a:blip r:embed="rId3"/>
          <a:srcRect/>
          <a:stretch>
            <a:fillRect/>
          </a:stretch>
        </p:blipFill>
        <p:spPr bwMode="auto">
          <a:xfrm>
            <a:off x="428596" y="642918"/>
            <a:ext cx="4786346" cy="3929089"/>
          </a:xfrm>
          <a:prstGeom prst="rect">
            <a:avLst/>
          </a:prstGeom>
          <a:noFill/>
          <a:ln w="9525">
            <a:noFill/>
            <a:miter lim="800000"/>
            <a:headEnd/>
            <a:tailEnd/>
          </a:ln>
        </p:spPr>
      </p:pic>
      <p:pic>
        <p:nvPicPr>
          <p:cNvPr id="5121" name="Picture 1" descr="F:\элект освещ\lampochka.jpg"/>
          <p:cNvPicPr>
            <a:picLocks noChangeAspect="1" noChangeArrowheads="1"/>
          </p:cNvPicPr>
          <p:nvPr/>
        </p:nvPicPr>
        <p:blipFill>
          <a:blip r:embed="rId4"/>
          <a:srcRect/>
          <a:stretch>
            <a:fillRect/>
          </a:stretch>
        </p:blipFill>
        <p:spPr bwMode="auto">
          <a:xfrm>
            <a:off x="5357818" y="214290"/>
            <a:ext cx="3571900" cy="6286544"/>
          </a:xfrm>
          <a:prstGeom prst="rect">
            <a:avLst/>
          </a:prstGeom>
          <a:ln>
            <a:noFill/>
          </a:ln>
          <a:effectLst>
            <a:softEdge rad="112500"/>
          </a:effectLst>
        </p:spPr>
      </p:pic>
    </p:spTree>
  </p:cSld>
  <p:clrMapOvr>
    <a:masterClrMapping/>
  </p:clrMapOvr>
  <p:transition spd="slow">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a0b9c5b0df1adddbdbf7201f7fe1b99"/>
          <p:cNvPicPr/>
          <p:nvPr/>
        </p:nvPicPr>
        <p:blipFill>
          <a:blip r:embed="rId2"/>
          <a:srcRect/>
          <a:stretch>
            <a:fillRect/>
          </a:stretch>
        </p:blipFill>
        <p:spPr bwMode="auto">
          <a:xfrm>
            <a:off x="0" y="1"/>
            <a:ext cx="9144000" cy="6858000"/>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643438" y="928670"/>
            <a:ext cx="4500562" cy="5643602"/>
          </a:xfrm>
        </p:spPr>
        <p:txBody>
          <a:bodyPr>
            <a:noAutofit/>
          </a:bodyPr>
          <a:lstStyle/>
          <a:p>
            <a:r>
              <a:rPr lang="ru-RU" sz="2400" b="0" dirty="0" smtClean="0">
                <a:effectLst/>
              </a:rPr>
              <a:t>Томас Эдисон (полное имя – </a:t>
            </a:r>
            <a:r>
              <a:rPr lang="ru-RU" sz="2400" b="0" i="1" dirty="0" smtClean="0">
                <a:effectLst/>
              </a:rPr>
              <a:t>Томас </a:t>
            </a:r>
            <a:r>
              <a:rPr lang="ru-RU" sz="2400" b="0" i="1" dirty="0" err="1" smtClean="0">
                <a:effectLst/>
              </a:rPr>
              <a:t>Алва</a:t>
            </a:r>
            <a:r>
              <a:rPr lang="ru-RU" sz="2400" b="0" i="1" dirty="0" smtClean="0">
                <a:effectLst/>
              </a:rPr>
              <a:t> (</a:t>
            </a:r>
            <a:r>
              <a:rPr lang="ru-RU" sz="2400" b="0" i="1" dirty="0" err="1" smtClean="0">
                <a:effectLst/>
              </a:rPr>
              <a:t>Альва</a:t>
            </a:r>
            <a:r>
              <a:rPr lang="ru-RU" sz="2400" b="0" i="1" dirty="0" smtClean="0">
                <a:effectLst/>
              </a:rPr>
              <a:t>) Эдисон</a:t>
            </a:r>
            <a:r>
              <a:rPr lang="ru-RU" sz="2400" b="0" dirty="0" smtClean="0">
                <a:effectLst/>
              </a:rPr>
              <a:t>) </a:t>
            </a:r>
            <a:r>
              <a:rPr lang="en-US" sz="2400" b="0" dirty="0" smtClean="0">
                <a:effectLst/>
              </a:rPr>
              <a:t/>
            </a:r>
            <a:br>
              <a:rPr lang="en-US" sz="2400" b="0" dirty="0" smtClean="0">
                <a:effectLst/>
              </a:rPr>
            </a:br>
            <a:r>
              <a:rPr lang="en-US" sz="2400" b="0" dirty="0" smtClean="0">
                <a:effectLst/>
              </a:rPr>
              <a:t>(1847 -1931) </a:t>
            </a:r>
            <a:r>
              <a:rPr lang="ru-RU" sz="2400" b="0" dirty="0" smtClean="0">
                <a:effectLst/>
              </a:rPr>
              <a:t/>
            </a:r>
            <a:br>
              <a:rPr lang="ru-RU" sz="2400" b="0" dirty="0" smtClean="0">
                <a:effectLst/>
              </a:rPr>
            </a:br>
            <a:r>
              <a:rPr lang="en-US" sz="2400" b="0" dirty="0" smtClean="0">
                <a:effectLst/>
              </a:rPr>
              <a:t/>
            </a:r>
            <a:br>
              <a:rPr lang="en-US" sz="2400" b="0" dirty="0" smtClean="0">
                <a:effectLst/>
              </a:rPr>
            </a:br>
            <a:r>
              <a:rPr lang="ru-RU" sz="2000" b="0" dirty="0" smtClean="0">
                <a:solidFill>
                  <a:schemeClr val="tx1">
                    <a:lumMod val="95000"/>
                    <a:lumOff val="5000"/>
                  </a:schemeClr>
                </a:solidFill>
                <a:effectLst/>
              </a:rPr>
              <a:t>Один из самых изобретательных людей в истории Америки и всего мира. Ему принадлежит более 1000 патентов в США и еще около 3000 по всему миру. основал компанию </a:t>
            </a:r>
            <a:r>
              <a:rPr lang="ru-RU" sz="2000" b="0" dirty="0" err="1" smtClean="0">
                <a:solidFill>
                  <a:schemeClr val="tx1">
                    <a:lumMod val="95000"/>
                    <a:lumOff val="5000"/>
                  </a:schemeClr>
                </a:solidFill>
                <a:effectLst/>
              </a:rPr>
              <a:t>Edison</a:t>
            </a:r>
            <a:r>
              <a:rPr lang="ru-RU" sz="2000" b="0" dirty="0" smtClean="0">
                <a:solidFill>
                  <a:schemeClr val="tx1">
                    <a:lumMod val="95000"/>
                    <a:lumOff val="5000"/>
                  </a:schemeClr>
                </a:solidFill>
                <a:effectLst/>
              </a:rPr>
              <a:t> </a:t>
            </a:r>
            <a:r>
              <a:rPr lang="ru-RU" sz="2000" b="0" dirty="0" err="1" smtClean="0">
                <a:solidFill>
                  <a:schemeClr val="tx1">
                    <a:lumMod val="95000"/>
                    <a:lumOff val="5000"/>
                  </a:schemeClr>
                </a:solidFill>
                <a:effectLst/>
              </a:rPr>
              <a:t>General</a:t>
            </a:r>
            <a:r>
              <a:rPr lang="ru-RU" sz="2000" b="0" dirty="0" smtClean="0">
                <a:solidFill>
                  <a:schemeClr val="tx1">
                    <a:lumMod val="95000"/>
                    <a:lumOff val="5000"/>
                  </a:schemeClr>
                </a:solidFill>
                <a:effectLst/>
              </a:rPr>
              <a:t> </a:t>
            </a:r>
            <a:r>
              <a:rPr lang="ru-RU" sz="2000" b="0" dirty="0" err="1" smtClean="0">
                <a:solidFill>
                  <a:schemeClr val="tx1">
                    <a:lumMod val="95000"/>
                    <a:lumOff val="5000"/>
                  </a:schemeClr>
                </a:solidFill>
                <a:effectLst/>
              </a:rPr>
              <a:t>Electric</a:t>
            </a:r>
            <a:r>
              <a:rPr lang="ru-RU" sz="2000" b="0" dirty="0" smtClean="0">
                <a:solidFill>
                  <a:schemeClr val="tx1">
                    <a:lumMod val="95000"/>
                    <a:lumOff val="5000"/>
                  </a:schemeClr>
                </a:solidFill>
                <a:effectLst/>
              </a:rPr>
              <a:t> по изготовлению электрогенераторов, лампочек, кабелей и осветительных приборов.</a:t>
            </a:r>
            <a:r>
              <a:rPr lang="ru-RU" sz="2000" dirty="0" smtClean="0">
                <a:solidFill>
                  <a:schemeClr val="tx1">
                    <a:lumMod val="95000"/>
                    <a:lumOff val="5000"/>
                  </a:schemeClr>
                </a:solidFill>
              </a:rPr>
              <a:t/>
            </a:r>
            <a:br>
              <a:rPr lang="ru-RU" sz="2000" dirty="0" smtClean="0">
                <a:solidFill>
                  <a:schemeClr val="tx1">
                    <a:lumMod val="95000"/>
                    <a:lumOff val="5000"/>
                  </a:schemeClr>
                </a:solidFill>
              </a:rPr>
            </a:br>
            <a:r>
              <a:rPr lang="ru-RU" sz="2400" b="0" dirty="0" smtClean="0">
                <a:effectLst/>
              </a:rPr>
              <a:t/>
            </a:r>
            <a:br>
              <a:rPr lang="ru-RU" sz="2400" b="0" dirty="0" smtClean="0">
                <a:effectLst/>
              </a:rPr>
            </a:br>
            <a:endParaRPr lang="ru-RU" sz="2400" b="0" dirty="0">
              <a:effectLst/>
            </a:endParaRPr>
          </a:p>
        </p:txBody>
      </p:sp>
      <p:pic>
        <p:nvPicPr>
          <p:cNvPr id="1027" name="Picture 3" descr="F:\элект освещ\THOMAS-EDISON-AND-ELECTRIC-LIGHT.jpg"/>
          <p:cNvPicPr>
            <a:picLocks noGrp="1" noChangeAspect="1" noChangeArrowheads="1"/>
          </p:cNvPicPr>
          <p:nvPr>
            <p:ph idx="1"/>
          </p:nvPr>
        </p:nvPicPr>
        <p:blipFill>
          <a:blip r:embed="rId2"/>
          <a:srcRect/>
          <a:stretch>
            <a:fillRect/>
          </a:stretch>
        </p:blipFill>
        <p:spPr bwMode="auto">
          <a:xfrm>
            <a:off x="357158" y="571480"/>
            <a:ext cx="4024670" cy="5500726"/>
          </a:xfrm>
          <a:prstGeom prst="rect">
            <a:avLst/>
          </a:prstGeom>
          <a:noFill/>
        </p:spPr>
      </p:pic>
    </p:spTree>
  </p:cSld>
  <p:clrMapOvr>
    <a:masterClrMapping/>
  </p:clrMapOvr>
  <p:transition spd="slow">
    <p:whee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a0bda9ba70c1a468c7726a70359f164"/>
          <p:cNvPicPr/>
          <p:nvPr/>
        </p:nvPicPr>
        <p:blipFill>
          <a:blip r:embed="rId2"/>
          <a:srcRect/>
          <a:stretch>
            <a:fillRect/>
          </a:stretch>
        </p:blipFill>
        <p:spPr bwMode="auto">
          <a:xfrm>
            <a:off x="0" y="0"/>
            <a:ext cx="9144000" cy="6857999"/>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0a0b9e79f48368509989be532f38f379"/>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plu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914400" y="4143380"/>
            <a:ext cx="7481776" cy="1190620"/>
          </a:xfrm>
        </p:spPr>
        <p:txBody>
          <a:bodyPr/>
          <a:lstStyle/>
          <a:p>
            <a:r>
              <a:rPr lang="ru-RU" i="1" dirty="0" smtClean="0"/>
              <a:t>В начале сотворил Бог небо и землю.</a:t>
            </a:r>
            <a:r>
              <a:rPr lang="ru-RU" dirty="0" smtClean="0"/>
              <a:t> </a:t>
            </a:r>
            <a:r>
              <a:rPr lang="ru-RU" i="1" dirty="0" smtClean="0"/>
              <a:t>Земля же была без видна и пуста, и тьма над бездною, и Дух Божий носился над водою.</a:t>
            </a:r>
            <a:r>
              <a:rPr lang="ru-RU" dirty="0" smtClean="0"/>
              <a:t> </a:t>
            </a:r>
            <a:r>
              <a:rPr lang="ru-RU" i="1" dirty="0" smtClean="0"/>
              <a:t>И сказал Бог: да будет свет. И стал свет.</a:t>
            </a:r>
            <a:r>
              <a:rPr lang="ru-RU" dirty="0" smtClean="0"/>
              <a:t> </a:t>
            </a:r>
            <a:r>
              <a:rPr lang="ru-RU" b="1" i="1" dirty="0" smtClean="0"/>
              <a:t>Библия. Бытие, глава 1.</a:t>
            </a:r>
            <a:r>
              <a:rPr lang="ru-RU" b="1" dirty="0" smtClean="0"/>
              <a:t/>
            </a:r>
            <a:br>
              <a:rPr lang="ru-RU" b="1" dirty="0" smtClean="0"/>
            </a:br>
            <a:endParaRPr lang="ru-RU" dirty="0"/>
          </a:p>
        </p:txBody>
      </p:sp>
      <p:sp>
        <p:nvSpPr>
          <p:cNvPr id="6" name="Текст 5"/>
          <p:cNvSpPr>
            <a:spLocks noGrp="1"/>
          </p:cNvSpPr>
          <p:nvPr>
            <p:ph type="body" idx="2"/>
          </p:nvPr>
        </p:nvSpPr>
        <p:spPr>
          <a:xfrm>
            <a:off x="928662" y="4143380"/>
            <a:ext cx="7786742" cy="2126122"/>
          </a:xfrm>
        </p:spPr>
        <p:txBody>
          <a:bodyPr/>
          <a:lstStyle/>
          <a:p>
            <a:pPr algn="ctr"/>
            <a:endParaRPr lang="ru-RU" dirty="0">
              <a:latin typeface="Monotype Corsiva" pitchFamily="66" charset="0"/>
            </a:endParaRPr>
          </a:p>
        </p:txBody>
      </p:sp>
      <p:pic>
        <p:nvPicPr>
          <p:cNvPr id="4" name="Содержимое 3" descr="lamp"/>
          <p:cNvPicPr>
            <a:picLocks noGrp="1"/>
          </p:cNvPicPr>
          <p:nvPr>
            <p:ph sz="half" idx="1"/>
          </p:nvPr>
        </p:nvPicPr>
        <p:blipFill>
          <a:blip r:embed="rId2"/>
          <a:stretch>
            <a:fillRect/>
          </a:stretch>
        </p:blipFill>
        <p:spPr bwMode="auto">
          <a:xfrm>
            <a:off x="1273175" y="571480"/>
            <a:ext cx="5584841" cy="3286148"/>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F:\элект освещ\img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spd="slow">
    <p:strips dir="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F:\элект освещ\img5.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spd="slow">
    <p:circl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714348" y="857232"/>
            <a:ext cx="7972452" cy="2286016"/>
          </a:xfrm>
        </p:spPr>
        <p:txBody>
          <a:bodyPr>
            <a:normAutofit fontScale="90000"/>
          </a:bodyPr>
          <a:lstStyle/>
          <a:p>
            <a:r>
              <a:rPr lang="ru-RU" sz="2400" b="0" dirty="0" smtClean="0">
                <a:solidFill>
                  <a:schemeClr val="tx1">
                    <a:lumMod val="95000"/>
                    <a:lumOff val="5000"/>
                  </a:schemeClr>
                </a:solidFill>
                <a:effectLst/>
              </a:rPr>
              <a:t>Вероятно, искать однозначный ответ на вопрос «Кто изобрел электрическую лампочку» бессмысленно. Многие изобретатели приложили к этому свой ум, знания, труд и талант. И это касается только типов лампочек получивших развитие на начальном этапе внедрения электрического освещения: дуговых и накаливания.</a:t>
            </a:r>
            <a:r>
              <a:rPr lang="ru-RU" sz="1600" dirty="0" smtClean="0"/>
              <a:t> </a:t>
            </a:r>
            <a:r>
              <a:rPr lang="ru-RU" sz="2200" b="0" i="1" u="sng" dirty="0" smtClean="0">
                <a:solidFill>
                  <a:schemeClr val="tx1">
                    <a:lumMod val="95000"/>
                    <a:lumOff val="5000"/>
                  </a:schemeClr>
                </a:solidFill>
                <a:effectLst/>
              </a:rPr>
              <a:t>Сейчас в мире общее число типов источников света насчитывается около 2000 </a:t>
            </a:r>
            <a:r>
              <a:rPr lang="ru-RU" sz="1800" dirty="0" smtClean="0"/>
              <a:t/>
            </a:r>
            <a:br>
              <a:rPr lang="ru-RU" sz="1800" dirty="0" smtClean="0"/>
            </a:br>
            <a:endParaRPr lang="ru-RU" sz="1800" dirty="0"/>
          </a:p>
        </p:txBody>
      </p:sp>
      <p:pic>
        <p:nvPicPr>
          <p:cNvPr id="31745" name="Picture 1" descr="F:\элект освещ\led%20lamp.jpg"/>
          <p:cNvPicPr>
            <a:picLocks noGrp="1" noChangeAspect="1" noChangeArrowheads="1"/>
          </p:cNvPicPr>
          <p:nvPr>
            <p:ph idx="1"/>
          </p:nvPr>
        </p:nvPicPr>
        <p:blipFill>
          <a:blip r:embed="rId2"/>
          <a:srcRect/>
          <a:stretch>
            <a:fillRect/>
          </a:stretch>
        </p:blipFill>
        <p:spPr bwMode="auto">
          <a:xfrm>
            <a:off x="1071538" y="3286124"/>
            <a:ext cx="7286676" cy="3214710"/>
          </a:xfrm>
          <a:prstGeom prst="rect">
            <a:avLst/>
          </a:prstGeom>
          <a:noFill/>
        </p:spPr>
      </p:pic>
    </p:spTree>
  </p:cSld>
  <p:clrMapOvr>
    <a:masterClrMapping/>
  </p:clrMapOvr>
  <p:transition spd="slow">
    <p:pull dir="l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857232"/>
            <a:ext cx="8229600" cy="857256"/>
          </a:xfrm>
        </p:spPr>
        <p:txBody>
          <a:bodyPr>
            <a:normAutofit fontScale="90000"/>
          </a:bodyPr>
          <a:lstStyle/>
          <a:p>
            <a:pPr algn="ctr"/>
            <a:r>
              <a:rPr lang="ru-RU" dirty="0" smtClean="0"/>
              <a:t>Литература</a:t>
            </a:r>
            <a:br>
              <a:rPr lang="ru-RU" dirty="0" smtClean="0"/>
            </a:br>
            <a:endParaRPr lang="ru-RU" dirty="0"/>
          </a:p>
        </p:txBody>
      </p:sp>
      <p:sp>
        <p:nvSpPr>
          <p:cNvPr id="4" name="Содержимое 3"/>
          <p:cNvSpPr>
            <a:spLocks noGrp="1"/>
          </p:cNvSpPr>
          <p:nvPr>
            <p:ph idx="1"/>
          </p:nvPr>
        </p:nvSpPr>
        <p:spPr/>
        <p:txBody>
          <a:bodyPr>
            <a:normAutofit/>
          </a:bodyPr>
          <a:lstStyle/>
          <a:p>
            <a:pPr>
              <a:buNone/>
            </a:pPr>
            <a:endParaRPr lang="ru-RU" sz="1400" b="1" dirty="0" smtClean="0"/>
          </a:p>
          <a:p>
            <a:r>
              <a:rPr lang="ru-RU" sz="1900" dirty="0" smtClean="0">
                <a:latin typeface="Calibri" pitchFamily="34" charset="0"/>
                <a:cs typeface="Calibri" pitchFamily="34" charset="0"/>
              </a:rPr>
              <a:t>* 1. </a:t>
            </a:r>
            <a:r>
              <a:rPr lang="ru-RU" sz="1900" dirty="0" err="1" smtClean="0">
                <a:latin typeface="Calibri" pitchFamily="34" charset="0"/>
                <a:cs typeface="Calibri" pitchFamily="34" charset="0"/>
              </a:rPr>
              <a:t>Н.А.Капцов</a:t>
            </a:r>
            <a:r>
              <a:rPr lang="ru-RU" sz="1900" dirty="0" smtClean="0">
                <a:latin typeface="Calibri" pitchFamily="34" charset="0"/>
                <a:cs typeface="Calibri" pitchFamily="34" charset="0"/>
              </a:rPr>
              <a:t>, Павел Николаевич Яблочков 1894-1944. ОГИЗ. Государственное издательство технико-теоретической литературы. Москва, Ленинград, 1944.</a:t>
            </a:r>
          </a:p>
          <a:p>
            <a:r>
              <a:rPr lang="ru-RU" sz="1900" dirty="0" smtClean="0">
                <a:latin typeface="Calibri" pitchFamily="34" charset="0"/>
                <a:cs typeface="Calibri" pitchFamily="34" charset="0"/>
              </a:rPr>
              <a:t>* 2. В. Малов, Как парижский официант русскому изобретателю помог. / Спутник ЮТ — научно-популярный дайджест / №4, 2001 / http://jtdigest.narod.ru/dig4_01/offic.htm</a:t>
            </a:r>
          </a:p>
          <a:p>
            <a:r>
              <a:rPr lang="ru-RU" sz="1900" dirty="0" smtClean="0">
                <a:latin typeface="Calibri" pitchFamily="34" charset="0"/>
                <a:cs typeface="Calibri" pitchFamily="34" charset="0"/>
              </a:rPr>
              <a:t>* 3. Я.И. </a:t>
            </a:r>
            <a:r>
              <a:rPr lang="ru-RU" sz="1900" dirty="0" err="1" smtClean="0">
                <a:latin typeface="Calibri" pitchFamily="34" charset="0"/>
                <a:cs typeface="Calibri" pitchFamily="34" charset="0"/>
              </a:rPr>
              <a:t>Хургин</a:t>
            </a:r>
            <a:r>
              <a:rPr lang="ru-RU" sz="1900" dirty="0" smtClean="0">
                <a:latin typeface="Calibri" pitchFamily="34" charset="0"/>
                <a:cs typeface="Calibri" pitchFamily="34" charset="0"/>
              </a:rPr>
              <a:t>, Да, нет, может быть… — Москва,: Наука, 1977, с.208</a:t>
            </a:r>
          </a:p>
          <a:p>
            <a:r>
              <a:rPr lang="ru-RU" sz="1900" dirty="0" smtClean="0">
                <a:latin typeface="Calibri" pitchFamily="34" charset="0"/>
                <a:cs typeface="Calibri" pitchFamily="34" charset="0"/>
              </a:rPr>
              <a:t>* 4. История осветительной техники. / 2003-2005 ЗАО НПК «</a:t>
            </a:r>
            <a:r>
              <a:rPr lang="ru-RU" sz="1900" dirty="0" err="1" smtClean="0">
                <a:latin typeface="Calibri" pitchFamily="34" charset="0"/>
                <a:cs typeface="Calibri" pitchFamily="34" charset="0"/>
              </a:rPr>
              <a:t>Далекс</a:t>
            </a:r>
            <a:r>
              <a:rPr lang="ru-RU" sz="1900" dirty="0" smtClean="0">
                <a:latin typeface="Calibri" pitchFamily="34" charset="0"/>
                <a:cs typeface="Calibri" pitchFamily="34" charset="0"/>
              </a:rPr>
              <a:t>» / http://www.daleks.ru * 5. </a:t>
            </a:r>
            <a:r>
              <a:rPr lang="en-US" sz="1900" dirty="0" smtClean="0">
                <a:latin typeface="Calibri" pitchFamily="34" charset="0"/>
                <a:cs typeface="Calibri" pitchFamily="34" charset="0"/>
              </a:rPr>
              <a:t>Fresh2 compact fluorescent light bulbs remove odor while emitting energy efficient light./ http://www.fresh2.com/ * 6. The Bright Future of Indoor Air Quality! / http://www.ozonelite.com/index.html</a:t>
            </a:r>
            <a:endParaRPr lang="ru-RU" sz="1900" dirty="0" smtClean="0">
              <a:latin typeface="Calibri" pitchFamily="34" charset="0"/>
              <a:cs typeface="Calibri" pitchFamily="34" charset="0"/>
            </a:endParaRPr>
          </a:p>
          <a:p>
            <a:r>
              <a:rPr lang="ru-RU" sz="1800" dirty="0" smtClean="0">
                <a:solidFill>
                  <a:schemeClr val="tx1">
                    <a:lumMod val="95000"/>
                    <a:lumOff val="5000"/>
                  </a:schemeClr>
                </a:solidFill>
                <a:hlinkClick r:id="rId2"/>
              </a:rPr>
              <a:t>5. http://top100invent.blogspot.com</a:t>
            </a:r>
            <a:r>
              <a:rPr lang="ru-RU" sz="1600" dirty="0" smtClean="0">
                <a:solidFill>
                  <a:schemeClr val="tx1">
                    <a:lumMod val="95000"/>
                    <a:lumOff val="5000"/>
                  </a:schemeClr>
                </a:solidFill>
                <a:hlinkClick r:id="rId2"/>
              </a:rPr>
              <a:t>/</a:t>
            </a:r>
            <a:endParaRPr lang="ru-RU" sz="1600" dirty="0" smtClean="0">
              <a:solidFill>
                <a:schemeClr val="tx1">
                  <a:lumMod val="95000"/>
                  <a:lumOff val="5000"/>
                </a:schemeClr>
              </a:solidFill>
            </a:endParaRPr>
          </a:p>
          <a:p>
            <a:pPr>
              <a:buNone/>
            </a:pPr>
            <a:endParaRPr lang="ru-RU" dirty="0"/>
          </a:p>
        </p:txBody>
      </p:sp>
      <p:pic>
        <p:nvPicPr>
          <p:cNvPr id="30722" name="Picture 2" descr="F:\элект освещ\mfayryi.jpg"/>
          <p:cNvPicPr>
            <a:picLocks noChangeAspect="1" noChangeArrowheads="1"/>
          </p:cNvPicPr>
          <p:nvPr/>
        </p:nvPicPr>
        <p:blipFill>
          <a:blip r:embed="rId3" cstate="print"/>
          <a:srcRect/>
          <a:stretch>
            <a:fillRect/>
          </a:stretch>
        </p:blipFill>
        <p:spPr bwMode="auto">
          <a:xfrm>
            <a:off x="571472" y="142852"/>
            <a:ext cx="1628769" cy="1628745"/>
          </a:xfrm>
          <a:prstGeom prst="rect">
            <a:avLst/>
          </a:prstGeom>
          <a:noFill/>
        </p:spPr>
      </p:pic>
      <p:pic>
        <p:nvPicPr>
          <p:cNvPr id="2050" name="Picture 2" descr="F:\элект освещ\BULB7.gif"/>
          <p:cNvPicPr>
            <a:picLocks noChangeAspect="1" noChangeArrowheads="1" noCrop="1"/>
          </p:cNvPicPr>
          <p:nvPr/>
        </p:nvPicPr>
        <p:blipFill>
          <a:blip r:embed="rId4"/>
          <a:srcRect/>
          <a:stretch>
            <a:fillRect/>
          </a:stretch>
        </p:blipFill>
        <p:spPr bwMode="auto">
          <a:xfrm>
            <a:off x="6286512" y="5000636"/>
            <a:ext cx="1785950" cy="1643074"/>
          </a:xfrm>
          <a:prstGeom prst="rect">
            <a:avLst/>
          </a:prstGeom>
          <a:noFill/>
        </p:spPr>
      </p:pic>
    </p:spTree>
  </p:cSld>
  <p:clrMapOvr>
    <a:masterClrMapping/>
  </p:clrMapOvr>
  <p:transition spd="slow">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7" name="Picture 5" descr="F:\элект освещ\f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spd="slow">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14282" y="214290"/>
            <a:ext cx="4071966" cy="5857916"/>
          </a:xfrm>
        </p:spPr>
        <p:txBody>
          <a:bodyPr>
            <a:normAutofit/>
          </a:bodyPr>
          <a:lstStyle/>
          <a:p>
            <a:r>
              <a:rPr lang="ru-RU" sz="2200" dirty="0" smtClean="0"/>
              <a:t>Прометей </a:t>
            </a:r>
            <a:r>
              <a:rPr lang="ru-RU" sz="2000" b="0" dirty="0" smtClean="0">
                <a:solidFill>
                  <a:schemeClr val="bg2">
                    <a:lumMod val="10000"/>
                  </a:schemeClr>
                </a:solidFill>
                <a:effectLst/>
              </a:rPr>
              <a:t>(что означает «мыслящий прежде», «предвидящий») в древнегреческой мифологии титан, царь скифов, защитник людей от произвола богов. По древнейшей версии мифа, Прометей похитил огонь у Гефеста, унёс его с Олимпа и передал его людям. Прометей — культурный герой, несущий свет, знания и цивилизацию.</a:t>
            </a:r>
            <a:endParaRPr lang="ru-RU" sz="2000" b="0" dirty="0">
              <a:solidFill>
                <a:schemeClr val="bg2">
                  <a:lumMod val="10000"/>
                </a:schemeClr>
              </a:solidFill>
              <a:effectLst/>
            </a:endParaRPr>
          </a:p>
        </p:txBody>
      </p:sp>
      <p:pic>
        <p:nvPicPr>
          <p:cNvPr id="4" name="Содержимое 3" descr="Рисунок 1. Прометей (что означает «мыслящий прежде», «предвидящий») в древнегреческой мифологии титан, царь скифов, защитник людей от произвола богов. По древнейшей версии мифа, Прометей похитил огонь у Гефеста, унёс его с Олимпа и передал его людям. Прометей - культурный герой, несущий свет, знания и цивилизацию.">
            <a:hlinkClick r:id="rId2"/>
          </p:cNvPr>
          <p:cNvPicPr>
            <a:picLocks noGrp="1"/>
          </p:cNvPicPr>
          <p:nvPr>
            <p:ph idx="1"/>
          </p:nvPr>
        </p:nvPicPr>
        <p:blipFill>
          <a:blip r:embed="rId3"/>
          <a:srcRect/>
          <a:stretch>
            <a:fillRect/>
          </a:stretch>
        </p:blipFill>
        <p:spPr bwMode="auto">
          <a:xfrm>
            <a:off x="4429124" y="500042"/>
            <a:ext cx="4286280" cy="4929222"/>
          </a:xfrm>
          <a:prstGeom prst="rect">
            <a:avLst/>
          </a:prstGeom>
          <a:noFill/>
          <a:ln w="9525">
            <a:noFill/>
            <a:miter lim="800000"/>
            <a:headEnd/>
            <a:tailEnd/>
          </a:ln>
        </p:spPr>
      </p:pic>
    </p:spTree>
  </p:cSld>
  <p:clrMapOvr>
    <a:masterClrMapping/>
  </p:clrMapOvr>
  <p:transition spd="slow">
    <p:wheel spokes="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28596" y="2071678"/>
            <a:ext cx="4686304" cy="4435679"/>
          </a:xfrm>
        </p:spPr>
        <p:txBody>
          <a:bodyPr/>
          <a:lstStyle/>
          <a:p>
            <a:r>
              <a:rPr lang="ru-RU" sz="3600" dirty="0" smtClean="0"/>
              <a:t>электрическая лампочка</a:t>
            </a:r>
            <a:r>
              <a:rPr lang="en-US" sz="3600" dirty="0" smtClean="0"/>
              <a:t> </a:t>
            </a:r>
            <a:r>
              <a:rPr lang="en-US" dirty="0" smtClean="0"/>
              <a:t>- </a:t>
            </a:r>
            <a:r>
              <a:rPr lang="ru-RU" dirty="0" smtClean="0"/>
              <a:t>это </a:t>
            </a:r>
            <a:r>
              <a:rPr lang="ru-RU" b="1" i="1" dirty="0" smtClean="0"/>
              <a:t>источник света, прибор, устройство в котором происходит преобразование электрической энергии в световую</a:t>
            </a:r>
            <a:r>
              <a:rPr lang="ru-RU" dirty="0" smtClean="0"/>
              <a:t>.</a:t>
            </a:r>
            <a:endParaRPr lang="ru-RU" dirty="0"/>
          </a:p>
        </p:txBody>
      </p:sp>
      <p:sp>
        <p:nvSpPr>
          <p:cNvPr id="3" name="Заголовок 2"/>
          <p:cNvSpPr>
            <a:spLocks noGrp="1"/>
          </p:cNvSpPr>
          <p:nvPr>
            <p:ph type="title"/>
          </p:nvPr>
        </p:nvSpPr>
        <p:spPr>
          <a:xfrm>
            <a:off x="457200" y="571480"/>
            <a:ext cx="8229600" cy="1714512"/>
          </a:xfrm>
        </p:spPr>
        <p:txBody>
          <a:bodyPr>
            <a:normAutofit fontScale="90000"/>
          </a:bodyPr>
          <a:lstStyle/>
          <a:p>
            <a:pPr algn="ctr"/>
            <a:r>
              <a:rPr lang="ru-RU" i="1" dirty="0" smtClean="0"/>
              <a:t>Кто на самом деле изобрел электрическую лампочку?</a:t>
            </a:r>
            <a:r>
              <a:rPr lang="ru-RU" dirty="0" smtClean="0"/>
              <a:t/>
            </a:r>
            <a:br>
              <a:rPr lang="ru-RU" dirty="0" smtClean="0"/>
            </a:br>
            <a:endParaRPr lang="ru-RU" dirty="0"/>
          </a:p>
        </p:txBody>
      </p:sp>
      <p:pic>
        <p:nvPicPr>
          <p:cNvPr id="1026" name="Picture 2" descr="F:\элект освещ\light-bulb.jpg"/>
          <p:cNvPicPr>
            <a:picLocks noChangeAspect="1" noChangeArrowheads="1"/>
          </p:cNvPicPr>
          <p:nvPr/>
        </p:nvPicPr>
        <p:blipFill>
          <a:blip r:embed="rId2"/>
          <a:srcRect/>
          <a:stretch>
            <a:fillRect/>
          </a:stretch>
        </p:blipFill>
        <p:spPr bwMode="auto">
          <a:xfrm>
            <a:off x="5429256" y="1785926"/>
            <a:ext cx="3214710" cy="4572032"/>
          </a:xfrm>
          <a:prstGeom prst="rect">
            <a:avLst/>
          </a:prstGeom>
          <a:ln>
            <a:noFill/>
          </a:ln>
          <a:effectLst>
            <a:softEdge rad="112500"/>
          </a:effectLst>
        </p:spPr>
      </p:pic>
    </p:spTree>
  </p:cSld>
  <p:clrMapOvr>
    <a:masterClrMapping/>
  </p:clrMapOvr>
  <p:transition spd="slow">
    <p:zoom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857224" y="285728"/>
            <a:ext cx="7215238" cy="1643074"/>
          </a:xfrm>
        </p:spPr>
        <p:txBody>
          <a:bodyPr>
            <a:normAutofit fontScale="90000"/>
          </a:bodyPr>
          <a:lstStyle/>
          <a:p>
            <a:r>
              <a:rPr lang="ru-RU" sz="3200" b="0" dirty="0" smtClean="0">
                <a:solidFill>
                  <a:srgbClr val="7030A0"/>
                </a:solidFill>
                <a:effectLst/>
                <a:latin typeface="Times New Roman" pitchFamily="18" charset="0"/>
                <a:cs typeface="Simplified Arabic Fixed" pitchFamily="49" charset="-78"/>
              </a:rPr>
              <a:t>История лампочки представляет собой целую цепь открытий, сделанных разными людьми в разное время.</a:t>
            </a:r>
            <a:r>
              <a:rPr lang="ru-RU" sz="2200" dirty="0" smtClean="0">
                <a:solidFill>
                  <a:schemeClr val="tx1">
                    <a:lumMod val="95000"/>
                    <a:lumOff val="5000"/>
                  </a:schemeClr>
                </a:solidFill>
                <a:effectLst/>
                <a:latin typeface="Times New Roman" pitchFamily="18" charset="0"/>
                <a:cs typeface="Times New Roman" pitchFamily="18" charset="0"/>
              </a:rPr>
              <a:t/>
            </a:r>
            <a:br>
              <a:rPr lang="ru-RU" sz="2200" dirty="0" smtClean="0">
                <a:solidFill>
                  <a:schemeClr val="tx1">
                    <a:lumMod val="95000"/>
                    <a:lumOff val="5000"/>
                  </a:schemeClr>
                </a:solidFill>
                <a:effectLst/>
                <a:latin typeface="Times New Roman" pitchFamily="18" charset="0"/>
                <a:cs typeface="Times New Roman" pitchFamily="18" charset="0"/>
              </a:rPr>
            </a:br>
            <a:endParaRPr lang="ru-RU" sz="2200" dirty="0">
              <a:solidFill>
                <a:schemeClr val="tx1">
                  <a:lumMod val="95000"/>
                  <a:lumOff val="5000"/>
                </a:schemeClr>
              </a:solidFill>
              <a:effectLst/>
            </a:endParaRPr>
          </a:p>
        </p:txBody>
      </p:sp>
      <p:pic>
        <p:nvPicPr>
          <p:cNvPr id="14" name="Содержимое 7" descr="Рисунок 2. Профессор Петербургской медико-хирургической академии Василий Владимирович Петров"/>
          <p:cNvPicPr>
            <a:picLocks noGrp="1"/>
          </p:cNvPicPr>
          <p:nvPr>
            <p:ph idx="1"/>
          </p:nvPr>
        </p:nvPicPr>
        <p:blipFill>
          <a:blip r:embed="rId2"/>
          <a:stretch>
            <a:fillRect/>
          </a:stretch>
        </p:blipFill>
        <p:spPr bwMode="auto">
          <a:xfrm>
            <a:off x="571472" y="2071678"/>
            <a:ext cx="1785950" cy="2286016"/>
          </a:xfrm>
          <a:prstGeom prst="rect">
            <a:avLst/>
          </a:prstGeom>
          <a:noFill/>
          <a:ln w="9525">
            <a:noFill/>
            <a:miter lim="800000"/>
            <a:headEnd/>
            <a:tailEnd/>
          </a:ln>
        </p:spPr>
      </p:pic>
      <p:pic>
        <p:nvPicPr>
          <p:cNvPr id="15" name="Picture 34" descr="http://www.famous-scientists.ru/photo/i6042.jpg"/>
          <p:cNvPicPr>
            <a:picLocks noChangeAspect="1" noChangeArrowheads="1"/>
          </p:cNvPicPr>
          <p:nvPr/>
        </p:nvPicPr>
        <p:blipFill>
          <a:blip r:embed="rId3"/>
          <a:srcRect/>
          <a:stretch>
            <a:fillRect/>
          </a:stretch>
        </p:blipFill>
        <p:spPr bwMode="auto">
          <a:xfrm>
            <a:off x="3143240" y="2786058"/>
            <a:ext cx="1785950" cy="2173600"/>
          </a:xfrm>
          <a:prstGeom prst="rect">
            <a:avLst/>
          </a:prstGeom>
          <a:solidFill>
            <a:srgbClr val="FFFFFF">
              <a:shade val="85000"/>
            </a:srgbClr>
          </a:solidFill>
          <a:ln w="28575" cap="sq">
            <a:solidFill>
              <a:srgbClr val="7030A0"/>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6" name="Picture 36" descr="http://tambovgrad.ru/upfiles/lodygin.jpg"/>
          <p:cNvPicPr>
            <a:picLocks noChangeAspect="1" noChangeArrowheads="1"/>
          </p:cNvPicPr>
          <p:nvPr/>
        </p:nvPicPr>
        <p:blipFill>
          <a:blip r:embed="rId4"/>
          <a:srcRect/>
          <a:stretch>
            <a:fillRect/>
          </a:stretch>
        </p:blipFill>
        <p:spPr bwMode="auto">
          <a:xfrm>
            <a:off x="5429256" y="1500174"/>
            <a:ext cx="2262190" cy="2000264"/>
          </a:xfrm>
          <a:prstGeom prst="ellipse">
            <a:avLst/>
          </a:prstGeom>
          <a:ln>
            <a:noFill/>
          </a:ln>
          <a:effectLst>
            <a:softEdge rad="112500"/>
          </a:effectLst>
        </p:spPr>
      </p:pic>
      <p:pic>
        <p:nvPicPr>
          <p:cNvPr id="2050" name="Picture 2" descr="F:\элект освещ\4.jpg"/>
          <p:cNvPicPr>
            <a:picLocks noChangeAspect="1" noChangeArrowheads="1"/>
          </p:cNvPicPr>
          <p:nvPr/>
        </p:nvPicPr>
        <p:blipFill>
          <a:blip r:embed="rId5"/>
          <a:srcRect/>
          <a:stretch>
            <a:fillRect/>
          </a:stretch>
        </p:blipFill>
        <p:spPr bwMode="auto">
          <a:xfrm>
            <a:off x="5929322" y="3929066"/>
            <a:ext cx="2025650" cy="2381252"/>
          </a:xfrm>
          <a:prstGeom prst="rect">
            <a:avLst/>
          </a:prstGeom>
          <a:noFill/>
        </p:spPr>
      </p:pic>
    </p:spTree>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571473" y="2786058"/>
            <a:ext cx="5357849" cy="3170099"/>
          </a:xfrm>
          <a:prstGeom prst="rect">
            <a:avLst/>
          </a:prstGeom>
          <a:noFill/>
          <a:ln w="9525">
            <a:noFill/>
            <a:miter lim="800000"/>
            <a:headEnd/>
            <a:tailEnd/>
          </a:ln>
        </p:spPr>
        <p:txBody>
          <a:bodyPr wrap="square" anchor="ctr">
            <a:spAutoFit/>
          </a:bodyPr>
          <a:lstStyle/>
          <a:p>
            <a:pPr algn="just" eaLnBrk="0" hangingPunct="0"/>
            <a:r>
              <a:rPr lang="ru-RU" sz="2000" dirty="0">
                <a:solidFill>
                  <a:schemeClr val="tx1">
                    <a:lumMod val="85000"/>
                    <a:lumOff val="15000"/>
                  </a:schemeClr>
                </a:solidFill>
                <a:latin typeface="Times New Roman" pitchFamily="18" charset="0"/>
                <a:cs typeface="Times New Roman" pitchFamily="18" charset="0"/>
              </a:rPr>
              <a:t>Опыты Василия Петрова показывали: электрическая дуга, дающая яркий свет, возникает лишь тогда, когда концы горизонтально расположенных угольных электродов находятся друг от друга на строго определённом расстоянии. Чуть оно уменьшается или увеличивается, разряд пропадает. Над решением данной проблемы, которое казалось где-то рядом, работал П.Н. Яблочков.</a:t>
            </a:r>
          </a:p>
        </p:txBody>
      </p:sp>
      <p:pic>
        <p:nvPicPr>
          <p:cNvPr id="8" name="Picture 32" descr="http://rus-eng.org/upload_img/9974f96baedc3e0c75cca353fd7f1b08_big.jpg"/>
          <p:cNvPicPr>
            <a:picLocks noChangeAspect="1" noChangeArrowheads="1"/>
          </p:cNvPicPr>
          <p:nvPr/>
        </p:nvPicPr>
        <p:blipFill>
          <a:blip r:embed="rId3"/>
          <a:srcRect/>
          <a:stretch>
            <a:fillRect/>
          </a:stretch>
        </p:blipFill>
        <p:spPr bwMode="auto">
          <a:xfrm>
            <a:off x="6143636" y="428604"/>
            <a:ext cx="2643206" cy="3273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149" name="Прямоугольник 4"/>
          <p:cNvSpPr>
            <a:spLocks noChangeArrowheads="1"/>
          </p:cNvSpPr>
          <p:nvPr/>
        </p:nvSpPr>
        <p:spPr bwMode="auto">
          <a:xfrm>
            <a:off x="928662" y="571480"/>
            <a:ext cx="4857784" cy="1815882"/>
          </a:xfrm>
          <a:prstGeom prst="rect">
            <a:avLst/>
          </a:prstGeom>
          <a:noFill/>
          <a:ln w="9525">
            <a:noFill/>
            <a:miter lim="800000"/>
            <a:headEnd/>
            <a:tailEnd/>
          </a:ln>
        </p:spPr>
        <p:txBody>
          <a:bodyPr wrap="square">
            <a:spAutoFit/>
          </a:bodyPr>
          <a:lstStyle/>
          <a:p>
            <a:pPr algn="ctr"/>
            <a:r>
              <a:rPr lang="ru-RU" sz="2400" b="1" dirty="0" smtClean="0">
                <a:solidFill>
                  <a:schemeClr val="accent1">
                    <a:lumMod val="75000"/>
                  </a:schemeClr>
                </a:solidFill>
                <a:latin typeface="Times New Roman" pitchFamily="18" charset="0"/>
                <a:cs typeface="Times New Roman" pitchFamily="18" charset="0"/>
              </a:rPr>
              <a:t>Василий</a:t>
            </a:r>
            <a:r>
              <a:rPr lang="en-US" sz="2400" b="1" dirty="0" smtClean="0">
                <a:solidFill>
                  <a:schemeClr val="accent1">
                    <a:lumMod val="75000"/>
                  </a:schemeClr>
                </a:solidFill>
                <a:latin typeface="Times New Roman" pitchFamily="18" charset="0"/>
                <a:cs typeface="Times New Roman" pitchFamily="18" charset="0"/>
              </a:rPr>
              <a:t> </a:t>
            </a:r>
            <a:r>
              <a:rPr lang="ru-RU" sz="2400" b="1" dirty="0" smtClean="0">
                <a:solidFill>
                  <a:schemeClr val="accent1">
                    <a:lumMod val="75000"/>
                  </a:schemeClr>
                </a:solidFill>
                <a:latin typeface="Times New Roman" pitchFamily="18" charset="0"/>
                <a:cs typeface="Times New Roman" pitchFamily="18" charset="0"/>
              </a:rPr>
              <a:t>Владимирович </a:t>
            </a:r>
            <a:r>
              <a:rPr lang="ru-RU" sz="2400" b="1" dirty="0">
                <a:solidFill>
                  <a:schemeClr val="accent1">
                    <a:lumMod val="75000"/>
                  </a:schemeClr>
                </a:solidFill>
                <a:latin typeface="Times New Roman" pitchFamily="18" charset="0"/>
                <a:cs typeface="Times New Roman" pitchFamily="18" charset="0"/>
              </a:rPr>
              <a:t>Петров</a:t>
            </a:r>
          </a:p>
          <a:p>
            <a:pPr algn="ctr"/>
            <a:r>
              <a:rPr lang="ru-RU" sz="2400" i="1" dirty="0">
                <a:solidFill>
                  <a:schemeClr val="accent1">
                    <a:lumMod val="75000"/>
                  </a:schemeClr>
                </a:solidFill>
                <a:latin typeface="Times New Roman" pitchFamily="18" charset="0"/>
                <a:cs typeface="Times New Roman" pitchFamily="18" charset="0"/>
              </a:rPr>
              <a:t>(1761 – 1834)</a:t>
            </a:r>
          </a:p>
          <a:p>
            <a:pPr algn="ctr"/>
            <a:r>
              <a:rPr lang="ru-RU" sz="2400" i="1" dirty="0">
                <a:solidFill>
                  <a:schemeClr val="accent1">
                    <a:lumMod val="75000"/>
                  </a:schemeClr>
                </a:solidFill>
                <a:latin typeface="Times New Roman" pitchFamily="18" charset="0"/>
                <a:cs typeface="Times New Roman" pitchFamily="18" charset="0"/>
              </a:rPr>
              <a:t>русский </a:t>
            </a:r>
            <a:r>
              <a:rPr lang="ru-RU" sz="2400" i="1" dirty="0" smtClean="0">
                <a:solidFill>
                  <a:schemeClr val="accent1">
                    <a:lumMod val="75000"/>
                  </a:schemeClr>
                </a:solidFill>
                <a:latin typeface="Times New Roman" pitchFamily="18" charset="0"/>
                <a:cs typeface="Times New Roman" pitchFamily="18" charset="0"/>
              </a:rPr>
              <a:t>физик</a:t>
            </a:r>
            <a:r>
              <a:rPr lang="ru-RU" sz="2400" dirty="0" smtClean="0"/>
              <a:t> </a:t>
            </a:r>
            <a:endParaRPr lang="en-US" sz="2400" dirty="0" smtClean="0"/>
          </a:p>
          <a:p>
            <a:pPr algn="ctr"/>
            <a:r>
              <a:rPr lang="ru-RU" sz="2000" dirty="0" smtClean="0">
                <a:solidFill>
                  <a:schemeClr val="accent1">
                    <a:lumMod val="50000"/>
                  </a:schemeClr>
                </a:solidFill>
              </a:rPr>
              <a:t>Профессор Петербургской медико-хирургической академии </a:t>
            </a:r>
            <a:endParaRPr lang="ru-RU" sz="2000" i="1" dirty="0">
              <a:solidFill>
                <a:schemeClr val="accent1">
                  <a:lumMod val="50000"/>
                </a:schemeClr>
              </a:solidFill>
              <a:latin typeface="Times New Roman" pitchFamily="18" charset="0"/>
              <a:cs typeface="Times New Roman" pitchFamily="18" charset="0"/>
            </a:endParaRPr>
          </a:p>
        </p:txBody>
      </p:sp>
      <p:pic>
        <p:nvPicPr>
          <p:cNvPr id="1026" name="Picture 2" descr="F:\элект освещ\Рисунок1.jpg"/>
          <p:cNvPicPr>
            <a:picLocks noChangeAspect="1" noChangeArrowheads="1"/>
          </p:cNvPicPr>
          <p:nvPr/>
        </p:nvPicPr>
        <p:blipFill>
          <a:blip r:embed="rId4"/>
          <a:srcRect/>
          <a:stretch>
            <a:fillRect/>
          </a:stretch>
        </p:blipFill>
        <p:spPr bwMode="auto">
          <a:xfrm>
            <a:off x="6286512" y="4143380"/>
            <a:ext cx="2500330" cy="2428892"/>
          </a:xfrm>
          <a:prstGeom prst="rect">
            <a:avLst/>
          </a:prstGeom>
          <a:noFill/>
        </p:spPr>
      </p:pic>
    </p:spTree>
  </p:cSld>
  <p:clrMapOvr>
    <a:masterClrMapping/>
  </p:clrMapOvr>
  <p:transition spd="slow">
    <p:pull dir="l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0a0b85ad2793b31d00afb035704b1eb3"/>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2" name="Содержимое 11"/>
          <p:cNvSpPr>
            <a:spLocks noGrp="1"/>
          </p:cNvSpPr>
          <p:nvPr>
            <p:ph idx="1"/>
          </p:nvPr>
        </p:nvSpPr>
        <p:spPr/>
        <p:txBody>
          <a:bodyPr/>
          <a:lstStyle/>
          <a:p>
            <a:endParaRPr lang="ru-RU" dirty="0"/>
          </a:p>
        </p:txBody>
      </p:sp>
    </p:spTree>
  </p:cSld>
  <p:clrMapOvr>
    <a:masterClrMapping/>
  </p:clrMapOvr>
  <p:transition spd="slow">
    <p:pull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a0b036f62b806b4b1013df55b950920"/>
          <p:cNvPicPr/>
          <p:nvPr/>
        </p:nvPicPr>
        <p:blipFill>
          <a:blip r:embed="rId2"/>
          <a:srcRect/>
          <a:stretch>
            <a:fillRect/>
          </a:stretch>
        </p:blipFill>
        <p:spPr bwMode="auto">
          <a:xfrm>
            <a:off x="1" y="0"/>
            <a:ext cx="9144000" cy="6857999"/>
          </a:xfrm>
          <a:prstGeom prst="rect">
            <a:avLst/>
          </a:prstGeom>
          <a:noFill/>
          <a:ln w="9525">
            <a:noFill/>
            <a:miter lim="800000"/>
            <a:headEnd/>
            <a:tailEnd/>
          </a:ln>
        </p:spPr>
      </p:pic>
    </p:spTree>
  </p:cSld>
  <p:clrMapOvr>
    <a:masterClrMapping/>
  </p:clrMapOvr>
  <p:transition spd="slow">
    <p:pull dir="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a0be621b1b263be25554aea8bf65a27"/>
          <p:cNvPicPr/>
          <p:nvPr/>
        </p:nvPicPr>
        <p:blipFill>
          <a:blip r:embed="rId2"/>
          <a:srcRect/>
          <a:stretch>
            <a:fillRect/>
          </a:stretch>
        </p:blipFill>
        <p:spPr bwMode="auto">
          <a:xfrm>
            <a:off x="0" y="1"/>
            <a:ext cx="9144000" cy="6858000"/>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198</TotalTime>
  <Words>565</Words>
  <Application>Microsoft Office PowerPoint</Application>
  <PresentationFormat>Экран (4:3)</PresentationFormat>
  <Paragraphs>39</Paragraphs>
  <Slides>24</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Открытая</vt:lpstr>
      <vt:lpstr>Слайд 1</vt:lpstr>
      <vt:lpstr>В начале сотворил Бог небо и землю. Земля же была без видна и пуста, и тьма над бездною, и Дух Божий носился над водою. И сказал Бог: да будет свет. И стал свет. Библия. Бытие, глава 1. </vt:lpstr>
      <vt:lpstr>Прометей (что означает «мыслящий прежде», «предвидящий») в древнегреческой мифологии титан, царь скифов, защитник людей от произвола богов. По древнейшей версии мифа, Прометей похитил огонь у Гефеста, унёс его с Олимпа и передал его людям. Прометей — культурный герой, несущий свет, знания и цивилизацию.</vt:lpstr>
      <vt:lpstr>Кто на самом деле изобрел электрическую лампочку? </vt:lpstr>
      <vt:lpstr>История лампочки представляет собой целую цепь открытий, сделанных разными людьми в разное время. </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Томас Эдисон (полное имя – Томас Алва (Альва) Эдисон)  (1847 -1931)   Один из самых изобретательных людей в истории Америки и всего мира. Ему принадлежит более 1000 патентов в США и еще около 3000 по всему миру. основал компанию Edison General Electric по изготовлению электрогенераторов, лампочек, кабелей и осветительных приборов.  </vt:lpstr>
      <vt:lpstr>Слайд 18</vt:lpstr>
      <vt:lpstr>Слайд 19</vt:lpstr>
      <vt:lpstr>Слайд 20</vt:lpstr>
      <vt:lpstr>Слайд 21</vt:lpstr>
      <vt:lpstr>Вероятно, искать однозначный ответ на вопрос «Кто изобрел электрическую лампочку» бессмысленно. Многие изобретатели приложили к этому свой ум, знания, труд и талант. И это касается только типов лампочек получивших развитие на начальном этапе внедрения электрического освещения: дуговых и накаливания. Сейчас в мире общее число типов источников света насчитывается около 2000  </vt:lpstr>
      <vt:lpstr>Литература </vt:lpstr>
      <vt:lpstr>Слайд 24</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Userx</dc:creator>
  <cp:lastModifiedBy>Userx</cp:lastModifiedBy>
  <cp:revision>25</cp:revision>
  <dcterms:created xsi:type="dcterms:W3CDTF">2016-03-17T19:27:21Z</dcterms:created>
  <dcterms:modified xsi:type="dcterms:W3CDTF">2016-03-21T17:17:26Z</dcterms:modified>
</cp:coreProperties>
</file>