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A10DE-C7C8-41C5-8F20-B9F24630A85B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50E6-0A55-48DB-9F2C-E61F5E8FEA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A10DE-C7C8-41C5-8F20-B9F24630A85B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50E6-0A55-48DB-9F2C-E61F5E8FEA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A10DE-C7C8-41C5-8F20-B9F24630A85B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50E6-0A55-48DB-9F2C-E61F5E8FEA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A10DE-C7C8-41C5-8F20-B9F24630A85B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50E6-0A55-48DB-9F2C-E61F5E8FEA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A10DE-C7C8-41C5-8F20-B9F24630A85B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50E6-0A55-48DB-9F2C-E61F5E8FEA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A10DE-C7C8-41C5-8F20-B9F24630A85B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50E6-0A55-48DB-9F2C-E61F5E8FEA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A10DE-C7C8-41C5-8F20-B9F24630A85B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50E6-0A55-48DB-9F2C-E61F5E8FEA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A10DE-C7C8-41C5-8F20-B9F24630A85B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50E6-0A55-48DB-9F2C-E61F5E8FEA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A10DE-C7C8-41C5-8F20-B9F24630A85B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50E6-0A55-48DB-9F2C-E61F5E8FEA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A10DE-C7C8-41C5-8F20-B9F24630A85B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50E6-0A55-48DB-9F2C-E61F5E8FEA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A10DE-C7C8-41C5-8F20-B9F24630A85B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9950E6-0A55-48DB-9F2C-E61F5E8FEA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EFA10DE-C7C8-41C5-8F20-B9F24630A85B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9950E6-0A55-48DB-9F2C-E61F5E8FEA2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4348" y="571480"/>
            <a:ext cx="7795950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t-RU" sz="9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“Иң зирәк яшь биолог” </a:t>
            </a:r>
            <a:br>
              <a:rPr lang="tt-RU" sz="9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tt-RU" sz="9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бәйгесе</a:t>
            </a:r>
            <a:endParaRPr lang="ru-RU" sz="96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tt-RU" sz="6000" dirty="0" smtClean="0">
                <a:latin typeface="Times New Roman" pitchFamily="18" charset="0"/>
                <a:cs typeface="Times New Roman" pitchFamily="18" charset="0"/>
              </a:rPr>
              <a:t>Хәзерге типтагы беренче кешеләр.</a:t>
            </a:r>
          </a:p>
          <a:p>
            <a:pPr marL="1165225" indent="354013"/>
            <a:r>
              <a:rPr lang="tt-RU" sz="4800" dirty="0" smtClean="0">
                <a:latin typeface="Times New Roman" pitchFamily="18" charset="0"/>
                <a:cs typeface="Times New Roman" pitchFamily="18" charset="0"/>
              </a:rPr>
              <a:t>А) дриопитеклар</a:t>
            </a:r>
          </a:p>
          <a:p>
            <a:pPr marL="1165225" indent="354013"/>
            <a:r>
              <a:rPr lang="tt-RU" sz="4800" dirty="0" smtClean="0">
                <a:latin typeface="Times New Roman" pitchFamily="18" charset="0"/>
                <a:cs typeface="Times New Roman" pitchFamily="18" charset="0"/>
              </a:rPr>
              <a:t>Б) неандерталецлар</a:t>
            </a:r>
          </a:p>
          <a:p>
            <a:pPr marL="1165225" indent="354013"/>
            <a:r>
              <a:rPr lang="tt-RU" sz="4800" dirty="0" smtClean="0">
                <a:latin typeface="Times New Roman" pitchFamily="18" charset="0"/>
                <a:cs typeface="Times New Roman" pitchFamily="18" charset="0"/>
              </a:rPr>
              <a:t>В) кроманьонецлар</a:t>
            </a:r>
          </a:p>
          <a:p>
            <a:pPr marL="1165225" indent="354013"/>
            <a:r>
              <a:rPr lang="tt-RU" sz="4800" dirty="0" smtClean="0">
                <a:latin typeface="Times New Roman" pitchFamily="18" charset="0"/>
                <a:cs typeface="Times New Roman" pitchFamily="18" charset="0"/>
              </a:rPr>
              <a:t>Г) австралопитеклар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t-RU" sz="5400" dirty="0" smtClean="0">
                <a:latin typeface="Times New Roman" pitchFamily="18" charset="0"/>
                <a:cs typeface="Times New Roman" pitchFamily="18" charset="0"/>
              </a:rPr>
              <a:t>Боларның кайсысы артык?</a:t>
            </a:r>
          </a:p>
          <a:p>
            <a:pPr marL="1165225" indent="265113"/>
            <a:r>
              <a:rPr lang="tt-RU" sz="5400" dirty="0" smtClean="0">
                <a:latin typeface="Times New Roman" pitchFamily="18" charset="0"/>
                <a:cs typeface="Times New Roman" pitchFamily="18" charset="0"/>
              </a:rPr>
              <a:t>А) горилла</a:t>
            </a:r>
          </a:p>
          <a:p>
            <a:pPr marL="1165225" indent="265113"/>
            <a:r>
              <a:rPr lang="tt-RU" sz="5400" dirty="0" smtClean="0">
                <a:latin typeface="Times New Roman" pitchFamily="18" charset="0"/>
                <a:cs typeface="Times New Roman" pitchFamily="18" charset="0"/>
              </a:rPr>
              <a:t>Б) шимпанзе</a:t>
            </a:r>
          </a:p>
          <a:p>
            <a:pPr marL="1165225" indent="265113"/>
            <a:r>
              <a:rPr lang="tt-RU" sz="5400" dirty="0" smtClean="0">
                <a:latin typeface="Times New Roman" pitchFamily="18" charset="0"/>
                <a:cs typeface="Times New Roman" pitchFamily="18" charset="0"/>
              </a:rPr>
              <a:t>В) орангутанг</a:t>
            </a:r>
          </a:p>
          <a:p>
            <a:pPr marL="1165225" indent="265113"/>
            <a:r>
              <a:rPr lang="tt-RU" sz="5400" dirty="0" smtClean="0">
                <a:latin typeface="Times New Roman" pitchFamily="18" charset="0"/>
                <a:cs typeface="Times New Roman" pitchFamily="18" charset="0"/>
              </a:rPr>
              <a:t>Г) павиан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t-RU" sz="4400" dirty="0" smtClean="0">
                <a:latin typeface="Times New Roman" pitchFamily="18" charset="0"/>
                <a:cs typeface="Times New Roman" pitchFamily="18" charset="0"/>
              </a:rPr>
              <a:t>Безнең якларда яшәүче түбәндәге хайваннарның кайсысы кышкы йокыга талмый? </a:t>
            </a:r>
          </a:p>
          <a:p>
            <a:pPr marL="1798638" indent="177800"/>
            <a:r>
              <a:rPr lang="tt-RU" sz="4400" dirty="0" smtClean="0">
                <a:latin typeface="Times New Roman" pitchFamily="18" charset="0"/>
                <a:cs typeface="Times New Roman" pitchFamily="18" charset="0"/>
              </a:rPr>
              <a:t>А) керпе</a:t>
            </a:r>
          </a:p>
          <a:p>
            <a:pPr marL="1798638" indent="177800"/>
            <a:r>
              <a:rPr lang="tt-RU" sz="4400" dirty="0" smtClean="0">
                <a:latin typeface="Times New Roman" pitchFamily="18" charset="0"/>
                <a:cs typeface="Times New Roman" pitchFamily="18" charset="0"/>
              </a:rPr>
              <a:t>Б) бурсык</a:t>
            </a:r>
          </a:p>
          <a:p>
            <a:pPr marL="1798638" indent="177800"/>
            <a:r>
              <a:rPr lang="tt-RU" sz="4400" dirty="0" smtClean="0">
                <a:latin typeface="Times New Roman" pitchFamily="18" charset="0"/>
                <a:cs typeface="Times New Roman" pitchFamily="18" charset="0"/>
              </a:rPr>
              <a:t>В) үр куяны</a:t>
            </a:r>
          </a:p>
          <a:p>
            <a:pPr marL="1798638" indent="177800"/>
            <a:r>
              <a:rPr lang="tt-RU" sz="4400" dirty="0" smtClean="0">
                <a:latin typeface="Times New Roman" pitchFamily="18" charset="0"/>
                <a:cs typeface="Times New Roman" pitchFamily="18" charset="0"/>
              </a:rPr>
              <a:t>Г) йомран</a:t>
            </a: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t-RU" sz="4400" dirty="0" smtClean="0">
                <a:latin typeface="Times New Roman" pitchFamily="18" charset="0"/>
                <a:cs typeface="Times New Roman" pitchFamily="18" charset="0"/>
              </a:rPr>
              <a:t>Бездә яшәүче түбәндәге йорт хайваннарыннан кайсысының баласы сукыр килеш туа?</a:t>
            </a:r>
          </a:p>
          <a:p>
            <a:pPr marL="2330450" indent="265113"/>
            <a:r>
              <a:rPr lang="tt-RU" sz="4400" dirty="0" smtClean="0">
                <a:latin typeface="Times New Roman" pitchFamily="18" charset="0"/>
                <a:cs typeface="Times New Roman" pitchFamily="18" charset="0"/>
              </a:rPr>
              <a:t>А) эт</a:t>
            </a:r>
          </a:p>
          <a:p>
            <a:pPr marL="2330450" indent="265113"/>
            <a:r>
              <a:rPr lang="tt-RU" sz="4400" dirty="0" smtClean="0">
                <a:latin typeface="Times New Roman" pitchFamily="18" charset="0"/>
                <a:cs typeface="Times New Roman" pitchFamily="18" charset="0"/>
              </a:rPr>
              <a:t>Б) песи </a:t>
            </a:r>
          </a:p>
          <a:p>
            <a:pPr marL="2330450" indent="265113"/>
            <a:r>
              <a:rPr lang="tt-RU" sz="4400" dirty="0" smtClean="0">
                <a:latin typeface="Times New Roman" pitchFamily="18" charset="0"/>
                <a:cs typeface="Times New Roman" pitchFamily="18" charset="0"/>
              </a:rPr>
              <a:t>В) сарык</a:t>
            </a:r>
          </a:p>
          <a:p>
            <a:pPr marL="2330450" indent="265113"/>
            <a:r>
              <a:rPr lang="tt-RU" sz="4400" dirty="0" smtClean="0">
                <a:latin typeface="Times New Roman" pitchFamily="18" charset="0"/>
                <a:cs typeface="Times New Roman" pitchFamily="18" charset="0"/>
              </a:rPr>
              <a:t>Г) дуңгыз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t-RU" sz="4400" dirty="0" smtClean="0">
                <a:latin typeface="Times New Roman" pitchFamily="18" charset="0"/>
                <a:cs typeface="Times New Roman" pitchFamily="18" charset="0"/>
              </a:rPr>
              <a:t>Түбәндәге хайваннарның кайсысы АКШ тагы Республика партиясе символы булып тора?</a:t>
            </a:r>
          </a:p>
          <a:p>
            <a:pPr marL="2425700" indent="258763">
              <a:tabLst>
                <a:tab pos="1430338" algn="l"/>
              </a:tabLst>
            </a:pPr>
            <a:r>
              <a:rPr lang="tt-RU" sz="4400" dirty="0" smtClean="0">
                <a:latin typeface="Times New Roman" pitchFamily="18" charset="0"/>
                <a:cs typeface="Times New Roman" pitchFamily="18" charset="0"/>
              </a:rPr>
              <a:t>А) Каракош</a:t>
            </a:r>
          </a:p>
          <a:p>
            <a:pPr marL="2425700" indent="258763">
              <a:tabLst>
                <a:tab pos="1430338" algn="l"/>
              </a:tabLst>
            </a:pPr>
            <a:r>
              <a:rPr lang="tt-RU" sz="4400" dirty="0" smtClean="0">
                <a:latin typeface="Times New Roman" pitchFamily="18" charset="0"/>
                <a:cs typeface="Times New Roman" pitchFamily="18" charset="0"/>
              </a:rPr>
              <a:t>Б) фил</a:t>
            </a:r>
          </a:p>
          <a:p>
            <a:pPr marL="2425700" indent="258763">
              <a:tabLst>
                <a:tab pos="1430338" algn="l"/>
              </a:tabLst>
            </a:pPr>
            <a:r>
              <a:rPr lang="tt-RU" sz="4400" dirty="0" smtClean="0">
                <a:latin typeface="Times New Roman" pitchFamily="18" charset="0"/>
                <a:cs typeface="Times New Roman" pitchFamily="18" charset="0"/>
              </a:rPr>
              <a:t>В) арыслан</a:t>
            </a:r>
          </a:p>
          <a:p>
            <a:pPr marL="2425700" indent="258763">
              <a:tabLst>
                <a:tab pos="1430338" algn="l"/>
              </a:tabLst>
            </a:pPr>
            <a:r>
              <a:rPr lang="tt-RU" sz="4400" dirty="0" smtClean="0">
                <a:latin typeface="Times New Roman" pitchFamily="18" charset="0"/>
                <a:cs typeface="Times New Roman" pitchFamily="18" charset="0"/>
              </a:rPr>
              <a:t>Г) аю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85728"/>
            <a:ext cx="8229600" cy="595472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t-RU" sz="4400" dirty="0" smtClean="0">
                <a:latin typeface="Times New Roman" pitchFamily="18" charset="0"/>
                <a:cs typeface="Times New Roman" pitchFamily="18" charset="0"/>
              </a:rPr>
              <a:t>Кайсы агач яфраклары яңгыр алдыннан 3-4 тәүлек алдан яш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«коя»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башлый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2595563" indent="-176213"/>
            <a:r>
              <a:rPr lang="tt-RU" sz="4400" dirty="0" smtClean="0">
                <a:latin typeface="Times New Roman" pitchFamily="18" charset="0"/>
                <a:cs typeface="Times New Roman" pitchFamily="18" charset="0"/>
              </a:rPr>
              <a:t>А) өрәңге</a:t>
            </a:r>
          </a:p>
          <a:p>
            <a:pPr marL="2595563" indent="-176213"/>
            <a:r>
              <a:rPr lang="tt-RU" sz="4400" dirty="0" smtClean="0">
                <a:latin typeface="Times New Roman" pitchFamily="18" charset="0"/>
                <a:cs typeface="Times New Roman" pitchFamily="18" charset="0"/>
              </a:rPr>
              <a:t>Б) имән</a:t>
            </a:r>
          </a:p>
          <a:p>
            <a:pPr marL="2595563" indent="-176213"/>
            <a:r>
              <a:rPr lang="tt-RU" sz="4400" dirty="0" smtClean="0">
                <a:latin typeface="Times New Roman" pitchFamily="18" charset="0"/>
                <a:cs typeface="Times New Roman" pitchFamily="18" charset="0"/>
              </a:rPr>
              <a:t>В) каен</a:t>
            </a:r>
          </a:p>
          <a:p>
            <a:pPr marL="2595563" indent="-176213"/>
            <a:r>
              <a:rPr lang="tt-RU" sz="4400" dirty="0" smtClean="0">
                <a:latin typeface="Times New Roman" pitchFamily="18" charset="0"/>
                <a:cs typeface="Times New Roman" pitchFamily="18" charset="0"/>
              </a:rPr>
              <a:t>Г) миләш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t-RU" sz="4400" dirty="0" smtClean="0">
                <a:latin typeface="Times New Roman" pitchFamily="18" charset="0"/>
                <a:cs typeface="Times New Roman" pitchFamily="18" charset="0"/>
              </a:rPr>
              <a:t>Безнең якларда үсүче түбәндәге үсемлекләрнең кайсысы йодка баерак?</a:t>
            </a:r>
          </a:p>
          <a:p>
            <a:pPr marL="2779713" indent="-273050"/>
            <a:r>
              <a:rPr lang="tt-RU" sz="4400" dirty="0" smtClean="0">
                <a:latin typeface="Times New Roman" pitchFamily="18" charset="0"/>
                <a:cs typeface="Times New Roman" pitchFamily="18" charset="0"/>
              </a:rPr>
              <a:t>А) кабак</a:t>
            </a:r>
          </a:p>
          <a:p>
            <a:pPr marL="2779713" indent="-273050"/>
            <a:r>
              <a:rPr lang="tt-RU" sz="4400" dirty="0" smtClean="0">
                <a:latin typeface="Times New Roman" pitchFamily="18" charset="0"/>
                <a:cs typeface="Times New Roman" pitchFamily="18" charset="0"/>
              </a:rPr>
              <a:t>Б) кәбестә</a:t>
            </a:r>
          </a:p>
          <a:p>
            <a:pPr marL="2779713" indent="-273050"/>
            <a:r>
              <a:rPr lang="tt-RU" sz="4400" dirty="0" smtClean="0">
                <a:latin typeface="Times New Roman" pitchFamily="18" charset="0"/>
                <a:cs typeface="Times New Roman" pitchFamily="18" charset="0"/>
              </a:rPr>
              <a:t>В) кызыл чөгендер</a:t>
            </a:r>
          </a:p>
          <a:p>
            <a:pPr marL="2779713" indent="-273050"/>
            <a:r>
              <a:rPr lang="tt-RU" sz="4400" dirty="0" smtClean="0">
                <a:latin typeface="Times New Roman" pitchFamily="18" charset="0"/>
                <a:cs typeface="Times New Roman" pitchFamily="18" charset="0"/>
              </a:rPr>
              <a:t>Г) кыяр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r>
              <a:rPr lang="tt-RU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раунд</a:t>
            </a:r>
          </a:p>
          <a:p>
            <a:pPr algn="ctr">
              <a:buNone/>
            </a:pPr>
            <a:r>
              <a:rPr lang="tt-RU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Сорауларга җавап</a:t>
            </a:r>
            <a:endParaRPr lang="ru-RU" sz="8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357296"/>
          <a:ext cx="8229600" cy="4429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107290">
                <a:tc>
                  <a:txBody>
                    <a:bodyPr/>
                    <a:lstStyle/>
                    <a:p>
                      <a:pPr algn="ctr"/>
                      <a:r>
                        <a:rPr lang="tt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algn="ctr"/>
                      <a:r>
                        <a:rPr lang="tt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АӘБВ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t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algn="ctr"/>
                      <a:r>
                        <a:rPr lang="tt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ГДЕ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t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 algn="ctr"/>
                      <a:r>
                        <a:rPr lang="tt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ЖҖЗИ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07290">
                <a:tc>
                  <a:txBody>
                    <a:bodyPr/>
                    <a:lstStyle/>
                    <a:p>
                      <a:pPr algn="ctr"/>
                      <a:r>
                        <a:rPr lang="tt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algn="ctr"/>
                      <a:r>
                        <a:rPr lang="tt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КЛМ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t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pPr algn="ctr"/>
                      <a:r>
                        <a:rPr lang="tt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НОӨП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t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  <a:p>
                      <a:pPr algn="ctr"/>
                      <a:r>
                        <a:rPr lang="tt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РСТ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07290">
                <a:tc>
                  <a:txBody>
                    <a:bodyPr/>
                    <a:lstStyle/>
                    <a:p>
                      <a:pPr algn="ctr"/>
                      <a:r>
                        <a:rPr lang="tt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  <a:p>
                      <a:pPr algn="ctr"/>
                      <a:r>
                        <a:rPr lang="tt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УҮФХ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t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  <a:p>
                      <a:pPr algn="ctr"/>
                      <a:r>
                        <a:rPr lang="tt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ҺЦЧШ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t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  <a:p>
                      <a:pPr algn="ctr"/>
                      <a:r>
                        <a:rPr lang="tt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щЪЫЬ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0729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t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  <a:p>
                      <a:pPr algn="ctr"/>
                      <a:r>
                        <a:rPr lang="tt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ЭЮЯ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071670" y="0"/>
            <a:ext cx="535785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t-RU" sz="6600" dirty="0" smtClean="0">
                <a:latin typeface="Times New Roman" pitchFamily="18" charset="0"/>
                <a:cs typeface="Times New Roman" pitchFamily="18" charset="0"/>
              </a:rPr>
              <a:t>56536545230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14313"/>
          <a:ext cx="8229600" cy="6429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607349">
                <a:tc>
                  <a:txBody>
                    <a:bodyPr/>
                    <a:lstStyle/>
                    <a:p>
                      <a:pPr algn="ctr"/>
                      <a:r>
                        <a:rPr lang="tt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Кошлар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t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Агачлар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t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Бөҗәкләр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607349">
                <a:tc>
                  <a:txBody>
                    <a:bodyPr/>
                    <a:lstStyle/>
                    <a:p>
                      <a:pPr algn="ctr"/>
                      <a:r>
                        <a:rPr lang="tt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Чәчәкләр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t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Иң-иң...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t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Җәнлекләр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607349">
                <a:tc>
                  <a:txBody>
                    <a:bodyPr/>
                    <a:lstStyle/>
                    <a:p>
                      <a:pPr algn="ctr"/>
                      <a:r>
                        <a:rPr lang="tt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Җир-су</a:t>
                      </a:r>
                      <a:r>
                        <a:rPr lang="tt-RU" sz="3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tt-RU" sz="3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хайваннары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t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Сөйрәлүче</a:t>
                      </a:r>
                    </a:p>
                    <a:p>
                      <a:pPr algn="ctr"/>
                      <a:r>
                        <a:rPr lang="tt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ләр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t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Суалчаннар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607349">
                <a:tc>
                  <a:txBody>
                    <a:bodyPr/>
                    <a:lstStyle/>
                    <a:p>
                      <a:pPr algn="ctr"/>
                      <a:r>
                        <a:rPr lang="tt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Балыклар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t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Кызыл китап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t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Әкият дөн</a:t>
                      </a:r>
                      <a:r>
                        <a:rPr lang="ru-RU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r>
                        <a:rPr lang="tt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ясы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tt-RU" sz="7200" dirty="0" smtClean="0"/>
          </a:p>
          <a:p>
            <a:pPr algn="ctr">
              <a:buNone/>
            </a:pPr>
            <a:r>
              <a:rPr lang="en-US" sz="7200" b="1" dirty="0" smtClean="0">
                <a:solidFill>
                  <a:srgbClr val="0000FF"/>
                </a:solidFill>
              </a:rPr>
              <a:t>I</a:t>
            </a:r>
            <a:r>
              <a:rPr lang="tt-RU" sz="7200" b="1" dirty="0" smtClean="0">
                <a:solidFill>
                  <a:srgbClr val="0000FF"/>
                </a:solidFill>
              </a:rPr>
              <a:t> </a:t>
            </a:r>
            <a:r>
              <a:rPr lang="tt-RU" sz="7200" b="1" dirty="0" smtClean="0">
                <a:solidFill>
                  <a:srgbClr val="0000FF"/>
                </a:solidFill>
              </a:rPr>
              <a:t>раунд</a:t>
            </a:r>
          </a:p>
          <a:p>
            <a:pPr algn="ctr">
              <a:buNone/>
            </a:pPr>
            <a:r>
              <a:rPr lang="tt-RU" sz="5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Дөрес </a:t>
            </a:r>
            <a:r>
              <a:rPr lang="tt-RU" sz="5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җавапны сайларга</a:t>
            </a:r>
            <a:endParaRPr lang="ru-RU" sz="5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tt-RU" sz="7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7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tt-RU" sz="7200" b="1" dirty="0" smtClean="0">
                <a:solidFill>
                  <a:srgbClr val="0000FF"/>
                </a:solidFill>
              </a:rPr>
              <a:t> р</a:t>
            </a:r>
            <a:r>
              <a:rPr lang="tt-RU" sz="7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аунд</a:t>
            </a:r>
            <a:endParaRPr lang="tt-RU" sz="7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tt-RU" sz="7200" b="1" dirty="0" smtClean="0">
                <a:solidFill>
                  <a:srgbClr val="0000FF"/>
                </a:solidFill>
              </a:rPr>
              <a:t>Сорауларга җавап</a:t>
            </a:r>
            <a:endParaRPr lang="ru-RU" sz="7200" b="1" dirty="0" smtClean="0">
              <a:solidFill>
                <a:srgbClr val="0000FF"/>
              </a:solidFill>
            </a:endParaRPr>
          </a:p>
          <a:p>
            <a:pPr algn="ctr">
              <a:buNone/>
            </a:pP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60" y="142851"/>
          <a:ext cx="8329640" cy="5857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5928"/>
                <a:gridCol w="1665928"/>
                <a:gridCol w="1665928"/>
                <a:gridCol w="1665928"/>
                <a:gridCol w="1665928"/>
              </a:tblGrid>
              <a:tr h="1464479">
                <a:tc>
                  <a:txBody>
                    <a:bodyPr/>
                    <a:lstStyle/>
                    <a:p>
                      <a:pPr algn="ctr"/>
                      <a:r>
                        <a:rPr lang="tt-RU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t-RU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t-RU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t-RU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t-RU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464479">
                <a:tc>
                  <a:txBody>
                    <a:bodyPr/>
                    <a:lstStyle/>
                    <a:p>
                      <a:pPr algn="ctr"/>
                      <a:r>
                        <a:rPr lang="tt-RU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t-RU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t-RU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t-RU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t-RU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464479">
                <a:tc>
                  <a:txBody>
                    <a:bodyPr/>
                    <a:lstStyle/>
                    <a:p>
                      <a:pPr algn="ctr"/>
                      <a:r>
                        <a:rPr lang="tt-RU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t-RU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t-RU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t-RU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t-RU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464479">
                <a:tc>
                  <a:txBody>
                    <a:bodyPr/>
                    <a:lstStyle/>
                    <a:p>
                      <a:pPr algn="ctr"/>
                      <a:r>
                        <a:rPr lang="tt-RU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t-RU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t-RU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t-RU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t-RU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t-RU" sz="4400" dirty="0" smtClean="0">
                <a:latin typeface="Times New Roman" pitchFamily="18" charset="0"/>
                <a:cs typeface="Times New Roman" pitchFamily="18" charset="0"/>
              </a:rPr>
              <a:t>Очарга </a:t>
            </a:r>
            <a:r>
              <a:rPr lang="tt-RU" sz="4400" dirty="0" smtClean="0">
                <a:latin typeface="Times New Roman" pitchFamily="18" charset="0"/>
                <a:cs typeface="Times New Roman" pitchFamily="18" charset="0"/>
              </a:rPr>
              <a:t>сәләтле түбәндәге тереклек ияләре арасыннан кайсысы канатларын иң еш җилпүче санала?</a:t>
            </a:r>
          </a:p>
          <a:p>
            <a:pPr marL="2779713" indent="-273050"/>
            <a:r>
              <a:rPr lang="tt-RU" sz="4400" dirty="0" smtClean="0">
                <a:latin typeface="Times New Roman" pitchFamily="18" charset="0"/>
                <a:cs typeface="Times New Roman" pitchFamily="18" charset="0"/>
              </a:rPr>
              <a:t>а) озынборын</a:t>
            </a:r>
          </a:p>
          <a:p>
            <a:pPr marL="2779713" indent="-273050"/>
            <a:r>
              <a:rPr lang="tt-RU" sz="4400" dirty="0" smtClean="0">
                <a:latin typeface="Times New Roman" pitchFamily="18" charset="0"/>
                <a:cs typeface="Times New Roman" pitchFamily="18" charset="0"/>
              </a:rPr>
              <a:t>б) умарта корты</a:t>
            </a:r>
          </a:p>
          <a:p>
            <a:pPr marL="2779713" indent="-273050"/>
            <a:r>
              <a:rPr lang="tt-RU" sz="4400" dirty="0" smtClean="0">
                <a:latin typeface="Times New Roman" pitchFamily="18" charset="0"/>
                <a:cs typeface="Times New Roman" pitchFamily="18" charset="0"/>
              </a:rPr>
              <a:t>в) энә карагы</a:t>
            </a:r>
          </a:p>
          <a:p>
            <a:pPr marL="2779713" indent="-273050"/>
            <a:r>
              <a:rPr lang="tt-RU" sz="4400" dirty="0" smtClean="0">
                <a:latin typeface="Times New Roman" pitchFamily="18" charset="0"/>
                <a:cs typeface="Times New Roman" pitchFamily="18" charset="0"/>
              </a:rPr>
              <a:t>г) ярканат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0"/>
            <a:ext cx="8229600" cy="5840435"/>
          </a:xfrm>
        </p:spPr>
        <p:txBody>
          <a:bodyPr>
            <a:noAutofit/>
          </a:bodyPr>
          <a:lstStyle/>
          <a:p>
            <a:pPr marL="6350" indent="80963" algn="just">
              <a:buNone/>
            </a:pPr>
            <a:r>
              <a:rPr lang="tt-RU" sz="4000" dirty="0" smtClean="0">
                <a:latin typeface="Times New Roman" pitchFamily="18" charset="0"/>
                <a:cs typeface="Times New Roman" pitchFamily="18" charset="0"/>
              </a:rPr>
              <a:t>Чагыштырмача тыныч хәлдә торганда кеше йөрәге минутына 70-80 мәртәбә тибә. Ә шулай да түбәндәге җан ияләренең кайсысының пульс ешлыгы иң зурысы?</a:t>
            </a:r>
          </a:p>
          <a:p>
            <a:pPr marL="2065338" indent="441325"/>
            <a:r>
              <a:rPr lang="tt-RU" sz="4000" dirty="0" smtClean="0">
                <a:latin typeface="Times New Roman" pitchFamily="18" charset="0"/>
                <a:cs typeface="Times New Roman" pitchFamily="18" charset="0"/>
              </a:rPr>
              <a:t>А) эт</a:t>
            </a:r>
          </a:p>
          <a:p>
            <a:pPr marL="2065338" indent="441325"/>
            <a:r>
              <a:rPr lang="tt-RU" sz="4000" dirty="0" smtClean="0">
                <a:latin typeface="Times New Roman" pitchFamily="18" charset="0"/>
                <a:cs typeface="Times New Roman" pitchFamily="18" charset="0"/>
              </a:rPr>
              <a:t>Б) мәче</a:t>
            </a:r>
          </a:p>
          <a:p>
            <a:pPr marL="2065338" indent="441325"/>
            <a:r>
              <a:rPr lang="tt-RU" sz="4000" dirty="0" smtClean="0">
                <a:latin typeface="Times New Roman" pitchFamily="18" charset="0"/>
                <a:cs typeface="Times New Roman" pitchFamily="18" charset="0"/>
              </a:rPr>
              <a:t>В) йорт куяны</a:t>
            </a:r>
          </a:p>
          <a:p>
            <a:pPr marL="2065338" indent="441325"/>
            <a:r>
              <a:rPr lang="tt-RU" sz="4000" dirty="0" smtClean="0">
                <a:latin typeface="Times New Roman" pitchFamily="18" charset="0"/>
                <a:cs typeface="Times New Roman" pitchFamily="18" charset="0"/>
              </a:rPr>
              <a:t>Г) тычкан.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 marL="0" indent="354013" algn="just">
              <a:buNone/>
            </a:pPr>
            <a:r>
              <a:rPr lang="tt-RU" sz="4000" dirty="0" smtClean="0">
                <a:latin typeface="Times New Roman" pitchFamily="18" charset="0"/>
                <a:cs typeface="Times New Roman" pitchFamily="18" charset="0"/>
              </a:rPr>
              <a:t>Кеше күп кенә хайваннарны, шул исәптән бөҗәкләрнең ике төрен кулга ияләштергән, ягъни йортлаштырган</a:t>
            </a:r>
            <a:r>
              <a:rPr lang="tt-RU" sz="4000" dirty="0" smtClean="0">
                <a:latin typeface="Times New Roman" pitchFamily="18" charset="0"/>
                <a:cs typeface="Times New Roman" pitchFamily="18" charset="0"/>
              </a:rPr>
              <a:t>. Аларның </a:t>
            </a:r>
            <a:r>
              <a:rPr lang="tt-RU" sz="4000" dirty="0" smtClean="0">
                <a:latin typeface="Times New Roman" pitchFamily="18" charset="0"/>
                <a:cs typeface="Times New Roman" pitchFamily="18" charset="0"/>
              </a:rPr>
              <a:t>берсе- умарта корты, икенчесе-...</a:t>
            </a:r>
          </a:p>
          <a:p>
            <a:pPr marL="2601913" indent="-273050"/>
            <a:r>
              <a:rPr lang="tt-RU" sz="3600" dirty="0" smtClean="0">
                <a:latin typeface="Times New Roman" pitchFamily="18" charset="0"/>
                <a:cs typeface="Times New Roman" pitchFamily="18" charset="0"/>
              </a:rPr>
              <a:t>А) тут ефәкчесе</a:t>
            </a:r>
          </a:p>
          <a:p>
            <a:pPr marL="2601913" indent="-273050"/>
            <a:r>
              <a:rPr lang="tt-RU" sz="3600" dirty="0" smtClean="0">
                <a:latin typeface="Times New Roman" pitchFamily="18" charset="0"/>
                <a:cs typeface="Times New Roman" pitchFamily="18" charset="0"/>
              </a:rPr>
              <a:t>Б) кырмыска</a:t>
            </a:r>
          </a:p>
          <a:p>
            <a:pPr marL="2601913" indent="-273050"/>
            <a:r>
              <a:rPr lang="tt-RU" sz="3600" dirty="0" smtClean="0">
                <a:latin typeface="Times New Roman" pitchFamily="18" charset="0"/>
                <a:cs typeface="Times New Roman" pitchFamily="18" charset="0"/>
              </a:rPr>
              <a:t>В) таракан</a:t>
            </a:r>
          </a:p>
          <a:p>
            <a:pPr marL="2601913" indent="-273050"/>
            <a:r>
              <a:rPr lang="tt-RU" sz="3600" dirty="0" smtClean="0">
                <a:latin typeface="Times New Roman" pitchFamily="18" charset="0"/>
                <a:cs typeface="Times New Roman" pitchFamily="18" charset="0"/>
              </a:rPr>
              <a:t>Г) борча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t-RU" sz="5400" dirty="0" smtClean="0">
                <a:latin typeface="Times New Roman" pitchFamily="18" charset="0"/>
                <a:cs typeface="Times New Roman" pitchFamily="18" charset="0"/>
              </a:rPr>
              <a:t>Бамбук-ул...</a:t>
            </a:r>
            <a:endParaRPr lang="tt-RU" sz="5400" dirty="0" smtClean="0">
              <a:latin typeface="Times New Roman" pitchFamily="18" charset="0"/>
              <a:cs typeface="Times New Roman" pitchFamily="18" charset="0"/>
            </a:endParaRPr>
          </a:p>
          <a:p>
            <a:pPr marL="2963863" indent="0"/>
            <a:r>
              <a:rPr lang="tt-RU" sz="5400" dirty="0" smtClean="0">
                <a:latin typeface="Times New Roman" pitchFamily="18" charset="0"/>
                <a:cs typeface="Times New Roman" pitchFamily="18" charset="0"/>
              </a:rPr>
              <a:t>А) агач</a:t>
            </a:r>
          </a:p>
          <a:p>
            <a:pPr marL="2963863" indent="0"/>
            <a:r>
              <a:rPr lang="tt-RU" sz="5400" dirty="0" smtClean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tt-RU" sz="5400" dirty="0" smtClean="0">
                <a:latin typeface="Times New Roman" pitchFamily="18" charset="0"/>
                <a:cs typeface="Times New Roman" pitchFamily="18" charset="0"/>
              </a:rPr>
              <a:t>куак</a:t>
            </a:r>
          </a:p>
          <a:p>
            <a:pPr marL="2963863" indent="0"/>
            <a:r>
              <a:rPr lang="tt-RU" sz="5400" dirty="0" smtClean="0">
                <a:latin typeface="Times New Roman" pitchFamily="18" charset="0"/>
                <a:cs typeface="Times New Roman" pitchFamily="18" charset="0"/>
              </a:rPr>
              <a:t>В) үлән</a:t>
            </a:r>
          </a:p>
          <a:p>
            <a:pPr marL="2963863" indent="0"/>
            <a:r>
              <a:rPr lang="tt-RU" sz="5400" dirty="0" smtClean="0">
                <a:latin typeface="Times New Roman" pitchFamily="18" charset="0"/>
                <a:cs typeface="Times New Roman" pitchFamily="18" charset="0"/>
              </a:rPr>
              <a:t>Г) мүк</a:t>
            </a:r>
          </a:p>
          <a:p>
            <a:pPr>
              <a:buNone/>
            </a:pP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t-RU" sz="5400" dirty="0" smtClean="0">
                <a:latin typeface="Times New Roman" pitchFamily="18" charset="0"/>
                <a:cs typeface="Times New Roman" pitchFamily="18" charset="0"/>
              </a:rPr>
              <a:t>Бәрәңге бүлбеләре- болар үзгәргән...</a:t>
            </a:r>
          </a:p>
          <a:p>
            <a:pPr marL="1982788" indent="701675"/>
            <a:r>
              <a:rPr lang="tt-RU" sz="5400" dirty="0" smtClean="0">
                <a:latin typeface="Times New Roman" pitchFamily="18" charset="0"/>
                <a:cs typeface="Times New Roman" pitchFamily="18" charset="0"/>
              </a:rPr>
              <a:t>А) җимешләр</a:t>
            </a:r>
          </a:p>
          <a:p>
            <a:pPr marL="1982788" indent="701675"/>
            <a:r>
              <a:rPr lang="tt-RU" sz="5400" dirty="0" smtClean="0">
                <a:latin typeface="Times New Roman" pitchFamily="18" charset="0"/>
                <a:cs typeface="Times New Roman" pitchFamily="18" charset="0"/>
              </a:rPr>
              <a:t>Б) тамырлар</a:t>
            </a:r>
          </a:p>
          <a:p>
            <a:pPr marL="1982788" indent="701675"/>
            <a:r>
              <a:rPr lang="tt-RU" sz="5400" dirty="0" smtClean="0">
                <a:latin typeface="Times New Roman" pitchFamily="18" charset="0"/>
                <a:cs typeface="Times New Roman" pitchFamily="18" charset="0"/>
              </a:rPr>
              <a:t>В) бәбәкләр</a:t>
            </a:r>
          </a:p>
          <a:p>
            <a:pPr marL="1982788" indent="701675"/>
            <a:r>
              <a:rPr lang="tt-RU" sz="5400" dirty="0" smtClean="0">
                <a:latin typeface="Times New Roman" pitchFamily="18" charset="0"/>
                <a:cs typeface="Times New Roman" pitchFamily="18" charset="0"/>
              </a:rPr>
              <a:t>Г) чәчәкләр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tt-RU" sz="5400" dirty="0" smtClean="0">
                <a:latin typeface="Times New Roman" pitchFamily="18" charset="0"/>
                <a:cs typeface="Times New Roman" pitchFamily="18" charset="0"/>
              </a:rPr>
              <a:t>		Нинди </a:t>
            </a:r>
            <a:r>
              <a:rPr lang="tt-RU" sz="5400" dirty="0" smtClean="0">
                <a:latin typeface="Times New Roman" pitchFamily="18" charset="0"/>
                <a:cs typeface="Times New Roman" pitchFamily="18" charset="0"/>
              </a:rPr>
              <a:t>имезүче хайван бер күзен ачып йоклый?</a:t>
            </a:r>
          </a:p>
          <a:p>
            <a:pPr marL="2419350" indent="722313"/>
            <a:r>
              <a:rPr lang="tt-RU" sz="5400" dirty="0" smtClean="0">
                <a:latin typeface="Times New Roman" pitchFamily="18" charset="0"/>
                <a:cs typeface="Times New Roman" pitchFamily="18" charset="0"/>
              </a:rPr>
              <a:t>А) сыер</a:t>
            </a:r>
          </a:p>
          <a:p>
            <a:pPr marL="2419350" indent="722313"/>
            <a:r>
              <a:rPr lang="tt-RU" sz="5400" dirty="0" smtClean="0">
                <a:latin typeface="Times New Roman" pitchFamily="18" charset="0"/>
                <a:cs typeface="Times New Roman" pitchFamily="18" charset="0"/>
              </a:rPr>
              <a:t>Б) дельфин</a:t>
            </a:r>
          </a:p>
          <a:p>
            <a:pPr marL="2419350" indent="722313"/>
            <a:r>
              <a:rPr lang="tt-RU" sz="5400" dirty="0" smtClean="0">
                <a:latin typeface="Times New Roman" pitchFamily="18" charset="0"/>
                <a:cs typeface="Times New Roman" pitchFamily="18" charset="0"/>
              </a:rPr>
              <a:t>В) керпе</a:t>
            </a:r>
          </a:p>
          <a:p>
            <a:pPr marL="2419350" indent="722313"/>
            <a:r>
              <a:rPr lang="tt-RU" sz="5400" dirty="0" smtClean="0">
                <a:latin typeface="Times New Roman" pitchFamily="18" charset="0"/>
                <a:cs typeface="Times New Roman" pitchFamily="18" charset="0"/>
              </a:rPr>
              <a:t>Г) пингвин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t-RU" sz="3600" dirty="0" smtClean="0">
                <a:latin typeface="Times New Roman" pitchFamily="18" charset="0"/>
                <a:cs typeface="Times New Roman" pitchFamily="18" charset="0"/>
              </a:rPr>
              <a:t>  Тундрада </a:t>
            </a:r>
            <a:r>
              <a:rPr lang="tt-RU" sz="3600" dirty="0" smtClean="0">
                <a:latin typeface="Times New Roman" pitchFamily="18" charset="0"/>
                <a:cs typeface="Times New Roman" pitchFamily="18" charset="0"/>
              </a:rPr>
              <a:t>һәм тайгада умарта кортлары һәм төклетуралар очрамый</a:t>
            </a:r>
            <a:r>
              <a:rPr lang="tt-RU" sz="3600" dirty="0" smtClean="0">
                <a:latin typeface="Times New Roman" pitchFamily="18" charset="0"/>
                <a:cs typeface="Times New Roman" pitchFamily="18" charset="0"/>
              </a:rPr>
              <a:t>. Алай </a:t>
            </a:r>
            <a:r>
              <a:rPr lang="tt-RU" sz="3600" dirty="0" smtClean="0">
                <a:latin typeface="Times New Roman" pitchFamily="18" charset="0"/>
                <a:cs typeface="Times New Roman" pitchFamily="18" charset="0"/>
              </a:rPr>
              <a:t>булгач, поляр түгәрәк артында үсемлекләрне серкәләндереп аларга тереклекне кемнәр бирә?</a:t>
            </a:r>
          </a:p>
          <a:p>
            <a:pPr marL="2506663" indent="457200"/>
            <a:r>
              <a:rPr lang="tt-RU" sz="3600" dirty="0" smtClean="0">
                <a:latin typeface="Times New Roman" pitchFamily="18" charset="0"/>
                <a:cs typeface="Times New Roman" pitchFamily="18" charset="0"/>
              </a:rPr>
              <a:t>А) черкиләр</a:t>
            </a:r>
          </a:p>
          <a:p>
            <a:pPr marL="2506663" indent="457200"/>
            <a:r>
              <a:rPr lang="tt-RU" sz="3600" dirty="0" smtClean="0">
                <a:latin typeface="Times New Roman" pitchFamily="18" charset="0"/>
                <a:cs typeface="Times New Roman" pitchFamily="18" charset="0"/>
              </a:rPr>
              <a:t>Б) озынборыннар</a:t>
            </a:r>
          </a:p>
          <a:p>
            <a:pPr marL="2506663" indent="457200"/>
            <a:r>
              <a:rPr lang="tt-RU" sz="3600" dirty="0" smtClean="0">
                <a:latin typeface="Times New Roman" pitchFamily="18" charset="0"/>
                <a:cs typeface="Times New Roman" pitchFamily="18" charset="0"/>
              </a:rPr>
              <a:t>В) кошлар</a:t>
            </a:r>
          </a:p>
          <a:p>
            <a:pPr marL="2506663" indent="457200"/>
            <a:r>
              <a:rPr lang="tt-RU" sz="3600" dirty="0" smtClean="0">
                <a:latin typeface="Times New Roman" pitchFamily="18" charset="0"/>
                <a:cs typeface="Times New Roman" pitchFamily="18" charset="0"/>
              </a:rPr>
              <a:t>Г) җәнлекләр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154</TotalTime>
  <Words>396</Words>
  <Application>Microsoft Office PowerPoint</Application>
  <PresentationFormat>Экран (4:3)</PresentationFormat>
  <Paragraphs>134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Company>АООШ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“Иң зирәк яшь биолог”  бәйгесе</dc:title>
  <dc:creator>ильдар</dc:creator>
  <cp:lastModifiedBy>Admin</cp:lastModifiedBy>
  <cp:revision>21</cp:revision>
  <dcterms:created xsi:type="dcterms:W3CDTF">2011-04-11T09:33:47Z</dcterms:created>
  <dcterms:modified xsi:type="dcterms:W3CDTF">2011-04-11T17:30:18Z</dcterms:modified>
</cp:coreProperties>
</file>