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65" r:id="rId12"/>
    <p:sldId id="266" r:id="rId13"/>
    <p:sldId id="277" r:id="rId14"/>
    <p:sldId id="279" r:id="rId15"/>
    <p:sldId id="267" r:id="rId16"/>
    <p:sldId id="268" r:id="rId17"/>
    <p:sldId id="269" r:id="rId18"/>
    <p:sldId id="278" r:id="rId19"/>
    <p:sldId id="280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F278D8"/>
    <a:srgbClr val="242D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45B0E0-DDC1-4EE1-A0B5-807CCFA75E7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AA43AC-FA27-47E6-AEBB-56DC019DB94A}">
      <dgm:prSet phldrT="[Текст]"/>
      <dgm:spPr/>
      <dgm:t>
        <a:bodyPr/>
        <a:lstStyle/>
        <a:p>
          <a:r>
            <a:rPr lang="en-US" b="1" dirty="0" smtClean="0"/>
            <a:t>I</a:t>
          </a:r>
          <a:r>
            <a:rPr lang="ru-RU" b="1" dirty="0" smtClean="0"/>
            <a:t> тип</a:t>
          </a:r>
        </a:p>
        <a:p>
          <a:r>
            <a:rPr lang="ru-RU" b="1" dirty="0" smtClean="0"/>
            <a:t>(демографический кризис</a:t>
          </a:r>
          <a:r>
            <a:rPr lang="ru-RU" dirty="0" smtClean="0"/>
            <a:t>)</a:t>
          </a:r>
          <a:endParaRPr lang="ru-RU" dirty="0"/>
        </a:p>
      </dgm:t>
    </dgm:pt>
    <dgm:pt modelId="{E1DDD352-01BF-45FD-BEBE-C82D46C28928}" type="parTrans" cxnId="{87AF1DFD-936E-475E-90C6-0504E606F5A0}">
      <dgm:prSet/>
      <dgm:spPr/>
      <dgm:t>
        <a:bodyPr/>
        <a:lstStyle/>
        <a:p>
          <a:endParaRPr lang="ru-RU"/>
        </a:p>
      </dgm:t>
    </dgm:pt>
    <dgm:pt modelId="{378EBF3F-1B4D-4DC7-AB60-5A3096DED558}" type="sibTrans" cxnId="{87AF1DFD-936E-475E-90C6-0504E606F5A0}">
      <dgm:prSet/>
      <dgm:spPr/>
      <dgm:t>
        <a:bodyPr/>
        <a:lstStyle/>
        <a:p>
          <a:endParaRPr lang="ru-RU"/>
        </a:p>
      </dgm:t>
    </dgm:pt>
    <dgm:pt modelId="{68E53862-C696-4787-A0FC-3918249D464E}">
      <dgm:prSet phldrT="[Текст]"/>
      <dgm:spPr/>
      <dgm:t>
        <a:bodyPr/>
        <a:lstStyle/>
        <a:p>
          <a:r>
            <a:rPr lang="en-US" b="1" dirty="0" smtClean="0"/>
            <a:t>II </a:t>
          </a:r>
          <a:r>
            <a:rPr lang="ru-RU" b="1" dirty="0" smtClean="0"/>
            <a:t>тип (демографический взрыв)</a:t>
          </a:r>
          <a:endParaRPr lang="ru-RU" b="1" dirty="0"/>
        </a:p>
      </dgm:t>
    </dgm:pt>
    <dgm:pt modelId="{726E55AD-29EA-4ACD-83C7-43DAF74B27B5}" type="parTrans" cxnId="{A3B7F949-7262-4F31-8F16-8943FE0D8180}">
      <dgm:prSet/>
      <dgm:spPr/>
      <dgm:t>
        <a:bodyPr/>
        <a:lstStyle/>
        <a:p>
          <a:endParaRPr lang="ru-RU"/>
        </a:p>
      </dgm:t>
    </dgm:pt>
    <dgm:pt modelId="{CBFF9CBA-E698-4232-B53A-494D4F431301}" type="sibTrans" cxnId="{A3B7F949-7262-4F31-8F16-8943FE0D8180}">
      <dgm:prSet/>
      <dgm:spPr/>
      <dgm:t>
        <a:bodyPr/>
        <a:lstStyle/>
        <a:p>
          <a:endParaRPr lang="ru-RU"/>
        </a:p>
      </dgm:t>
    </dgm:pt>
    <dgm:pt modelId="{29CABC12-110B-40E0-9D54-A2A4DC43420A}">
      <dgm:prSet phldrT="[Текст]"/>
      <dgm:spPr/>
      <dgm:t>
        <a:bodyPr/>
        <a:lstStyle/>
        <a:p>
          <a:r>
            <a:rPr lang="ru-RU" dirty="0" smtClean="0"/>
            <a:t>Типы</a:t>
          </a:r>
          <a:endParaRPr lang="ru-RU" dirty="0"/>
        </a:p>
      </dgm:t>
    </dgm:pt>
    <dgm:pt modelId="{8BD7EA0B-22EB-48F2-96BE-5FC207C57AD3}" type="sibTrans" cxnId="{87212C9A-4B32-45D0-9D43-589E94B58C10}">
      <dgm:prSet/>
      <dgm:spPr/>
      <dgm:t>
        <a:bodyPr/>
        <a:lstStyle/>
        <a:p>
          <a:endParaRPr lang="ru-RU"/>
        </a:p>
      </dgm:t>
    </dgm:pt>
    <dgm:pt modelId="{A980A845-9B3F-4E7C-99C1-B97BE1F230BC}" type="parTrans" cxnId="{87212C9A-4B32-45D0-9D43-589E94B58C10}">
      <dgm:prSet/>
      <dgm:spPr/>
      <dgm:t>
        <a:bodyPr/>
        <a:lstStyle/>
        <a:p>
          <a:endParaRPr lang="ru-RU"/>
        </a:p>
      </dgm:t>
    </dgm:pt>
    <dgm:pt modelId="{269BAAEC-3EA6-42B5-86E1-DD884BB7D815}" type="pres">
      <dgm:prSet presAssocID="{FB45B0E0-DDC1-4EE1-A0B5-807CCFA75E7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2B6A021-23AB-46D9-8780-FEFC27AA9576}" type="pres">
      <dgm:prSet presAssocID="{29CABC12-110B-40E0-9D54-A2A4DC43420A}" presName="root" presStyleCnt="0"/>
      <dgm:spPr/>
    </dgm:pt>
    <dgm:pt modelId="{4D634DD9-B245-4D10-88AB-43324F8958DA}" type="pres">
      <dgm:prSet presAssocID="{29CABC12-110B-40E0-9D54-A2A4DC43420A}" presName="rootComposite" presStyleCnt="0"/>
      <dgm:spPr/>
    </dgm:pt>
    <dgm:pt modelId="{65FF8F62-759C-45F1-9070-8D6CE71E9D30}" type="pres">
      <dgm:prSet presAssocID="{29CABC12-110B-40E0-9D54-A2A4DC43420A}" presName="rootText" presStyleLbl="node1" presStyleIdx="0" presStyleCnt="1" custScaleX="163080"/>
      <dgm:spPr/>
      <dgm:t>
        <a:bodyPr/>
        <a:lstStyle/>
        <a:p>
          <a:endParaRPr lang="ru-RU"/>
        </a:p>
      </dgm:t>
    </dgm:pt>
    <dgm:pt modelId="{1097BDB8-E482-42F7-B434-6B1EA37A1D50}" type="pres">
      <dgm:prSet presAssocID="{29CABC12-110B-40E0-9D54-A2A4DC43420A}" presName="rootConnector" presStyleLbl="node1" presStyleIdx="0" presStyleCnt="1"/>
      <dgm:spPr/>
      <dgm:t>
        <a:bodyPr/>
        <a:lstStyle/>
        <a:p>
          <a:endParaRPr lang="ru-RU"/>
        </a:p>
      </dgm:t>
    </dgm:pt>
    <dgm:pt modelId="{1FEC79F6-A965-4A12-ADE5-B0478224BF8E}" type="pres">
      <dgm:prSet presAssocID="{29CABC12-110B-40E0-9D54-A2A4DC43420A}" presName="childShape" presStyleCnt="0"/>
      <dgm:spPr/>
    </dgm:pt>
    <dgm:pt modelId="{37D0D3CB-F3E3-4E75-B1AA-D81E8EF5DA24}" type="pres">
      <dgm:prSet presAssocID="{E1DDD352-01BF-45FD-BEBE-C82D46C28928}" presName="Name13" presStyleLbl="parChTrans1D2" presStyleIdx="0" presStyleCnt="2"/>
      <dgm:spPr/>
      <dgm:t>
        <a:bodyPr/>
        <a:lstStyle/>
        <a:p>
          <a:endParaRPr lang="ru-RU"/>
        </a:p>
      </dgm:t>
    </dgm:pt>
    <dgm:pt modelId="{BC1860A5-73E4-4390-ABC4-EFC88BD09184}" type="pres">
      <dgm:prSet presAssocID="{2EAA43AC-FA27-47E6-AEBB-56DC019DB94A}" presName="childText" presStyleLbl="bgAcc1" presStyleIdx="0" presStyleCnt="2" custScaleX="225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B9ED3-0DBA-438F-905B-BCA22A82BE9D}" type="pres">
      <dgm:prSet presAssocID="{726E55AD-29EA-4ACD-83C7-43DAF74B27B5}" presName="Name13" presStyleLbl="parChTrans1D2" presStyleIdx="1" presStyleCnt="2"/>
      <dgm:spPr/>
      <dgm:t>
        <a:bodyPr/>
        <a:lstStyle/>
        <a:p>
          <a:endParaRPr lang="ru-RU"/>
        </a:p>
      </dgm:t>
    </dgm:pt>
    <dgm:pt modelId="{B1C67CF9-87D3-4CFB-B0FF-4D87EF674CC3}" type="pres">
      <dgm:prSet presAssocID="{68E53862-C696-4787-A0FC-3918249D464E}" presName="childText" presStyleLbl="bgAcc1" presStyleIdx="1" presStyleCnt="2" custScaleX="224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DF535-F82F-47F5-8839-50525484159D}" type="presOf" srcId="{726E55AD-29EA-4ACD-83C7-43DAF74B27B5}" destId="{A49B9ED3-0DBA-438F-905B-BCA22A82BE9D}" srcOrd="0" destOrd="0" presId="urn:microsoft.com/office/officeart/2005/8/layout/hierarchy3"/>
    <dgm:cxn modelId="{369E1170-6DBD-45FC-B991-33B68EFBBD28}" type="presOf" srcId="{68E53862-C696-4787-A0FC-3918249D464E}" destId="{B1C67CF9-87D3-4CFB-B0FF-4D87EF674CC3}" srcOrd="0" destOrd="0" presId="urn:microsoft.com/office/officeart/2005/8/layout/hierarchy3"/>
    <dgm:cxn modelId="{5EC73C07-9177-459D-AED1-82E7B30C1479}" type="presOf" srcId="{FB45B0E0-DDC1-4EE1-A0B5-807CCFA75E79}" destId="{269BAAEC-3EA6-42B5-86E1-DD884BB7D815}" srcOrd="0" destOrd="0" presId="urn:microsoft.com/office/officeart/2005/8/layout/hierarchy3"/>
    <dgm:cxn modelId="{53BA7010-E865-4E20-9081-E7EABA95DA51}" type="presOf" srcId="{2EAA43AC-FA27-47E6-AEBB-56DC019DB94A}" destId="{BC1860A5-73E4-4390-ABC4-EFC88BD09184}" srcOrd="0" destOrd="0" presId="urn:microsoft.com/office/officeart/2005/8/layout/hierarchy3"/>
    <dgm:cxn modelId="{A3B7F949-7262-4F31-8F16-8943FE0D8180}" srcId="{29CABC12-110B-40E0-9D54-A2A4DC43420A}" destId="{68E53862-C696-4787-A0FC-3918249D464E}" srcOrd="1" destOrd="0" parTransId="{726E55AD-29EA-4ACD-83C7-43DAF74B27B5}" sibTransId="{CBFF9CBA-E698-4232-B53A-494D4F431301}"/>
    <dgm:cxn modelId="{1FF6B3B0-8E30-4404-A78C-B20425A55A05}" type="presOf" srcId="{29CABC12-110B-40E0-9D54-A2A4DC43420A}" destId="{65FF8F62-759C-45F1-9070-8D6CE71E9D30}" srcOrd="0" destOrd="0" presId="urn:microsoft.com/office/officeart/2005/8/layout/hierarchy3"/>
    <dgm:cxn modelId="{87AF1DFD-936E-475E-90C6-0504E606F5A0}" srcId="{29CABC12-110B-40E0-9D54-A2A4DC43420A}" destId="{2EAA43AC-FA27-47E6-AEBB-56DC019DB94A}" srcOrd="0" destOrd="0" parTransId="{E1DDD352-01BF-45FD-BEBE-C82D46C28928}" sibTransId="{378EBF3F-1B4D-4DC7-AB60-5A3096DED558}"/>
    <dgm:cxn modelId="{B6E6344C-A232-4716-A99F-D1270C753C9D}" type="presOf" srcId="{29CABC12-110B-40E0-9D54-A2A4DC43420A}" destId="{1097BDB8-E482-42F7-B434-6B1EA37A1D50}" srcOrd="1" destOrd="0" presId="urn:microsoft.com/office/officeart/2005/8/layout/hierarchy3"/>
    <dgm:cxn modelId="{87212C9A-4B32-45D0-9D43-589E94B58C10}" srcId="{FB45B0E0-DDC1-4EE1-A0B5-807CCFA75E79}" destId="{29CABC12-110B-40E0-9D54-A2A4DC43420A}" srcOrd="0" destOrd="0" parTransId="{A980A845-9B3F-4E7C-99C1-B97BE1F230BC}" sibTransId="{8BD7EA0B-22EB-48F2-96BE-5FC207C57AD3}"/>
    <dgm:cxn modelId="{B16C50DA-A670-4447-881D-48CE4A12BD8F}" type="presOf" srcId="{E1DDD352-01BF-45FD-BEBE-C82D46C28928}" destId="{37D0D3CB-F3E3-4E75-B1AA-D81E8EF5DA24}" srcOrd="0" destOrd="0" presId="urn:microsoft.com/office/officeart/2005/8/layout/hierarchy3"/>
    <dgm:cxn modelId="{B44AE33A-4A88-411B-9347-3E4CCC536470}" type="presParOf" srcId="{269BAAEC-3EA6-42B5-86E1-DD884BB7D815}" destId="{42B6A021-23AB-46D9-8780-FEFC27AA9576}" srcOrd="0" destOrd="0" presId="urn:microsoft.com/office/officeart/2005/8/layout/hierarchy3"/>
    <dgm:cxn modelId="{9C191C00-D3F6-486A-9A23-6734EB1F3C1C}" type="presParOf" srcId="{42B6A021-23AB-46D9-8780-FEFC27AA9576}" destId="{4D634DD9-B245-4D10-88AB-43324F8958DA}" srcOrd="0" destOrd="0" presId="urn:microsoft.com/office/officeart/2005/8/layout/hierarchy3"/>
    <dgm:cxn modelId="{4BCD8662-009A-4E3C-BA8C-5876DC1F1ECD}" type="presParOf" srcId="{4D634DD9-B245-4D10-88AB-43324F8958DA}" destId="{65FF8F62-759C-45F1-9070-8D6CE71E9D30}" srcOrd="0" destOrd="0" presId="urn:microsoft.com/office/officeart/2005/8/layout/hierarchy3"/>
    <dgm:cxn modelId="{376D8050-F975-4057-9D30-9D60893435C0}" type="presParOf" srcId="{4D634DD9-B245-4D10-88AB-43324F8958DA}" destId="{1097BDB8-E482-42F7-B434-6B1EA37A1D50}" srcOrd="1" destOrd="0" presId="urn:microsoft.com/office/officeart/2005/8/layout/hierarchy3"/>
    <dgm:cxn modelId="{30A4BED0-2C70-40DA-9865-A37F65481C4A}" type="presParOf" srcId="{42B6A021-23AB-46D9-8780-FEFC27AA9576}" destId="{1FEC79F6-A965-4A12-ADE5-B0478224BF8E}" srcOrd="1" destOrd="0" presId="urn:microsoft.com/office/officeart/2005/8/layout/hierarchy3"/>
    <dgm:cxn modelId="{782B3143-8B70-4DAB-BF02-BB6DB5604951}" type="presParOf" srcId="{1FEC79F6-A965-4A12-ADE5-B0478224BF8E}" destId="{37D0D3CB-F3E3-4E75-B1AA-D81E8EF5DA24}" srcOrd="0" destOrd="0" presId="urn:microsoft.com/office/officeart/2005/8/layout/hierarchy3"/>
    <dgm:cxn modelId="{0F5DE72A-2961-45BD-94C6-38EECA863DF9}" type="presParOf" srcId="{1FEC79F6-A965-4A12-ADE5-B0478224BF8E}" destId="{BC1860A5-73E4-4390-ABC4-EFC88BD09184}" srcOrd="1" destOrd="0" presId="urn:microsoft.com/office/officeart/2005/8/layout/hierarchy3"/>
    <dgm:cxn modelId="{858D01FB-EAF5-4B6B-959C-E942E7836C32}" type="presParOf" srcId="{1FEC79F6-A965-4A12-ADE5-B0478224BF8E}" destId="{A49B9ED3-0DBA-438F-905B-BCA22A82BE9D}" srcOrd="2" destOrd="0" presId="urn:microsoft.com/office/officeart/2005/8/layout/hierarchy3"/>
    <dgm:cxn modelId="{9DD27B02-3425-4259-9CC5-E9D7E3D961F6}" type="presParOf" srcId="{1FEC79F6-A965-4A12-ADE5-B0478224BF8E}" destId="{B1C67CF9-87D3-4CFB-B0FF-4D87EF674CC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FF8F62-759C-45F1-9070-8D6CE71E9D30}">
      <dsp:nvSpPr>
        <dsp:cNvPr id="0" name=""/>
        <dsp:cNvSpPr/>
      </dsp:nvSpPr>
      <dsp:spPr>
        <a:xfrm>
          <a:off x="1227311" y="2531"/>
          <a:ext cx="4289888" cy="1315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Типы</a:t>
          </a:r>
          <a:endParaRPr lang="ru-RU" sz="6500" kern="1200" dirty="0"/>
        </a:p>
      </dsp:txBody>
      <dsp:txXfrm>
        <a:off x="1227311" y="2531"/>
        <a:ext cx="4289888" cy="1315271"/>
      </dsp:txXfrm>
    </dsp:sp>
    <dsp:sp modelId="{37D0D3CB-F3E3-4E75-B1AA-D81E8EF5DA24}">
      <dsp:nvSpPr>
        <dsp:cNvPr id="0" name=""/>
        <dsp:cNvSpPr/>
      </dsp:nvSpPr>
      <dsp:spPr>
        <a:xfrm>
          <a:off x="1656300" y="1317802"/>
          <a:ext cx="428988" cy="986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453"/>
              </a:lnTo>
              <a:lnTo>
                <a:pt x="428988" y="9864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860A5-73E4-4390-ABC4-EFC88BD09184}">
      <dsp:nvSpPr>
        <dsp:cNvPr id="0" name=""/>
        <dsp:cNvSpPr/>
      </dsp:nvSpPr>
      <dsp:spPr>
        <a:xfrm>
          <a:off x="2085289" y="1646620"/>
          <a:ext cx="4752295" cy="1315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I</a:t>
          </a:r>
          <a:r>
            <a:rPr lang="ru-RU" sz="3000" b="1" kern="1200" dirty="0" smtClean="0"/>
            <a:t> тип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(демографический кризис</a:t>
          </a:r>
          <a:r>
            <a:rPr lang="ru-RU" sz="3000" kern="1200" dirty="0" smtClean="0"/>
            <a:t>)</a:t>
          </a:r>
          <a:endParaRPr lang="ru-RU" sz="3000" kern="1200" dirty="0"/>
        </a:p>
      </dsp:txBody>
      <dsp:txXfrm>
        <a:off x="2085289" y="1646620"/>
        <a:ext cx="4752295" cy="1315271"/>
      </dsp:txXfrm>
    </dsp:sp>
    <dsp:sp modelId="{A49B9ED3-0DBA-438F-905B-BCA22A82BE9D}">
      <dsp:nvSpPr>
        <dsp:cNvPr id="0" name=""/>
        <dsp:cNvSpPr/>
      </dsp:nvSpPr>
      <dsp:spPr>
        <a:xfrm>
          <a:off x="1656300" y="1317802"/>
          <a:ext cx="428988" cy="2630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542"/>
              </a:lnTo>
              <a:lnTo>
                <a:pt x="428988" y="26305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67CF9-87D3-4CFB-B0FF-4D87EF674CC3}">
      <dsp:nvSpPr>
        <dsp:cNvPr id="0" name=""/>
        <dsp:cNvSpPr/>
      </dsp:nvSpPr>
      <dsp:spPr>
        <a:xfrm>
          <a:off x="2085289" y="3290709"/>
          <a:ext cx="4732029" cy="1315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II </a:t>
          </a:r>
          <a:r>
            <a:rPr lang="ru-RU" sz="3000" b="1" kern="1200" dirty="0" smtClean="0"/>
            <a:t>тип (демографический взрыв)</a:t>
          </a:r>
          <a:endParaRPr lang="ru-RU" sz="3000" b="1" kern="1200" dirty="0"/>
        </a:p>
      </dsp:txBody>
      <dsp:txXfrm>
        <a:off x="2085289" y="3290709"/>
        <a:ext cx="4732029" cy="1315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A8C3-299F-4982-B40A-006B57F26FC6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0470D-7C9F-410C-AB18-3D584929B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ed=1&amp;text=%D0%BD%D0%B0%D1%81%D0%B5%D0%BB%D0%B5%D0%BD%D0%B8%D0%B5%20%D0%BC%D0%B8%D1%80%D0%B0%20%D0%BD%D0%B0%202011%20%D0%B3%D0%BE%D0%B4&amp;p=0&amp;img_url=young.rzd.ru/dbmm/images/41/4080/2628184&amp;rpt=simage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smi2.ru/data/images/418579.jpe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://www.mr7.ru/netcat_files/825/620/babyboom_580x387_jonastierhout.nl_0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ager-china.com/picture/1.JPG" TargetMode="External"/><Relationship Id="rId2" Type="http://schemas.openxmlformats.org/officeDocument/2006/relationships/hyperlink" Target="&#1055;&#1088;&#1077;&#1079;&#1077;&#1085;&#1090;&#1072;&#1094;&#1080;&#1103;1.ppt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48680"/>
            <a:ext cx="28803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Природа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1484784"/>
            <a:ext cx="3570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Население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2780928"/>
            <a:ext cx="3223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Хозяйство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http://im6-tub-ru.yandex.net/i?id=340246062-5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3"/>
            <a:ext cx="2088232" cy="1670587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199271063-39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924944"/>
            <a:ext cx="2376264" cy="1837645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364677851-09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293096"/>
            <a:ext cx="2527938" cy="1584176"/>
          </a:xfrm>
          <a:prstGeom prst="rect">
            <a:avLst/>
          </a:prstGeom>
          <a:noFill/>
        </p:spPr>
      </p:pic>
      <p:pic>
        <p:nvPicPr>
          <p:cNvPr id="1032" name="Picture 8" descr="http://im4-tub-ru.yandex.net/i?id=383751081-70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404664"/>
            <a:ext cx="1644774" cy="1644774"/>
          </a:xfrm>
          <a:prstGeom prst="rect">
            <a:avLst/>
          </a:prstGeom>
          <a:noFill/>
        </p:spPr>
      </p:pic>
      <p:pic>
        <p:nvPicPr>
          <p:cNvPr id="1034" name="Picture 10" descr="http://im7-tub-ru.yandex.net/i?id=88538005-33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4941168"/>
            <a:ext cx="2149332" cy="1427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32656"/>
          <a:ext cx="5976664" cy="2058734"/>
        </p:xfrm>
        <a:graphic>
          <a:graphicData uri="http://schemas.openxmlformats.org/drawingml/2006/table">
            <a:tbl>
              <a:tblPr/>
              <a:tblGrid>
                <a:gridCol w="5976664"/>
              </a:tblGrid>
              <a:tr h="19442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Рождаемость – количество родившихся на 1000 человек за 1 год.</a:t>
                      </a:r>
                      <a:endParaRPr lang="ru-RU" sz="4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59832" y="4221088"/>
          <a:ext cx="6288360" cy="2058734"/>
        </p:xfrm>
        <a:graphic>
          <a:graphicData uri="http://schemas.openxmlformats.org/drawingml/2006/table">
            <a:tbl>
              <a:tblPr/>
              <a:tblGrid>
                <a:gridCol w="6288360"/>
              </a:tblGrid>
              <a:tr h="1634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Смертность – количество умерших на 1000 человек за 1 год.</a:t>
                      </a:r>
                      <a:endParaRPr lang="ru-RU" sz="4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507" name="Picture 3" descr="http://im5-tub-ru.yandex.net/i?id=33483927-2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980728"/>
            <a:ext cx="2603858" cy="1944216"/>
          </a:xfrm>
          <a:prstGeom prst="rect">
            <a:avLst/>
          </a:prstGeom>
          <a:noFill/>
        </p:spPr>
      </p:pic>
      <p:pic>
        <p:nvPicPr>
          <p:cNvPr id="21509" name="Picture 5" descr="http://im3-tub-ru.yandex.net/i?id=201286016-0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2592288" cy="1935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332656"/>
          <a:ext cx="8352928" cy="1357694"/>
        </p:xfrm>
        <a:graphic>
          <a:graphicData uri="http://schemas.openxmlformats.org/drawingml/2006/table">
            <a:tbl>
              <a:tblPr/>
              <a:tblGrid>
                <a:gridCol w="835292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Естественный прирост – разница между родившимися и умершими.</a:t>
                      </a:r>
                      <a:endParaRPr lang="ru-RU" sz="4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496" y="4841865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Демографический взрыв – сверхвысокие темпы роста численности населения.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 descr="http://im7-tub-ru.yandex.net/i?id=312848008-0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04864"/>
            <a:ext cx="3468275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260648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Факторы, влияющие  на демографические процессы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348800"/>
            <a:ext cx="69127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Уровень </a:t>
            </a:r>
            <a:r>
              <a:rPr lang="ru-RU" sz="3200" dirty="0" err="1" smtClean="0"/>
              <a:t>соцально</a:t>
            </a:r>
            <a:r>
              <a:rPr lang="ru-RU" sz="3200" dirty="0" smtClean="0"/>
              <a:t> – экономического развития.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Уровень урбанизации.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Изменение статуса женщины.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Увеличение доли старших возрастов («старение нации»)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Последствия войн и военных конфликтов.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Эпидемии.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Природные катастрофы.</a:t>
            </a:r>
          </a:p>
          <a:p>
            <a:pPr marL="342900" indent="-342900">
              <a:buAutoNum type="arabicPeriod"/>
            </a:pPr>
            <a:endParaRPr lang="ru-RU" sz="3200" dirty="0" smtClean="0"/>
          </a:p>
        </p:txBody>
      </p:sp>
      <p:pic>
        <p:nvPicPr>
          <p:cNvPr id="23554" name="Picture 2" descr="http://im8-tub-ru.yandex.net/i?id=58209116-6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3070" y="4941168"/>
            <a:ext cx="2327402" cy="17377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260648"/>
            <a:ext cx="8229600" cy="7588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Проверь себя!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1340768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Главной причиной роста численности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населения является: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высокая рождаемость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низкая смертность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превышение рождаемости над смертностью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564904"/>
            <a:ext cx="42484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842" name="Picture 2" descr="http://im8-tub-ru.yandex.net/i?id=312067559-3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509120"/>
            <a:ext cx="241098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одержимое 2"/>
          <p:cNvSpPr txBox="1">
            <a:spLocks/>
          </p:cNvSpPr>
          <p:nvPr/>
        </p:nvSpPr>
        <p:spPr>
          <a:xfrm>
            <a:off x="395536" y="1330424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 такое демографический взрыв: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пугающее перенаселение Земли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резкое снижение смертности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резкое увеличение рождаемости при высокой смертности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резкое снижение рождаемости при низкой смертности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резкое увеличение прироста населения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260648"/>
            <a:ext cx="8229600" cy="7588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Проверь себя!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988840"/>
            <a:ext cx="784887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866" name="Picture 2" descr="http://im4-tub-ru.yandex.net/i?id=521151627-6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524336" cy="1148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32656"/>
            <a:ext cx="74168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Типы воспроизводства населения мира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1916832"/>
          <a:ext cx="806489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 descr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4016"/>
            <a:ext cx="4680520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429000"/>
            <a:ext cx="475252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http://im4-tub-ru.yandex.net/i?id=503713286-52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149080"/>
            <a:ext cx="2121662" cy="1584176"/>
          </a:xfrm>
          <a:prstGeom prst="rect">
            <a:avLst/>
          </a:prstGeom>
          <a:noFill/>
        </p:spPr>
      </p:pic>
      <p:pic>
        <p:nvPicPr>
          <p:cNvPr id="24580" name="Picture 4" descr="http://im6-tub-ru.yandex.net/i?id=390214749-17-72"/>
          <p:cNvPicPr>
            <a:picLocks noChangeAspect="1" noChangeArrowheads="1"/>
          </p:cNvPicPr>
          <p:nvPr/>
        </p:nvPicPr>
        <p:blipFill>
          <a:blip r:embed="rId5" cstate="print">
            <a:lum contrast="30000"/>
          </a:blip>
          <a:srcRect/>
          <a:stretch>
            <a:fillRect/>
          </a:stretch>
        </p:blipFill>
        <p:spPr bwMode="auto">
          <a:xfrm>
            <a:off x="5436096" y="764704"/>
            <a:ext cx="2934870" cy="1937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8313" y="188913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Теория демографического перехода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8313" y="1700213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объясняет последовательность смены демографических процессов</a:t>
            </a:r>
            <a:endParaRPr kumimoji="0" lang="ru-RU" sz="2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636838"/>
            <a:ext cx="66675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260648"/>
            <a:ext cx="8229600" cy="7588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Проверь себя!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1340768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Наиболее высокими темпами роста числа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жителей в последние десятилетия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выделялась: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Канада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Япония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Украина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/>
              <a:t>Нигерия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284984"/>
            <a:ext cx="230425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890" name="Picture 2" descr="http://im0-tub-ru.yandex.net/i?id=306735381-39-7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5004048" y="3140968"/>
            <a:ext cx="3451929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260648"/>
            <a:ext cx="8229600" cy="7588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Проверь себя!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1484784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большинстве высокоразвитых стран мира естественное движение характеризуется: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естественным приростом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естественной убылью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708920"/>
            <a:ext cx="48965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914" name="Picture 2" descr="http://im7-tub-ru.yandex.net/i?id=64287800-0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17032"/>
            <a:ext cx="3384376" cy="2527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76672"/>
            <a:ext cx="91440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b"/>
          <a:lstStyle/>
          <a:p>
            <a:pPr algn="ctr"/>
            <a:endParaRPr lang="ru-RU" sz="5000" b="1" dirty="0" smtClean="0">
              <a:solidFill>
                <a:schemeClr val="hlink"/>
              </a:solidFill>
            </a:endParaRPr>
          </a:p>
          <a:p>
            <a:pPr algn="ctr"/>
            <a:endParaRPr lang="ru-RU" sz="5000" b="1" dirty="0">
              <a:solidFill>
                <a:schemeClr val="hlink"/>
              </a:solidFill>
            </a:endParaRPr>
          </a:p>
          <a:p>
            <a:pPr algn="ctr"/>
            <a:endParaRPr lang="ru-RU" sz="5000" b="1" dirty="0" smtClean="0">
              <a:solidFill>
                <a:schemeClr val="hlink"/>
              </a:solidFill>
            </a:endParaRPr>
          </a:p>
          <a:p>
            <a:pPr algn="ctr"/>
            <a:endParaRPr lang="ru-RU" sz="5000" b="1" dirty="0">
              <a:solidFill>
                <a:schemeClr val="hlink"/>
              </a:solidFill>
            </a:endParaRPr>
          </a:p>
          <a:p>
            <a:pPr algn="ctr"/>
            <a:endParaRPr lang="ru-RU" sz="5000" b="1" dirty="0" smtClean="0">
              <a:solidFill>
                <a:schemeClr val="hlink"/>
              </a:solidFill>
            </a:endParaRPr>
          </a:p>
          <a:p>
            <a:pPr algn="ctr"/>
            <a:endParaRPr lang="ru-RU" sz="5000" b="1" dirty="0">
              <a:solidFill>
                <a:schemeClr val="hlink"/>
              </a:solidFill>
            </a:endParaRPr>
          </a:p>
          <a:p>
            <a:pPr algn="ctr"/>
            <a:endParaRPr lang="ru-RU" sz="5000" b="1" dirty="0" smtClean="0">
              <a:solidFill>
                <a:schemeClr val="hlink"/>
              </a:solidFill>
            </a:endParaRPr>
          </a:p>
          <a:p>
            <a:pPr algn="ctr"/>
            <a:r>
              <a:rPr lang="ru-RU" sz="5000" b="1" dirty="0" smtClean="0"/>
              <a:t>Численность </a:t>
            </a:r>
            <a:r>
              <a:rPr lang="ru-RU" sz="5000" b="1" dirty="0"/>
              <a:t>и воспроизводство населения.</a:t>
            </a:r>
            <a:br>
              <a:rPr lang="ru-RU" sz="5000" b="1" dirty="0"/>
            </a:br>
            <a:r>
              <a:rPr lang="ru-RU" sz="5000" b="1" dirty="0"/>
              <a:t>Демографическая </a:t>
            </a:r>
            <a:r>
              <a:rPr lang="ru-RU" sz="5000" b="1" dirty="0" smtClean="0"/>
              <a:t>политика.</a:t>
            </a:r>
            <a:endParaRPr lang="ru-RU" sz="5000" b="1" dirty="0"/>
          </a:p>
        </p:txBody>
      </p:sp>
      <p:pic>
        <p:nvPicPr>
          <p:cNvPr id="6" name="Рисунок 5" descr="http://im5-tub-ru.yandex.net/i?id=256118022-49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789040"/>
            <a:ext cx="25922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0"/>
            <a:ext cx="58201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Демографическая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ситуация в России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6626" name="Picture 2" descr="Картинка 17 из 4590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831583"/>
            <a:ext cx="5760640" cy="390167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5903893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Численность населения России – 141,9 миллиона человек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6628" name="Picture 4" descr="http://im3-tub-ru.yandex.net/i?id=161619635-01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1" y="332656"/>
            <a:ext cx="1530169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 descr="Русский крес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734481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71600" y="332656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«Русский крест»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62718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Численность населения мира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372200" y="188640"/>
            <a:ext cx="2555776" cy="13681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7 миллиардов человек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41158" y="1556792"/>
            <a:ext cx="66113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Численность населения России</a:t>
            </a:r>
            <a:endParaRPr lang="ru-RU" sz="3600" b="1" cap="none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9512" y="908720"/>
            <a:ext cx="2555776" cy="136815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141, 9 млн. человек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420888"/>
            <a:ext cx="465524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F278D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Численность населения </a:t>
            </a:r>
          </a:p>
          <a:p>
            <a:pPr algn="ctr"/>
            <a:r>
              <a:rPr lang="ru-RU" sz="3200" b="1" cap="none" spc="50" dirty="0" smtClean="0">
                <a:ln w="11430"/>
                <a:solidFill>
                  <a:srgbClr val="F278D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Калужской области</a:t>
            </a:r>
            <a:endParaRPr lang="ru-RU" sz="3200" b="1" cap="none" spc="50" dirty="0">
              <a:ln w="11430"/>
              <a:solidFill>
                <a:srgbClr val="F278D8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12160" y="2276872"/>
            <a:ext cx="2555776" cy="1368152"/>
          </a:xfrm>
          <a:prstGeom prst="ellipse">
            <a:avLst/>
          </a:prstGeom>
          <a:solidFill>
            <a:srgbClr val="F278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1009,9 тысяч человек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3861048"/>
            <a:ext cx="465524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>
                  <a:noFill/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Численность населения </a:t>
            </a:r>
          </a:p>
          <a:p>
            <a:pPr algn="ctr"/>
            <a:r>
              <a:rPr lang="ru-RU" sz="3200" b="1" cap="none" spc="50" dirty="0" err="1" smtClean="0">
                <a:ln w="11430">
                  <a:noFill/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Жиздринского</a:t>
            </a:r>
            <a:r>
              <a:rPr lang="ru-RU" sz="3200" b="1" cap="none" spc="50" dirty="0" smtClean="0">
                <a:ln w="11430">
                  <a:noFill/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района</a:t>
            </a:r>
            <a:endParaRPr lang="ru-RU" sz="3200" b="1" cap="none" spc="50" dirty="0">
              <a:ln w="11430">
                <a:noFill/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67544" y="3645024"/>
            <a:ext cx="2555776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10838 человек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5373216"/>
            <a:ext cx="820942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Численность населения г. Жиздра – 5996 человек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88640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Демографическая </a:t>
            </a:r>
            <a:r>
              <a:rPr lang="ru-RU" sz="2800" b="1" dirty="0" smtClean="0">
                <a:solidFill>
                  <a:srgbClr val="FF0000"/>
                </a:solidFill>
              </a:rPr>
              <a:t>политика      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– это целенаправленная деятельность государственных органов и иных социальных институтов в сфере регулирования процессов воспроизводства населения</a:t>
            </a:r>
            <a:endParaRPr lang="ru-RU" sz="2800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2287588"/>
            <a:ext cx="8229600" cy="925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ТИПЫ ДЕМОГРАФИЧЕСКОЙ ПОЛИТИКИ:</a:t>
            </a:r>
            <a:endParaRPr kumimoji="0" lang="ru-RU" sz="2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528" y="3501008"/>
            <a:ext cx="4038600" cy="3643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Политика, направленная на понижение рождаемости                       (в развивающихся странах)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572000" y="3573016"/>
            <a:ext cx="43037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Политика</a:t>
            </a:r>
            <a:r>
              <a:rPr lang="ru-RU" sz="2400" dirty="0">
                <a:latin typeface="Arial" pitchFamily="34" charset="0"/>
              </a:rPr>
              <a:t>,</a:t>
            </a:r>
            <a:r>
              <a:rPr lang="ru-RU" sz="2400" dirty="0"/>
              <a:t> направленная на повышение рождаемости                   (в развитых странах)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979712" y="3140968"/>
            <a:ext cx="1080120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52120" y="3140968"/>
            <a:ext cx="1296144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 descr="Картинка 5 из 4673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79" y="5013176"/>
            <a:ext cx="2412369" cy="1606738"/>
          </a:xfrm>
          <a:prstGeom prst="rect">
            <a:avLst/>
          </a:prstGeom>
          <a:noFill/>
        </p:spPr>
      </p:pic>
      <p:pic>
        <p:nvPicPr>
          <p:cNvPr id="28676" name="Picture 4" descr="http://im0-tub-ru.yandex.net/i?id=486906194-71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948847"/>
            <a:ext cx="2304256" cy="1720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98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496" y="44625"/>
          <a:ext cx="8892480" cy="6827790"/>
        </p:xfrm>
        <a:graphic>
          <a:graphicData uri="http://schemas.openxmlformats.org/drawingml/2006/table">
            <a:tbl>
              <a:tblPr/>
              <a:tblGrid>
                <a:gridCol w="1437309"/>
                <a:gridCol w="3779304"/>
                <a:gridCol w="3675867"/>
              </a:tblGrid>
              <a:tr h="397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Меры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На повышение рождаемости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На снижение рождаемости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4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Экономи-ческие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Оплачиваемые отпуска и различные пособия при рождении детей, пособия на детей в зависимости от их количества, возраста и состава семьи, различные ссуды, кредиты, налоговые и жилищные льготы и т.д.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Сейчас очень развито в России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Льготы для малодетных семей.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В Китае, например, семьям с одним ребёнком дают лучшее жильё, помогают устроить детей в садик, школу и ВУЗ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5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Админи-стративно-правовые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Законодательные акты, регулирующие возраст вступления в брак,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разводимость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, отношение к абортам, имущественное положение матери и детей в случае распада семьи, режим труда работающих женщин и др.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Законодательные акты, регулирующие возраст вступления в брак, применение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контрацептивов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и др.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Особенно распространено в Индии. Ежегодно стерилизуется более 5 млн. мужчин и женщин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0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Воспита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-тельные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и </a:t>
                      </a: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пропаган-дистские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Формирование общественного мнения, норм и стандартов демографического поведения, определение отношения к религиозным и другим традициями обычаям воспроизводства населения, к половому воспитанию и образованию молодёжи и 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Пропаганда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контрацептивов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, формирование общественного мнения, норм и стандартов демографического поведения, отношение к политике планирования семьи и др.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Проводится как в Китае, так и в Индии и Пакистане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4168" y="548680"/>
            <a:ext cx="531587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Дома: </a:t>
            </a:r>
          </a:p>
          <a:p>
            <a:pPr algn="ctr"/>
            <a:r>
              <a:rPr lang="ru-RU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 3  </a:t>
            </a:r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п.</a:t>
            </a:r>
            <a:r>
              <a:rPr lang="en-US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1;</a:t>
            </a:r>
          </a:p>
          <a:p>
            <a:pPr algn="ctr"/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тр. 85 задание 3</a:t>
            </a:r>
            <a:endParaRPr lang="ru-RU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1746" name="Picture 2" descr="http://im3-tub-ru.yandex.net/i?id=179479666-02-72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 rot="20654859">
            <a:off x="2339752" y="3645024"/>
            <a:ext cx="1656184" cy="2141617"/>
          </a:xfrm>
          <a:prstGeom prst="rect">
            <a:avLst/>
          </a:prstGeom>
          <a:noFill/>
        </p:spPr>
      </p:pic>
      <p:pic>
        <p:nvPicPr>
          <p:cNvPr id="31748" name="Picture 4" descr="http://im2-tub-ru.yandex.net/i?id=393462366-04-72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6750" t="15120" r="12251"/>
          <a:stretch>
            <a:fillRect/>
          </a:stretch>
        </p:blipFill>
        <p:spPr bwMode="auto">
          <a:xfrm rot="634697">
            <a:off x="4860032" y="3429000"/>
            <a:ext cx="2016224" cy="2829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1556792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изучить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особенности изменения численности населения мира и процессов,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влияющих на естественное движение населения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D:\КАРТИНКИ\Коллекция картинок3\pe0766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501007"/>
            <a:ext cx="2610421" cy="286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1769666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Численность  населения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Воспроизводство населения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Типы воспроизводства населения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Демографическая ситуация в России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764704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ПЛАН УРОКА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16387" name="Picture 3" descr="http://im6-tub-ru.yandex.net/i?id=525590303-1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05064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25391" y="260648"/>
            <a:ext cx="50995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Численность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аселения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мира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410" name="Picture 2" descr="http://im4-tub-ru.yandex.net/i?id=184494409-16-72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5508104" y="3212976"/>
            <a:ext cx="3240360" cy="3240360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827584" y="2780928"/>
            <a:ext cx="4104456" cy="27363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7 </a:t>
            </a:r>
            <a:r>
              <a:rPr lang="ru-RU" sz="4000" dirty="0" smtClean="0"/>
              <a:t>миллиардов человек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4" descr="рис.1.Увеличение численности на миллиар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6700" y="1196975"/>
            <a:ext cx="3989388" cy="4178300"/>
          </a:xfrm>
          <a:prstGeom prst="rect">
            <a:avLst/>
          </a:prstGeom>
          <a:solidFill>
            <a:srgbClr val="CCFFFF"/>
          </a:solidFill>
        </p:spPr>
      </p:pic>
      <p:pic>
        <p:nvPicPr>
          <p:cNvPr id="4" name="Picture 6" descr="Динамика численности населения"/>
          <p:cNvPicPr>
            <a:picLocks noChangeAspect="1" noChangeArrowheads="1"/>
          </p:cNvPicPr>
          <p:nvPr/>
        </p:nvPicPr>
        <p:blipFill>
          <a:blip r:embed="rId3" cstate="print">
            <a:lum contrast="36000"/>
          </a:blip>
          <a:srcRect l="1683" t="1872" r="1364" b="1913"/>
          <a:stretch>
            <a:fillRect/>
          </a:stretch>
        </p:blipFill>
        <p:spPr>
          <a:xfrm>
            <a:off x="4787900" y="1268413"/>
            <a:ext cx="3783013" cy="41052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260648"/>
            <a:ext cx="8229600" cy="7588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Численность населения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23850" y="5661025"/>
            <a:ext cx="8243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66"/>
                </a:solidFill>
              </a:rPr>
              <a:t>Чем грозят человечеству такие стремительные темпы роста населения?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434" name="Picture 2" descr="http://im7-tub-ru.yandex.net/i?id=573887878-6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3"/>
            <a:ext cx="1368152" cy="136815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23728" y="620687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Нехватка пресной воды</a:t>
            </a:r>
            <a:endParaRPr lang="ru-RU" sz="3600" b="1" dirty="0"/>
          </a:p>
        </p:txBody>
      </p:sp>
      <p:pic>
        <p:nvPicPr>
          <p:cNvPr id="18436" name="Picture 4" descr="http://im2-tub-ru.yandex.net/i?id=31474413-38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772816"/>
            <a:ext cx="1865660" cy="13681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22048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Нехватка земельных угодий</a:t>
            </a:r>
            <a:endParaRPr lang="ru-RU" sz="3600" b="1" dirty="0"/>
          </a:p>
        </p:txBody>
      </p:sp>
      <p:pic>
        <p:nvPicPr>
          <p:cNvPr id="18438" name="Picture 6" descr="http://im8-tub-ru.yandex.net/i?id=53025729-28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573016"/>
            <a:ext cx="1811093" cy="136435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67744" y="4006805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Дефицит минеральных ресурсов</a:t>
            </a:r>
            <a:endParaRPr lang="ru-RU" sz="3600" b="1" dirty="0"/>
          </a:p>
        </p:txBody>
      </p:sp>
      <p:pic>
        <p:nvPicPr>
          <p:cNvPr id="18440" name="Picture 8" descr="http://im4-tub-ru.yandex.net/i?id=213975036-31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5085184"/>
            <a:ext cx="1428750" cy="14097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66124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Нехватка жизненного пространства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pres?slideindex=1&amp;slidetitle=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260648"/>
            <a:ext cx="8229600" cy="7588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Проверь себя!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268760"/>
            <a:ext cx="8352928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Самыми высокими в мировой истории темпы прироста населения (около 20%) были: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60-х – 80-х гг. ХХ 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начале 40-х гг. ХХ 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начале 90-х гг. ХХ 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начале ХХ 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конце ХХ в.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996952"/>
            <a:ext cx="3672408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818" name="Picture 2" descr="Картинка 74 из 12180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996952"/>
            <a:ext cx="344024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Воспроизводство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(естественное движение)</a:t>
            </a:r>
            <a:endParaRPr kumimoji="0" lang="ru-RU" sz="44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55576" y="1844824"/>
            <a:ext cx="7417519" cy="2447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600" dirty="0" smtClean="0"/>
              <a:t> </a:t>
            </a:r>
            <a:r>
              <a:rPr lang="ru-RU" sz="2600" dirty="0" smtClean="0"/>
              <a:t>  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это совокупность процессов рождаемости, смертности и естественного прироста, которые обеспечивают беспрерывное возобновление и смену людских поколений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82" name="Picture 2" descr="http://im3-tub-ru.yandex.net/i?id=232943098-5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149080"/>
            <a:ext cx="2952328" cy="2361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650</Words>
  <Application>Microsoft Office PowerPoint</Application>
  <PresentationFormat>Экран (4:3)</PresentationFormat>
  <Paragraphs>120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Цель: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2011-11-12T21:10:01Z</dcterms:created>
  <dcterms:modified xsi:type="dcterms:W3CDTF">2011-11-13T21:14:09Z</dcterms:modified>
</cp:coreProperties>
</file>