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86" r:id="rId3"/>
    <p:sldId id="287" r:id="rId4"/>
    <p:sldId id="263" r:id="rId5"/>
    <p:sldId id="279" r:id="rId6"/>
    <p:sldId id="288" r:id="rId7"/>
    <p:sldId id="277" r:id="rId8"/>
    <p:sldId id="262" r:id="rId9"/>
    <p:sldId id="280" r:id="rId10"/>
    <p:sldId id="290" r:id="rId11"/>
    <p:sldId id="269" r:id="rId12"/>
    <p:sldId id="268" r:id="rId13"/>
    <p:sldId id="270" r:id="rId14"/>
    <p:sldId id="271" r:id="rId15"/>
    <p:sldId id="272" r:id="rId16"/>
    <p:sldId id="273" r:id="rId17"/>
    <p:sldId id="275" r:id="rId18"/>
    <p:sldId id="276" r:id="rId19"/>
    <p:sldId id="291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817"/>
    <a:srgbClr val="113B33"/>
    <a:srgbClr val="B5EE82"/>
    <a:srgbClr val="AAEB6F"/>
    <a:srgbClr val="8AEA70"/>
    <a:srgbClr val="83E872"/>
    <a:srgbClr val="84E773"/>
    <a:srgbClr val="A5DD6D"/>
    <a:srgbClr val="AADC6E"/>
    <a:srgbClr val="9AD5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81" autoAdjust="0"/>
  </p:normalViewPr>
  <p:slideViewPr>
    <p:cSldViewPr>
      <p:cViewPr varScale="1">
        <p:scale>
          <a:sx n="76" d="100"/>
          <a:sy n="76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04B67-9A6B-4FB2-8894-34C01ADAA7D5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4E799-92BB-4417-8AC9-A75FDD983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Цель создания презентации - представить свой педагогический опыт использования игровых приёмов на занятиях при изучении «азбуки» оригами.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Важным условием успешного развития детского творчества является умение педагога применять в своей работе современные педагогические технологии.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E799-92BB-4417-8AC9-A75FDD98319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Ребёнку необыкновенно интересно отправиться в опасное приключение с храбрым пальцем, который не просто заглаживает линии сгибов, а прокладывает в лесу тропу,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E799-92BB-4417-8AC9-A75FDD98319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идёт по канатной дороге, спускается по верёвочной лестнице!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E799-92BB-4417-8AC9-A75FDD98319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Отважный палец поднимается на вершину горы (поиск прямого угла с последующим сгибанием к нему острых углов).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E799-92BB-4417-8AC9-A75FDD98319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Палец ищет сокровища в тёмной пещере (выполняется расплющивание угла).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E799-92BB-4417-8AC9-A75FDD98319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Озорник палец катается в лифте, на санках (прокладывание вертикальных и наклонных линий).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E799-92BB-4417-8AC9-A75FDD98319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поиски пропавшего пальца идут его братья. Вот тут-то и выясняется, кто – неуклюж, неповоротлив, а кто и очень слаб.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(Для развития мелкой моторики необходимо в процессе складывания «заставлять» работать все пальцы, причем – обеих рук).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E799-92BB-4417-8AC9-A75FDD98319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Непросто выполнить, запомнить и воспроизвести в определённой последовательности следующие действия: проложить диагонали квадрата, найти середину и согнуть к середине четыре угла, заглаживая сгибы. А затем повторить то же самое два раза, переворачивая при этом заготовку на другую сторону. диагонали не «попадают» в углы, середина смещена в сторону, уголки «не хотят» встречаться, кто-то плохо заглаживает линии сгибов, у кого-то пропущены этапы складывания, а кто-то торопится и складывает небрежно.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E799-92BB-4417-8AC9-A75FDD98319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наш квадрат – это лужайка с тропинками, и мы кладём в перекрёсток волшебное зёрнышко, способное накормить любое количество птиц, а вот и четыре голодных петушка прибежали! А следом за ними – курочки, затем и цыплята. Опыт показывает, что дети охотно включаются в такую игру, работают старательно и с заданием справляются почти все.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E799-92BB-4417-8AC9-A75FDD98319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Конечно, подобные игровые приёмы используются на начальных этапах обучения.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Овладев необходимыми умениями складывания, дети работают по схеме, по словесному объяснению задания. Но если у кого-то возникают затруднения, то достаточно сказать, например: «Едем на лифте», «Кладём зёрнышко» и т. п., то есть, используя опорные и ключевые слова. При этом у ребёнка возникает ассоциативный образ, который помогает ему правильно выполнить задание.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E799-92BB-4417-8AC9-A75FDD98319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Современные педагогические технологии представляют собой сочетание всего ценного, что накоплено в отечественном и зарубежном опыте, в семейной и народной педагогике и достижений педагогической науки и практики настоящего времени.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E799-92BB-4417-8AC9-A75FDD98319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наряду с трудом и ученьем - это один из основных видов деятельности человека любого возраста.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E799-92BB-4417-8AC9-A75FDD98319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Уникальной формой обучения являются игровые технологии.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Игру как метод обучения, передачи опыта старших поколений младшим люди использовали с древности.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E799-92BB-4417-8AC9-A75FDD98319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 играют почти постоянно: с  игрушками, с предметами-заменителями, без предметов, обыгрывая какую-либо ситуацию, принимая на себя определённую роль.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E799-92BB-4417-8AC9-A75FDD98319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Младшие школьники легко входят в образы и  с удовольствием вовлекаются в любую деятельность, особенно в игровую.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E799-92BB-4417-8AC9-A75FDD98319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является ведущим видом деятельности  дошкольника. Все следующие за дошкольным возрастные периоды со своими ведущими видами деятельности не вытесняют игру, а продолжают включать ее в свой процесс.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детей  младшего школьного возраста идёт плавный переход ведущего вида деятельности от игровой в учебную.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E799-92BB-4417-8AC9-A75FDD98319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Освоение «азбуки» оригами проходит в группах первого года обучения,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второй половине дня. К этому времени  многие дети оказываются усталыми. . При слабой еще координации мелкой мускулатуры, при неразвитом глазомере эти действия требуют от ребенка известного волевого и мыслительного напряжения. Иногда школьникам физически и психологически трудно усваивать учебные навыки и умения на протяжении всего занятия.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E799-92BB-4417-8AC9-A75FDD98319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Избежать при объяснении нового материала однообразия и скуки, обеспечить живость и непосредственность детского восприятия и деятельности помогают разработанные мной игровые приёмы.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E799-92BB-4417-8AC9-A75FDD98319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E82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nionddt.ru/wp-content/uploads/2013/01/pedtehnologii.do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nsportal.ru/sites/default/files/2011/12/igrovye_tehnologii.docx" TargetMode="External"/><Relationship Id="rId4" Type="http://schemas.openxmlformats.org/officeDocument/2006/relationships/hyperlink" Target="http://nsportal.ru/hlebnikova-oksana-aleksandrov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2420307"/>
            <a:ext cx="813690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2700">
                  <a:noFill/>
                  <a:prstDash val="solid"/>
                </a:ln>
                <a:solidFill>
                  <a:srgbClr val="10381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к курсовой работе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10381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«Использование игровых приёмов</a:t>
            </a:r>
            <a:endParaRPr kumimoji="0" lang="ru-RU" sz="2800" b="1" i="0" u="none" strike="noStrike" normalizeH="0" baseline="0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10381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10381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normalizeH="0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10381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 изучении «азбуки» оригами»</a:t>
            </a:r>
            <a:r>
              <a:rPr kumimoji="0" lang="ru-RU" sz="2800" b="1" i="0" u="none" strike="noStrike" normalizeH="0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10381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410" name="Picture 2" descr="http://baltayschool.ucoz.ru/55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5373216"/>
            <a:ext cx="3857625" cy="1314451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8892480" cy="126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нетиповое образовательное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0381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дополнительного образования детей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0381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«Санкт-Петербургский городской Дворец творчества юных»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103817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Cambria" pitchFamily="18" charset="0"/>
                <a:cs typeface="Arial" pitchFamily="34" charset="0"/>
              </a:rPr>
              <a:t>Городской центр развития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Cambria" pitchFamily="18" charset="0"/>
                <a:cs typeface="Arial" pitchFamily="34" charset="0"/>
              </a:rPr>
              <a:t>дополнительного образования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103817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119675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Курсы повышения квалификации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«Современные подходы к деятельности педагога дополнительного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образования по направлению Оригами»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95536" y="4005064"/>
            <a:ext cx="87484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Автор: Ткаченко Галина Глебовна</a:t>
            </a:r>
            <a:r>
              <a:rPr lang="ru-RU" sz="1400" dirty="0" smtClean="0">
                <a:solidFill>
                  <a:srgbClr val="10381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дополнительного образования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0381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 объединения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Бумагопластика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rgbClr val="10381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ГБУДО ДДТ «Союз» Выборгского р-на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0381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Куратор: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Технорядова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Анна Михайловна</a:t>
            </a:r>
            <a:r>
              <a:rPr lang="ru-RU" sz="1400" dirty="0" smtClean="0">
                <a:solidFill>
                  <a:srgbClr val="103817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 ГУМО педагогов Оригами                        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0381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347864" y="4836150"/>
            <a:ext cx="2699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Санкт-Петербург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NS\Desktop\н\н\htmlimageт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755576" y="404664"/>
            <a:ext cx="7620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neta.moy.su/_bl/108/053965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476672"/>
            <a:ext cx="5184576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лилиния 2"/>
          <p:cNvSpPr/>
          <p:nvPr/>
        </p:nvSpPr>
        <p:spPr>
          <a:xfrm>
            <a:off x="4528719" y="3043725"/>
            <a:ext cx="4075729" cy="1192860"/>
          </a:xfrm>
          <a:custGeom>
            <a:avLst/>
            <a:gdLst>
              <a:gd name="connsiteX0" fmla="*/ 57758 w 4268514"/>
              <a:gd name="connsiteY0" fmla="*/ 135467 h 1192860"/>
              <a:gd name="connsiteX1" fmla="*/ 102914 w 4268514"/>
              <a:gd name="connsiteY1" fmla="*/ 146756 h 1192860"/>
              <a:gd name="connsiteX2" fmla="*/ 159358 w 4268514"/>
              <a:gd name="connsiteY2" fmla="*/ 158045 h 1192860"/>
              <a:gd name="connsiteX3" fmla="*/ 317403 w 4268514"/>
              <a:gd name="connsiteY3" fmla="*/ 203200 h 1192860"/>
              <a:gd name="connsiteX4" fmla="*/ 407714 w 4268514"/>
              <a:gd name="connsiteY4" fmla="*/ 214489 h 1192860"/>
              <a:gd name="connsiteX5" fmla="*/ 498025 w 4268514"/>
              <a:gd name="connsiteY5" fmla="*/ 237067 h 1192860"/>
              <a:gd name="connsiteX6" fmla="*/ 531892 w 4268514"/>
              <a:gd name="connsiteY6" fmla="*/ 248356 h 1192860"/>
              <a:gd name="connsiteX7" fmla="*/ 678647 w 4268514"/>
              <a:gd name="connsiteY7" fmla="*/ 270934 h 1192860"/>
              <a:gd name="connsiteX8" fmla="*/ 746381 w 4268514"/>
              <a:gd name="connsiteY8" fmla="*/ 293511 h 1192860"/>
              <a:gd name="connsiteX9" fmla="*/ 847981 w 4268514"/>
              <a:gd name="connsiteY9" fmla="*/ 316089 h 1192860"/>
              <a:gd name="connsiteX10" fmla="*/ 915714 w 4268514"/>
              <a:gd name="connsiteY10" fmla="*/ 338667 h 1192860"/>
              <a:gd name="connsiteX11" fmla="*/ 949581 w 4268514"/>
              <a:gd name="connsiteY11" fmla="*/ 349956 h 1192860"/>
              <a:gd name="connsiteX12" fmla="*/ 1006025 w 4268514"/>
              <a:gd name="connsiteY12" fmla="*/ 361245 h 1192860"/>
              <a:gd name="connsiteX13" fmla="*/ 1096336 w 4268514"/>
              <a:gd name="connsiteY13" fmla="*/ 383823 h 1192860"/>
              <a:gd name="connsiteX14" fmla="*/ 1254381 w 4268514"/>
              <a:gd name="connsiteY14" fmla="*/ 406400 h 1192860"/>
              <a:gd name="connsiteX15" fmla="*/ 1299536 w 4268514"/>
              <a:gd name="connsiteY15" fmla="*/ 428978 h 1192860"/>
              <a:gd name="connsiteX16" fmla="*/ 1401136 w 4268514"/>
              <a:gd name="connsiteY16" fmla="*/ 451556 h 1192860"/>
              <a:gd name="connsiteX17" fmla="*/ 1468869 w 4268514"/>
              <a:gd name="connsiteY17" fmla="*/ 485423 h 1192860"/>
              <a:gd name="connsiteX18" fmla="*/ 1536603 w 4268514"/>
              <a:gd name="connsiteY18" fmla="*/ 541867 h 1192860"/>
              <a:gd name="connsiteX19" fmla="*/ 1615625 w 4268514"/>
              <a:gd name="connsiteY19" fmla="*/ 564445 h 1192860"/>
              <a:gd name="connsiteX20" fmla="*/ 1694647 w 4268514"/>
              <a:gd name="connsiteY20" fmla="*/ 587023 h 1192860"/>
              <a:gd name="connsiteX21" fmla="*/ 1830114 w 4268514"/>
              <a:gd name="connsiteY21" fmla="*/ 598311 h 1192860"/>
              <a:gd name="connsiteX22" fmla="*/ 2044603 w 4268514"/>
              <a:gd name="connsiteY22" fmla="*/ 632178 h 1192860"/>
              <a:gd name="connsiteX23" fmla="*/ 2089758 w 4268514"/>
              <a:gd name="connsiteY23" fmla="*/ 643467 h 1192860"/>
              <a:gd name="connsiteX24" fmla="*/ 2304247 w 4268514"/>
              <a:gd name="connsiteY24" fmla="*/ 654756 h 1192860"/>
              <a:gd name="connsiteX25" fmla="*/ 2405847 w 4268514"/>
              <a:gd name="connsiteY25" fmla="*/ 677334 h 1192860"/>
              <a:gd name="connsiteX26" fmla="*/ 2507447 w 4268514"/>
              <a:gd name="connsiteY26" fmla="*/ 711200 h 1192860"/>
              <a:gd name="connsiteX27" fmla="*/ 2676781 w 4268514"/>
              <a:gd name="connsiteY27" fmla="*/ 745067 h 1192860"/>
              <a:gd name="connsiteX28" fmla="*/ 2767092 w 4268514"/>
              <a:gd name="connsiteY28" fmla="*/ 767645 h 1192860"/>
              <a:gd name="connsiteX29" fmla="*/ 2823536 w 4268514"/>
              <a:gd name="connsiteY29" fmla="*/ 778934 h 1192860"/>
              <a:gd name="connsiteX30" fmla="*/ 2857403 w 4268514"/>
              <a:gd name="connsiteY30" fmla="*/ 790223 h 1192860"/>
              <a:gd name="connsiteX31" fmla="*/ 2947714 w 4268514"/>
              <a:gd name="connsiteY31" fmla="*/ 801511 h 1192860"/>
              <a:gd name="connsiteX32" fmla="*/ 3162203 w 4268514"/>
              <a:gd name="connsiteY32" fmla="*/ 835378 h 1192860"/>
              <a:gd name="connsiteX33" fmla="*/ 3275092 w 4268514"/>
              <a:gd name="connsiteY33" fmla="*/ 869245 h 1192860"/>
              <a:gd name="connsiteX34" fmla="*/ 3342825 w 4268514"/>
              <a:gd name="connsiteY34" fmla="*/ 914400 h 1192860"/>
              <a:gd name="connsiteX35" fmla="*/ 3467003 w 4268514"/>
              <a:gd name="connsiteY35" fmla="*/ 936978 h 1192860"/>
              <a:gd name="connsiteX36" fmla="*/ 3602469 w 4268514"/>
              <a:gd name="connsiteY36" fmla="*/ 936978 h 1192860"/>
              <a:gd name="connsiteX37" fmla="*/ 3670203 w 4268514"/>
              <a:gd name="connsiteY37" fmla="*/ 959556 h 1192860"/>
              <a:gd name="connsiteX38" fmla="*/ 3704069 w 4268514"/>
              <a:gd name="connsiteY38" fmla="*/ 982134 h 1192860"/>
              <a:gd name="connsiteX39" fmla="*/ 3794381 w 4268514"/>
              <a:gd name="connsiteY39" fmla="*/ 993423 h 1192860"/>
              <a:gd name="connsiteX40" fmla="*/ 3828247 w 4268514"/>
              <a:gd name="connsiteY40" fmla="*/ 1004711 h 1192860"/>
              <a:gd name="connsiteX41" fmla="*/ 3941136 w 4268514"/>
              <a:gd name="connsiteY41" fmla="*/ 1061156 h 1192860"/>
              <a:gd name="connsiteX42" fmla="*/ 4020158 w 4268514"/>
              <a:gd name="connsiteY42" fmla="*/ 1128889 h 1192860"/>
              <a:gd name="connsiteX43" fmla="*/ 4065314 w 4268514"/>
              <a:gd name="connsiteY43" fmla="*/ 1151467 h 1192860"/>
              <a:gd name="connsiteX44" fmla="*/ 4166914 w 4268514"/>
              <a:gd name="connsiteY44" fmla="*/ 1162756 h 1192860"/>
              <a:gd name="connsiteX45" fmla="*/ 4268514 w 4268514"/>
              <a:gd name="connsiteY45" fmla="*/ 1174045 h 1192860"/>
              <a:gd name="connsiteX46" fmla="*/ 4234647 w 4268514"/>
              <a:gd name="connsiteY46" fmla="*/ 1027289 h 1192860"/>
              <a:gd name="connsiteX47" fmla="*/ 4212069 w 4268514"/>
              <a:gd name="connsiteY47" fmla="*/ 959556 h 1192860"/>
              <a:gd name="connsiteX48" fmla="*/ 4200781 w 4268514"/>
              <a:gd name="connsiteY48" fmla="*/ 925689 h 1192860"/>
              <a:gd name="connsiteX49" fmla="*/ 4189492 w 4268514"/>
              <a:gd name="connsiteY49" fmla="*/ 891823 h 1192860"/>
              <a:gd name="connsiteX50" fmla="*/ 4178203 w 4268514"/>
              <a:gd name="connsiteY50" fmla="*/ 733778 h 1192860"/>
              <a:gd name="connsiteX51" fmla="*/ 4133047 w 4268514"/>
              <a:gd name="connsiteY51" fmla="*/ 722489 h 1192860"/>
              <a:gd name="connsiteX52" fmla="*/ 3941136 w 4268514"/>
              <a:gd name="connsiteY52" fmla="*/ 699911 h 1192860"/>
              <a:gd name="connsiteX53" fmla="*/ 3895981 w 4268514"/>
              <a:gd name="connsiteY53" fmla="*/ 688623 h 1192860"/>
              <a:gd name="connsiteX54" fmla="*/ 3828247 w 4268514"/>
              <a:gd name="connsiteY54" fmla="*/ 677334 h 1192860"/>
              <a:gd name="connsiteX55" fmla="*/ 3760514 w 4268514"/>
              <a:gd name="connsiteY55" fmla="*/ 643467 h 1192860"/>
              <a:gd name="connsiteX56" fmla="*/ 3658914 w 4268514"/>
              <a:gd name="connsiteY56" fmla="*/ 609600 h 1192860"/>
              <a:gd name="connsiteX57" fmla="*/ 3625047 w 4268514"/>
              <a:gd name="connsiteY57" fmla="*/ 598311 h 1192860"/>
              <a:gd name="connsiteX58" fmla="*/ 3591181 w 4268514"/>
              <a:gd name="connsiteY58" fmla="*/ 587023 h 1192860"/>
              <a:gd name="connsiteX59" fmla="*/ 3207358 w 4268514"/>
              <a:gd name="connsiteY59" fmla="*/ 598311 h 1192860"/>
              <a:gd name="connsiteX60" fmla="*/ 3094469 w 4268514"/>
              <a:gd name="connsiteY60" fmla="*/ 598311 h 1192860"/>
              <a:gd name="connsiteX61" fmla="*/ 2970292 w 4268514"/>
              <a:gd name="connsiteY61" fmla="*/ 564445 h 1192860"/>
              <a:gd name="connsiteX62" fmla="*/ 2925136 w 4268514"/>
              <a:gd name="connsiteY62" fmla="*/ 553156 h 1192860"/>
              <a:gd name="connsiteX63" fmla="*/ 2688069 w 4268514"/>
              <a:gd name="connsiteY63" fmla="*/ 541867 h 1192860"/>
              <a:gd name="connsiteX64" fmla="*/ 2609047 w 4268514"/>
              <a:gd name="connsiteY64" fmla="*/ 519289 h 1192860"/>
              <a:gd name="connsiteX65" fmla="*/ 2541314 w 4268514"/>
              <a:gd name="connsiteY65" fmla="*/ 496711 h 1192860"/>
              <a:gd name="connsiteX66" fmla="*/ 2417136 w 4268514"/>
              <a:gd name="connsiteY66" fmla="*/ 474134 h 1192860"/>
              <a:gd name="connsiteX67" fmla="*/ 2326825 w 4268514"/>
              <a:gd name="connsiteY67" fmla="*/ 462845 h 1192860"/>
              <a:gd name="connsiteX68" fmla="*/ 2270381 w 4268514"/>
              <a:gd name="connsiteY68" fmla="*/ 451556 h 1192860"/>
              <a:gd name="connsiteX69" fmla="*/ 2191358 w 4268514"/>
              <a:gd name="connsiteY69" fmla="*/ 428978 h 1192860"/>
              <a:gd name="connsiteX70" fmla="*/ 2101047 w 4268514"/>
              <a:gd name="connsiteY70" fmla="*/ 417689 h 1192860"/>
              <a:gd name="connsiteX71" fmla="*/ 1999447 w 4268514"/>
              <a:gd name="connsiteY71" fmla="*/ 383823 h 1192860"/>
              <a:gd name="connsiteX72" fmla="*/ 1920425 w 4268514"/>
              <a:gd name="connsiteY72" fmla="*/ 361245 h 1192860"/>
              <a:gd name="connsiteX73" fmla="*/ 1830114 w 4268514"/>
              <a:gd name="connsiteY73" fmla="*/ 349956 h 1192860"/>
              <a:gd name="connsiteX74" fmla="*/ 1773669 w 4268514"/>
              <a:gd name="connsiteY74" fmla="*/ 338667 h 1192860"/>
              <a:gd name="connsiteX75" fmla="*/ 1333403 w 4268514"/>
              <a:gd name="connsiteY75" fmla="*/ 327378 h 1192860"/>
              <a:gd name="connsiteX76" fmla="*/ 1265669 w 4268514"/>
              <a:gd name="connsiteY76" fmla="*/ 316089 h 1192860"/>
              <a:gd name="connsiteX77" fmla="*/ 1231803 w 4268514"/>
              <a:gd name="connsiteY77" fmla="*/ 304800 h 1192860"/>
              <a:gd name="connsiteX78" fmla="*/ 1085047 w 4268514"/>
              <a:gd name="connsiteY78" fmla="*/ 282223 h 1192860"/>
              <a:gd name="connsiteX79" fmla="*/ 1051181 w 4268514"/>
              <a:gd name="connsiteY79" fmla="*/ 270934 h 1192860"/>
              <a:gd name="connsiteX80" fmla="*/ 994736 w 4268514"/>
              <a:gd name="connsiteY80" fmla="*/ 259645 h 1192860"/>
              <a:gd name="connsiteX81" fmla="*/ 960869 w 4268514"/>
              <a:gd name="connsiteY81" fmla="*/ 248356 h 1192860"/>
              <a:gd name="connsiteX82" fmla="*/ 904425 w 4268514"/>
              <a:gd name="connsiteY82" fmla="*/ 237067 h 1192860"/>
              <a:gd name="connsiteX83" fmla="*/ 814114 w 4268514"/>
              <a:gd name="connsiteY83" fmla="*/ 214489 h 1192860"/>
              <a:gd name="connsiteX84" fmla="*/ 780247 w 4268514"/>
              <a:gd name="connsiteY84" fmla="*/ 203200 h 1192860"/>
              <a:gd name="connsiteX85" fmla="*/ 689936 w 4268514"/>
              <a:gd name="connsiteY85" fmla="*/ 191911 h 1192860"/>
              <a:gd name="connsiteX86" fmla="*/ 622203 w 4268514"/>
              <a:gd name="connsiteY86" fmla="*/ 180623 h 1192860"/>
              <a:gd name="connsiteX87" fmla="*/ 520603 w 4268514"/>
              <a:gd name="connsiteY87" fmla="*/ 146756 h 1192860"/>
              <a:gd name="connsiteX88" fmla="*/ 486736 w 4268514"/>
              <a:gd name="connsiteY88" fmla="*/ 135467 h 1192860"/>
              <a:gd name="connsiteX89" fmla="*/ 441581 w 4268514"/>
              <a:gd name="connsiteY89" fmla="*/ 124178 h 1192860"/>
              <a:gd name="connsiteX90" fmla="*/ 373847 w 4268514"/>
              <a:gd name="connsiteY90" fmla="*/ 101600 h 1192860"/>
              <a:gd name="connsiteX91" fmla="*/ 339981 w 4268514"/>
              <a:gd name="connsiteY91" fmla="*/ 90311 h 1192860"/>
              <a:gd name="connsiteX92" fmla="*/ 272247 w 4268514"/>
              <a:gd name="connsiteY92" fmla="*/ 79023 h 1192860"/>
              <a:gd name="connsiteX93" fmla="*/ 193225 w 4268514"/>
              <a:gd name="connsiteY93" fmla="*/ 56445 h 1192860"/>
              <a:gd name="connsiteX94" fmla="*/ 125492 w 4268514"/>
              <a:gd name="connsiteY94" fmla="*/ 33867 h 1192860"/>
              <a:gd name="connsiteX95" fmla="*/ 91625 w 4268514"/>
              <a:gd name="connsiteY95" fmla="*/ 22578 h 1192860"/>
              <a:gd name="connsiteX96" fmla="*/ 57758 w 4268514"/>
              <a:gd name="connsiteY96" fmla="*/ 11289 h 1192860"/>
              <a:gd name="connsiteX97" fmla="*/ 12603 w 4268514"/>
              <a:gd name="connsiteY97" fmla="*/ 0 h 1192860"/>
              <a:gd name="connsiteX98" fmla="*/ 1314 w 4268514"/>
              <a:gd name="connsiteY98" fmla="*/ 33867 h 1192860"/>
              <a:gd name="connsiteX99" fmla="*/ 69047 w 4268514"/>
              <a:gd name="connsiteY99" fmla="*/ 169334 h 1192860"/>
              <a:gd name="connsiteX100" fmla="*/ 80336 w 4268514"/>
              <a:gd name="connsiteY100" fmla="*/ 191911 h 119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268514" h="1192860">
                <a:moveTo>
                  <a:pt x="57758" y="135467"/>
                </a:moveTo>
                <a:cubicBezTo>
                  <a:pt x="72810" y="139230"/>
                  <a:pt x="87768" y="143390"/>
                  <a:pt x="102914" y="146756"/>
                </a:cubicBezTo>
                <a:cubicBezTo>
                  <a:pt x="121644" y="150918"/>
                  <a:pt x="140847" y="152996"/>
                  <a:pt x="159358" y="158045"/>
                </a:cubicBezTo>
                <a:cubicBezTo>
                  <a:pt x="222805" y="175349"/>
                  <a:pt x="247974" y="194521"/>
                  <a:pt x="317403" y="203200"/>
                </a:cubicBezTo>
                <a:lnTo>
                  <a:pt x="407714" y="214489"/>
                </a:lnTo>
                <a:cubicBezTo>
                  <a:pt x="437818" y="222015"/>
                  <a:pt x="468587" y="227254"/>
                  <a:pt x="498025" y="237067"/>
                </a:cubicBezTo>
                <a:cubicBezTo>
                  <a:pt x="509314" y="240830"/>
                  <a:pt x="520184" y="246227"/>
                  <a:pt x="531892" y="248356"/>
                </a:cubicBezTo>
                <a:cubicBezTo>
                  <a:pt x="600570" y="260843"/>
                  <a:pt x="618177" y="254443"/>
                  <a:pt x="678647" y="270934"/>
                </a:cubicBezTo>
                <a:cubicBezTo>
                  <a:pt x="701608" y="277196"/>
                  <a:pt x="723044" y="288844"/>
                  <a:pt x="746381" y="293511"/>
                </a:cubicBezTo>
                <a:cubicBezTo>
                  <a:pt x="778605" y="299956"/>
                  <a:pt x="816098" y="306524"/>
                  <a:pt x="847981" y="316089"/>
                </a:cubicBezTo>
                <a:cubicBezTo>
                  <a:pt x="870776" y="322928"/>
                  <a:pt x="893136" y="331141"/>
                  <a:pt x="915714" y="338667"/>
                </a:cubicBezTo>
                <a:cubicBezTo>
                  <a:pt x="927003" y="342430"/>
                  <a:pt x="937912" y="347622"/>
                  <a:pt x="949581" y="349956"/>
                </a:cubicBezTo>
                <a:cubicBezTo>
                  <a:pt x="968396" y="353719"/>
                  <a:pt x="987329" y="356931"/>
                  <a:pt x="1006025" y="361245"/>
                </a:cubicBezTo>
                <a:cubicBezTo>
                  <a:pt x="1036261" y="368223"/>
                  <a:pt x="1065545" y="379974"/>
                  <a:pt x="1096336" y="383823"/>
                </a:cubicBezTo>
                <a:cubicBezTo>
                  <a:pt x="1209360" y="397950"/>
                  <a:pt x="1156722" y="390123"/>
                  <a:pt x="1254381" y="406400"/>
                </a:cubicBezTo>
                <a:cubicBezTo>
                  <a:pt x="1269433" y="413926"/>
                  <a:pt x="1283417" y="424142"/>
                  <a:pt x="1299536" y="428978"/>
                </a:cubicBezTo>
                <a:cubicBezTo>
                  <a:pt x="1342894" y="441986"/>
                  <a:pt x="1364329" y="433152"/>
                  <a:pt x="1401136" y="451556"/>
                </a:cubicBezTo>
                <a:cubicBezTo>
                  <a:pt x="1488674" y="495325"/>
                  <a:pt x="1383743" y="457047"/>
                  <a:pt x="1468869" y="485423"/>
                </a:cubicBezTo>
                <a:cubicBezTo>
                  <a:pt x="1491447" y="504238"/>
                  <a:pt x="1512149" y="525565"/>
                  <a:pt x="1536603" y="541867"/>
                </a:cubicBezTo>
                <a:cubicBezTo>
                  <a:pt x="1546754" y="548634"/>
                  <a:pt x="1609038" y="562563"/>
                  <a:pt x="1615625" y="564445"/>
                </a:cubicBezTo>
                <a:cubicBezTo>
                  <a:pt x="1644781" y="572775"/>
                  <a:pt x="1663281" y="583102"/>
                  <a:pt x="1694647" y="587023"/>
                </a:cubicBezTo>
                <a:cubicBezTo>
                  <a:pt x="1739609" y="592643"/>
                  <a:pt x="1785051" y="593568"/>
                  <a:pt x="1830114" y="598311"/>
                </a:cubicBezTo>
                <a:cubicBezTo>
                  <a:pt x="1873798" y="602909"/>
                  <a:pt x="2021658" y="627876"/>
                  <a:pt x="2044603" y="632178"/>
                </a:cubicBezTo>
                <a:cubicBezTo>
                  <a:pt x="2059852" y="635037"/>
                  <a:pt x="2074301" y="642123"/>
                  <a:pt x="2089758" y="643467"/>
                </a:cubicBezTo>
                <a:cubicBezTo>
                  <a:pt x="2161084" y="649669"/>
                  <a:pt x="2232751" y="650993"/>
                  <a:pt x="2304247" y="654756"/>
                </a:cubicBezTo>
                <a:cubicBezTo>
                  <a:pt x="2333661" y="660639"/>
                  <a:pt x="2376236" y="668223"/>
                  <a:pt x="2405847" y="677334"/>
                </a:cubicBezTo>
                <a:cubicBezTo>
                  <a:pt x="2439967" y="687832"/>
                  <a:pt x="2472814" y="702542"/>
                  <a:pt x="2507447" y="711200"/>
                </a:cubicBezTo>
                <a:cubicBezTo>
                  <a:pt x="2769831" y="776797"/>
                  <a:pt x="2441622" y="698035"/>
                  <a:pt x="2676781" y="745067"/>
                </a:cubicBezTo>
                <a:cubicBezTo>
                  <a:pt x="2707209" y="751153"/>
                  <a:pt x="2736664" y="761559"/>
                  <a:pt x="2767092" y="767645"/>
                </a:cubicBezTo>
                <a:cubicBezTo>
                  <a:pt x="2785907" y="771408"/>
                  <a:pt x="2804922" y="774280"/>
                  <a:pt x="2823536" y="778934"/>
                </a:cubicBezTo>
                <a:cubicBezTo>
                  <a:pt x="2835080" y="781820"/>
                  <a:pt x="2845695" y="788094"/>
                  <a:pt x="2857403" y="790223"/>
                </a:cubicBezTo>
                <a:cubicBezTo>
                  <a:pt x="2887252" y="795650"/>
                  <a:pt x="2917610" y="797748"/>
                  <a:pt x="2947714" y="801511"/>
                </a:cubicBezTo>
                <a:cubicBezTo>
                  <a:pt x="3078347" y="834170"/>
                  <a:pt x="3007122" y="821280"/>
                  <a:pt x="3162203" y="835378"/>
                </a:cubicBezTo>
                <a:cubicBezTo>
                  <a:pt x="3244655" y="862862"/>
                  <a:pt x="3206848" y="852184"/>
                  <a:pt x="3275092" y="869245"/>
                </a:cubicBezTo>
                <a:cubicBezTo>
                  <a:pt x="3297670" y="884297"/>
                  <a:pt x="3316500" y="907819"/>
                  <a:pt x="3342825" y="914400"/>
                </a:cubicBezTo>
                <a:cubicBezTo>
                  <a:pt x="3413795" y="932142"/>
                  <a:pt x="3372622" y="923495"/>
                  <a:pt x="3467003" y="936978"/>
                </a:cubicBezTo>
                <a:cubicBezTo>
                  <a:pt x="3539252" y="924936"/>
                  <a:pt x="3530220" y="918916"/>
                  <a:pt x="3602469" y="936978"/>
                </a:cubicBezTo>
                <a:cubicBezTo>
                  <a:pt x="3625558" y="942750"/>
                  <a:pt x="3670203" y="959556"/>
                  <a:pt x="3670203" y="959556"/>
                </a:cubicBezTo>
                <a:cubicBezTo>
                  <a:pt x="3681492" y="967082"/>
                  <a:pt x="3690980" y="978564"/>
                  <a:pt x="3704069" y="982134"/>
                </a:cubicBezTo>
                <a:cubicBezTo>
                  <a:pt x="3733338" y="990117"/>
                  <a:pt x="3764532" y="987996"/>
                  <a:pt x="3794381" y="993423"/>
                </a:cubicBezTo>
                <a:cubicBezTo>
                  <a:pt x="3806088" y="995552"/>
                  <a:pt x="3816958" y="1000948"/>
                  <a:pt x="3828247" y="1004711"/>
                </a:cubicBezTo>
                <a:cubicBezTo>
                  <a:pt x="3908890" y="1058473"/>
                  <a:pt x="3869656" y="1043286"/>
                  <a:pt x="3941136" y="1061156"/>
                </a:cubicBezTo>
                <a:cubicBezTo>
                  <a:pt x="3977899" y="1097919"/>
                  <a:pt x="3980045" y="1105967"/>
                  <a:pt x="4020158" y="1128889"/>
                </a:cubicBezTo>
                <a:cubicBezTo>
                  <a:pt x="4034769" y="1137238"/>
                  <a:pt x="4048916" y="1147683"/>
                  <a:pt x="4065314" y="1151467"/>
                </a:cubicBezTo>
                <a:cubicBezTo>
                  <a:pt x="4098516" y="1159129"/>
                  <a:pt x="4133047" y="1158993"/>
                  <a:pt x="4166914" y="1162756"/>
                </a:cubicBezTo>
                <a:cubicBezTo>
                  <a:pt x="4245936" y="1189097"/>
                  <a:pt x="4212069" y="1192860"/>
                  <a:pt x="4268514" y="1174045"/>
                </a:cubicBezTo>
                <a:cubicBezTo>
                  <a:pt x="4259559" y="1129269"/>
                  <a:pt x="4248263" y="1068137"/>
                  <a:pt x="4234647" y="1027289"/>
                </a:cubicBezTo>
                <a:lnTo>
                  <a:pt x="4212069" y="959556"/>
                </a:lnTo>
                <a:lnTo>
                  <a:pt x="4200781" y="925689"/>
                </a:lnTo>
                <a:lnTo>
                  <a:pt x="4189492" y="891823"/>
                </a:lnTo>
                <a:cubicBezTo>
                  <a:pt x="4185729" y="839141"/>
                  <a:pt x="4194905" y="783884"/>
                  <a:pt x="4178203" y="733778"/>
                </a:cubicBezTo>
                <a:cubicBezTo>
                  <a:pt x="4173297" y="719059"/>
                  <a:pt x="4148406" y="724683"/>
                  <a:pt x="4133047" y="722489"/>
                </a:cubicBezTo>
                <a:cubicBezTo>
                  <a:pt x="4005873" y="704321"/>
                  <a:pt x="4049018" y="719525"/>
                  <a:pt x="3941136" y="699911"/>
                </a:cubicBezTo>
                <a:cubicBezTo>
                  <a:pt x="3925871" y="697136"/>
                  <a:pt x="3911195" y="691666"/>
                  <a:pt x="3895981" y="688623"/>
                </a:cubicBezTo>
                <a:cubicBezTo>
                  <a:pt x="3873536" y="684134"/>
                  <a:pt x="3850825" y="681097"/>
                  <a:pt x="3828247" y="677334"/>
                </a:cubicBezTo>
                <a:cubicBezTo>
                  <a:pt x="3704735" y="636162"/>
                  <a:pt x="3891820" y="701826"/>
                  <a:pt x="3760514" y="643467"/>
                </a:cubicBezTo>
                <a:cubicBezTo>
                  <a:pt x="3760511" y="643465"/>
                  <a:pt x="3675849" y="615245"/>
                  <a:pt x="3658914" y="609600"/>
                </a:cubicBezTo>
                <a:lnTo>
                  <a:pt x="3625047" y="598311"/>
                </a:lnTo>
                <a:lnTo>
                  <a:pt x="3591181" y="587023"/>
                </a:lnTo>
                <a:cubicBezTo>
                  <a:pt x="3463240" y="590786"/>
                  <a:pt x="3335168" y="591403"/>
                  <a:pt x="3207358" y="598311"/>
                </a:cubicBezTo>
                <a:cubicBezTo>
                  <a:pt x="3064411" y="606038"/>
                  <a:pt x="3372745" y="638065"/>
                  <a:pt x="3094469" y="598311"/>
                </a:cubicBezTo>
                <a:cubicBezTo>
                  <a:pt x="2988741" y="563069"/>
                  <a:pt x="3066030" y="585720"/>
                  <a:pt x="2970292" y="564445"/>
                </a:cubicBezTo>
                <a:cubicBezTo>
                  <a:pt x="2955146" y="561079"/>
                  <a:pt x="2940602" y="554393"/>
                  <a:pt x="2925136" y="553156"/>
                </a:cubicBezTo>
                <a:cubicBezTo>
                  <a:pt x="2846276" y="546847"/>
                  <a:pt x="2767091" y="545630"/>
                  <a:pt x="2688069" y="541867"/>
                </a:cubicBezTo>
                <a:cubicBezTo>
                  <a:pt x="2574266" y="503932"/>
                  <a:pt x="2750783" y="561810"/>
                  <a:pt x="2609047" y="519289"/>
                </a:cubicBezTo>
                <a:cubicBezTo>
                  <a:pt x="2586252" y="512450"/>
                  <a:pt x="2564651" y="501378"/>
                  <a:pt x="2541314" y="496711"/>
                </a:cubicBezTo>
                <a:cubicBezTo>
                  <a:pt x="2492704" y="486990"/>
                  <a:pt x="2467674" y="481354"/>
                  <a:pt x="2417136" y="474134"/>
                </a:cubicBezTo>
                <a:cubicBezTo>
                  <a:pt x="2387103" y="469844"/>
                  <a:pt x="2356810" y="467458"/>
                  <a:pt x="2326825" y="462845"/>
                </a:cubicBezTo>
                <a:cubicBezTo>
                  <a:pt x="2307861" y="459927"/>
                  <a:pt x="2288995" y="456210"/>
                  <a:pt x="2270381" y="451556"/>
                </a:cubicBezTo>
                <a:cubicBezTo>
                  <a:pt x="2216697" y="438135"/>
                  <a:pt x="2254705" y="439536"/>
                  <a:pt x="2191358" y="428978"/>
                </a:cubicBezTo>
                <a:cubicBezTo>
                  <a:pt x="2161433" y="423990"/>
                  <a:pt x="2131151" y="421452"/>
                  <a:pt x="2101047" y="417689"/>
                </a:cubicBezTo>
                <a:lnTo>
                  <a:pt x="1999447" y="383823"/>
                </a:lnTo>
                <a:cubicBezTo>
                  <a:pt x="1972600" y="374874"/>
                  <a:pt x="1948781" y="365971"/>
                  <a:pt x="1920425" y="361245"/>
                </a:cubicBezTo>
                <a:cubicBezTo>
                  <a:pt x="1890500" y="356257"/>
                  <a:pt x="1860099" y="354569"/>
                  <a:pt x="1830114" y="349956"/>
                </a:cubicBezTo>
                <a:cubicBezTo>
                  <a:pt x="1811150" y="347038"/>
                  <a:pt x="1792837" y="339538"/>
                  <a:pt x="1773669" y="338667"/>
                </a:cubicBezTo>
                <a:cubicBezTo>
                  <a:pt x="1627017" y="332001"/>
                  <a:pt x="1480158" y="331141"/>
                  <a:pt x="1333403" y="327378"/>
                </a:cubicBezTo>
                <a:cubicBezTo>
                  <a:pt x="1310825" y="323615"/>
                  <a:pt x="1288013" y="321054"/>
                  <a:pt x="1265669" y="316089"/>
                </a:cubicBezTo>
                <a:cubicBezTo>
                  <a:pt x="1254053" y="313508"/>
                  <a:pt x="1243510" y="306929"/>
                  <a:pt x="1231803" y="304800"/>
                </a:cubicBezTo>
                <a:cubicBezTo>
                  <a:pt x="1131286" y="286524"/>
                  <a:pt x="1165654" y="302374"/>
                  <a:pt x="1085047" y="282223"/>
                </a:cubicBezTo>
                <a:cubicBezTo>
                  <a:pt x="1073503" y="279337"/>
                  <a:pt x="1062725" y="273820"/>
                  <a:pt x="1051181" y="270934"/>
                </a:cubicBezTo>
                <a:cubicBezTo>
                  <a:pt x="1032566" y="266280"/>
                  <a:pt x="1013351" y="264299"/>
                  <a:pt x="994736" y="259645"/>
                </a:cubicBezTo>
                <a:cubicBezTo>
                  <a:pt x="983192" y="256759"/>
                  <a:pt x="972413" y="251242"/>
                  <a:pt x="960869" y="248356"/>
                </a:cubicBezTo>
                <a:cubicBezTo>
                  <a:pt x="942255" y="243702"/>
                  <a:pt x="923121" y="241381"/>
                  <a:pt x="904425" y="237067"/>
                </a:cubicBezTo>
                <a:cubicBezTo>
                  <a:pt x="874189" y="230089"/>
                  <a:pt x="843552" y="224302"/>
                  <a:pt x="814114" y="214489"/>
                </a:cubicBezTo>
                <a:cubicBezTo>
                  <a:pt x="802825" y="210726"/>
                  <a:pt x="791955" y="205329"/>
                  <a:pt x="780247" y="203200"/>
                </a:cubicBezTo>
                <a:cubicBezTo>
                  <a:pt x="750398" y="197773"/>
                  <a:pt x="719969" y="196201"/>
                  <a:pt x="689936" y="191911"/>
                </a:cubicBezTo>
                <a:cubicBezTo>
                  <a:pt x="667277" y="188674"/>
                  <a:pt x="644781" y="184386"/>
                  <a:pt x="622203" y="180623"/>
                </a:cubicBezTo>
                <a:lnTo>
                  <a:pt x="520603" y="146756"/>
                </a:lnTo>
                <a:cubicBezTo>
                  <a:pt x="509314" y="142993"/>
                  <a:pt x="498280" y="138353"/>
                  <a:pt x="486736" y="135467"/>
                </a:cubicBezTo>
                <a:cubicBezTo>
                  <a:pt x="471684" y="131704"/>
                  <a:pt x="456442" y="128636"/>
                  <a:pt x="441581" y="124178"/>
                </a:cubicBezTo>
                <a:cubicBezTo>
                  <a:pt x="418785" y="117339"/>
                  <a:pt x="396425" y="109126"/>
                  <a:pt x="373847" y="101600"/>
                </a:cubicBezTo>
                <a:cubicBezTo>
                  <a:pt x="362558" y="97837"/>
                  <a:pt x="351718" y="92267"/>
                  <a:pt x="339981" y="90311"/>
                </a:cubicBezTo>
                <a:lnTo>
                  <a:pt x="272247" y="79023"/>
                </a:lnTo>
                <a:cubicBezTo>
                  <a:pt x="158444" y="41088"/>
                  <a:pt x="334961" y="98966"/>
                  <a:pt x="193225" y="56445"/>
                </a:cubicBezTo>
                <a:cubicBezTo>
                  <a:pt x="170430" y="49606"/>
                  <a:pt x="148070" y="41393"/>
                  <a:pt x="125492" y="33867"/>
                </a:cubicBezTo>
                <a:lnTo>
                  <a:pt x="91625" y="22578"/>
                </a:lnTo>
                <a:cubicBezTo>
                  <a:pt x="80336" y="18815"/>
                  <a:pt x="69302" y="14175"/>
                  <a:pt x="57758" y="11289"/>
                </a:cubicBezTo>
                <a:lnTo>
                  <a:pt x="12603" y="0"/>
                </a:lnTo>
                <a:cubicBezTo>
                  <a:pt x="8840" y="11289"/>
                  <a:pt x="0" y="22040"/>
                  <a:pt x="1314" y="33867"/>
                </a:cubicBezTo>
                <a:cubicBezTo>
                  <a:pt x="9420" y="106824"/>
                  <a:pt x="36975" y="105193"/>
                  <a:pt x="69047" y="169334"/>
                </a:cubicBezTo>
                <a:lnTo>
                  <a:pt x="80336" y="191911"/>
                </a:lnTo>
              </a:path>
            </a:pathLst>
          </a:custGeom>
          <a:blipFill>
            <a:blip r:embed="rId4" cstate="email"/>
            <a:tile tx="0" ty="0" sx="100000" sy="100000" flip="none" algn="tl"/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4" name="Picture 4" descr="http://planeta.moy.su/_bl/108/0539657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68344" y="3429000"/>
            <a:ext cx="908588" cy="951385"/>
          </a:xfrm>
          <a:prstGeom prst="snip2DiagRect">
            <a:avLst>
              <a:gd name="adj1" fmla="val 41001"/>
              <a:gd name="adj2" fmla="val 41516"/>
            </a:avLst>
          </a:prstGeom>
          <a:noFill/>
          <a:effectLst>
            <a:softEdge rad="127000"/>
          </a:effectLst>
        </p:spPr>
      </p:pic>
      <p:sp>
        <p:nvSpPr>
          <p:cNvPr id="5" name="Молния 4"/>
          <p:cNvSpPr/>
          <p:nvPr/>
        </p:nvSpPr>
        <p:spPr>
          <a:xfrm rot="9194225">
            <a:off x="6434969" y="1479198"/>
            <a:ext cx="463654" cy="708907"/>
          </a:xfrm>
          <a:prstGeom prst="lightningBol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04248" y="1988840"/>
            <a:ext cx="144016" cy="3383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156176" y="2924944"/>
            <a:ext cx="144016" cy="144016"/>
          </a:xfrm>
          <a:prstGeom prst="line">
            <a:avLst/>
          </a:prstGeom>
          <a:ln w="57150">
            <a:solidFill>
              <a:srgbClr val="C866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3" idx="23"/>
          </p:cNvCxnSpPr>
          <p:nvPr/>
        </p:nvCxnSpPr>
        <p:spPr>
          <a:xfrm>
            <a:off x="6516216" y="3284984"/>
            <a:ext cx="7879" cy="402208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3" idx="65"/>
          </p:cNvCxnSpPr>
          <p:nvPr/>
        </p:nvCxnSpPr>
        <p:spPr>
          <a:xfrm>
            <a:off x="6660232" y="3284984"/>
            <a:ext cx="295025" cy="255452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узел 9"/>
          <p:cNvSpPr/>
          <p:nvPr/>
        </p:nvSpPr>
        <p:spPr>
          <a:xfrm flipH="1">
            <a:off x="6084167" y="3068960"/>
            <a:ext cx="117725" cy="72008"/>
          </a:xfrm>
          <a:prstGeom prst="flowChartConnector">
            <a:avLst/>
          </a:prstGeom>
          <a:solidFill>
            <a:srgbClr val="C86664"/>
          </a:solidFill>
          <a:ln>
            <a:solidFill>
              <a:srgbClr val="C8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>
            <a:off x="6444208" y="3645024"/>
            <a:ext cx="144016" cy="216024"/>
          </a:xfrm>
          <a:prstGeom prst="trapezoid">
            <a:avLst/>
          </a:prstGeom>
          <a:solidFill>
            <a:srgbClr val="1C1C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20378969">
            <a:off x="6914804" y="3530615"/>
            <a:ext cx="160069" cy="163693"/>
          </a:xfrm>
          <a:prstGeom prst="trapezoid">
            <a:avLst/>
          </a:prstGeom>
          <a:solidFill>
            <a:srgbClr val="1C1C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2" descr="http://pixelbrush.ru/uploads/posts/2010-08/1282899687_fun_kids_vector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8184" y="2132856"/>
            <a:ext cx="740654" cy="1296144"/>
          </a:xfrm>
          <a:prstGeom prst="rect">
            <a:avLst/>
          </a:prstGeom>
          <a:noFill/>
          <a:effectLst>
            <a:glow rad="139700">
              <a:srgbClr val="47D002">
                <a:alpha val="40000"/>
              </a:srgbClr>
            </a:glow>
            <a:softEdge rad="127000"/>
          </a:effectLst>
        </p:spPr>
      </p:pic>
      <p:pic>
        <p:nvPicPr>
          <p:cNvPr id="14" name="Рисунок 13" descr="C:\Users\DEPO\Desktop\DSC00990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536" y="3429000"/>
            <a:ext cx="4104456" cy="29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23528" y="332656"/>
          <a:ext cx="8496945" cy="64447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4336"/>
                <a:gridCol w="3168352"/>
                <a:gridCol w="2304257"/>
              </a:tblGrid>
              <a:tr h="3384376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603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Рисунок 20" descr="http://img0.liveinternet.ru/images/attach/c/2/71/77/71077465_sksalatochka0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548680"/>
            <a:ext cx="2054349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 descr="C:\Users\DEPO\Desktop\Desktop\DSC0099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1880" y="4293096"/>
            <a:ext cx="288032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Picture 2" descr="http://cs11039.vkontakte.ru/u140314569/-5/x_a2b4d5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4293096"/>
            <a:ext cx="2650229" cy="2054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Picture 4" descr="http://www.dagpravda.ru/images/materials/full_1_1_Iskusstvo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600" y="476672"/>
            <a:ext cx="4536504" cy="3049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971600" y="2996952"/>
            <a:ext cx="4536504" cy="72008"/>
          </a:xfrm>
          <a:prstGeom prst="line">
            <a:avLst/>
          </a:prstGeom>
          <a:ln w="57150">
            <a:solidFill>
              <a:srgbClr val="3E1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forum.snar-e.com/picture.php?albumid=111&amp;pictureid=16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7152" y="396280"/>
            <a:ext cx="2808312" cy="2960712"/>
          </a:xfrm>
          <a:prstGeom prst="rect">
            <a:avLst/>
          </a:prstGeom>
          <a:noFill/>
        </p:spPr>
      </p:pic>
      <p:pic>
        <p:nvPicPr>
          <p:cNvPr id="10" name="Picture 2" descr="http://forum.snar-e.com/picture.php?albumid=111&amp;pictureid=16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131840" y="404664"/>
            <a:ext cx="2592288" cy="2952328"/>
          </a:xfrm>
          <a:prstGeom prst="rect">
            <a:avLst/>
          </a:prstGeom>
          <a:noFill/>
        </p:spPr>
      </p:pic>
      <p:pic>
        <p:nvPicPr>
          <p:cNvPr id="11" name="Picture 16" descr="http://illustrators.ru/illustrations/314391_original.jpg?129883430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16156">
            <a:off x="1274194" y="1439005"/>
            <a:ext cx="1354186" cy="1531574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12" name="Picture 2" descr="http://forum.snar-e.com/picture.php?albumid=111&amp;pictureid=167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3301350" flipH="1">
            <a:off x="3055481" y="1214406"/>
            <a:ext cx="2805751" cy="127175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Рисунок 13" descr="C:\Users\DEPO\Desktop\Desktop\DSC00935.JPG"/>
          <p:cNvPicPr/>
          <p:nvPr/>
        </p:nvPicPr>
        <p:blipFill>
          <a:blip r:embed="rId7" cstate="email">
            <a:lum contrast="10000"/>
          </a:blip>
          <a:srcRect/>
          <a:stretch>
            <a:fillRect/>
          </a:stretch>
        </p:blipFill>
        <p:spPr bwMode="auto">
          <a:xfrm>
            <a:off x="4572000" y="2780928"/>
            <a:ext cx="4149279" cy="3338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ssidi.ramot.ru/pictures/peschera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95536" y="260648"/>
            <a:ext cx="1584176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://assidi.ramot.ru/pictures/peschera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1835696" y="260648"/>
            <a:ext cx="1952600" cy="6326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олилиния 3"/>
          <p:cNvSpPr/>
          <p:nvPr/>
        </p:nvSpPr>
        <p:spPr>
          <a:xfrm rot="21038072">
            <a:off x="1707523" y="5317605"/>
            <a:ext cx="303384" cy="1243535"/>
          </a:xfrm>
          <a:custGeom>
            <a:avLst/>
            <a:gdLst>
              <a:gd name="connsiteX0" fmla="*/ 158045 w 282222"/>
              <a:gd name="connsiteY0" fmla="*/ 11289 h 1174045"/>
              <a:gd name="connsiteX1" fmla="*/ 169333 w 282222"/>
              <a:gd name="connsiteY1" fmla="*/ 304800 h 1174045"/>
              <a:gd name="connsiteX2" fmla="*/ 180622 w 282222"/>
              <a:gd name="connsiteY2" fmla="*/ 417689 h 1174045"/>
              <a:gd name="connsiteX3" fmla="*/ 203200 w 282222"/>
              <a:gd name="connsiteY3" fmla="*/ 451556 h 1174045"/>
              <a:gd name="connsiteX4" fmla="*/ 237067 w 282222"/>
              <a:gd name="connsiteY4" fmla="*/ 519289 h 1174045"/>
              <a:gd name="connsiteX5" fmla="*/ 259645 w 282222"/>
              <a:gd name="connsiteY5" fmla="*/ 711200 h 1174045"/>
              <a:gd name="connsiteX6" fmla="*/ 282222 w 282222"/>
              <a:gd name="connsiteY6" fmla="*/ 778934 h 1174045"/>
              <a:gd name="connsiteX7" fmla="*/ 270933 w 282222"/>
              <a:gd name="connsiteY7" fmla="*/ 891823 h 1174045"/>
              <a:gd name="connsiteX8" fmla="*/ 248356 w 282222"/>
              <a:gd name="connsiteY8" fmla="*/ 959556 h 1174045"/>
              <a:gd name="connsiteX9" fmla="*/ 237067 w 282222"/>
              <a:gd name="connsiteY9" fmla="*/ 993423 h 1174045"/>
              <a:gd name="connsiteX10" fmla="*/ 225778 w 282222"/>
              <a:gd name="connsiteY10" fmla="*/ 1027289 h 1174045"/>
              <a:gd name="connsiteX11" fmla="*/ 214489 w 282222"/>
              <a:gd name="connsiteY11" fmla="*/ 1072445 h 1174045"/>
              <a:gd name="connsiteX12" fmla="*/ 203200 w 282222"/>
              <a:gd name="connsiteY12" fmla="*/ 1140178 h 1174045"/>
              <a:gd name="connsiteX13" fmla="*/ 191911 w 282222"/>
              <a:gd name="connsiteY13" fmla="*/ 1174045 h 1174045"/>
              <a:gd name="connsiteX14" fmla="*/ 124178 w 282222"/>
              <a:gd name="connsiteY14" fmla="*/ 1140178 h 1174045"/>
              <a:gd name="connsiteX15" fmla="*/ 101600 w 282222"/>
              <a:gd name="connsiteY15" fmla="*/ 1072445 h 1174045"/>
              <a:gd name="connsiteX16" fmla="*/ 79022 w 282222"/>
              <a:gd name="connsiteY16" fmla="*/ 1038578 h 1174045"/>
              <a:gd name="connsiteX17" fmla="*/ 79022 w 282222"/>
              <a:gd name="connsiteY17" fmla="*/ 835378 h 1174045"/>
              <a:gd name="connsiteX18" fmla="*/ 90311 w 282222"/>
              <a:gd name="connsiteY18" fmla="*/ 801511 h 1174045"/>
              <a:gd name="connsiteX19" fmla="*/ 101600 w 282222"/>
              <a:gd name="connsiteY19" fmla="*/ 756356 h 1174045"/>
              <a:gd name="connsiteX20" fmla="*/ 67733 w 282222"/>
              <a:gd name="connsiteY20" fmla="*/ 598311 h 1174045"/>
              <a:gd name="connsiteX21" fmla="*/ 56445 w 282222"/>
              <a:gd name="connsiteY21" fmla="*/ 564445 h 1174045"/>
              <a:gd name="connsiteX22" fmla="*/ 45156 w 282222"/>
              <a:gd name="connsiteY22" fmla="*/ 530578 h 1174045"/>
              <a:gd name="connsiteX23" fmla="*/ 56445 w 282222"/>
              <a:gd name="connsiteY23" fmla="*/ 417689 h 1174045"/>
              <a:gd name="connsiteX24" fmla="*/ 33867 w 282222"/>
              <a:gd name="connsiteY24" fmla="*/ 282223 h 1174045"/>
              <a:gd name="connsiteX25" fmla="*/ 45156 w 282222"/>
              <a:gd name="connsiteY25" fmla="*/ 203200 h 1174045"/>
              <a:gd name="connsiteX26" fmla="*/ 56445 w 282222"/>
              <a:gd name="connsiteY26" fmla="*/ 169334 h 1174045"/>
              <a:gd name="connsiteX27" fmla="*/ 45156 w 282222"/>
              <a:gd name="connsiteY27" fmla="*/ 45156 h 1174045"/>
              <a:gd name="connsiteX28" fmla="*/ 33867 w 282222"/>
              <a:gd name="connsiteY28" fmla="*/ 11289 h 1174045"/>
              <a:gd name="connsiteX29" fmla="*/ 0 w 282222"/>
              <a:gd name="connsiteY29" fmla="*/ 0 h 1174045"/>
              <a:gd name="connsiteX30" fmla="*/ 22578 w 282222"/>
              <a:gd name="connsiteY30" fmla="*/ 33867 h 1174045"/>
              <a:gd name="connsiteX31" fmla="*/ 90311 w 282222"/>
              <a:gd name="connsiteY31" fmla="*/ 67734 h 1174045"/>
              <a:gd name="connsiteX32" fmla="*/ 124178 w 282222"/>
              <a:gd name="connsiteY32" fmla="*/ 90311 h 1174045"/>
              <a:gd name="connsiteX33" fmla="*/ 146756 w 282222"/>
              <a:gd name="connsiteY33" fmla="*/ 158045 h 1174045"/>
              <a:gd name="connsiteX34" fmla="*/ 158045 w 282222"/>
              <a:gd name="connsiteY34" fmla="*/ 191911 h 1174045"/>
              <a:gd name="connsiteX35" fmla="*/ 146756 w 282222"/>
              <a:gd name="connsiteY35" fmla="*/ 361245 h 117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82222" h="1174045">
                <a:moveTo>
                  <a:pt x="158045" y="11289"/>
                </a:moveTo>
                <a:cubicBezTo>
                  <a:pt x="204450" y="150509"/>
                  <a:pt x="181810" y="55253"/>
                  <a:pt x="169333" y="304800"/>
                </a:cubicBezTo>
                <a:cubicBezTo>
                  <a:pt x="173096" y="342430"/>
                  <a:pt x="172118" y="380840"/>
                  <a:pt x="180622" y="417689"/>
                </a:cubicBezTo>
                <a:cubicBezTo>
                  <a:pt x="183673" y="430909"/>
                  <a:pt x="197132" y="439421"/>
                  <a:pt x="203200" y="451556"/>
                </a:cubicBezTo>
                <a:cubicBezTo>
                  <a:pt x="249935" y="545027"/>
                  <a:pt x="172366" y="422240"/>
                  <a:pt x="237067" y="519289"/>
                </a:cubicBezTo>
                <a:cubicBezTo>
                  <a:pt x="270526" y="619667"/>
                  <a:pt x="223236" y="468472"/>
                  <a:pt x="259645" y="711200"/>
                </a:cubicBezTo>
                <a:cubicBezTo>
                  <a:pt x="263175" y="734736"/>
                  <a:pt x="282222" y="778934"/>
                  <a:pt x="282222" y="778934"/>
                </a:cubicBezTo>
                <a:cubicBezTo>
                  <a:pt x="278459" y="816564"/>
                  <a:pt x="277902" y="854653"/>
                  <a:pt x="270933" y="891823"/>
                </a:cubicBezTo>
                <a:cubicBezTo>
                  <a:pt x="266547" y="915214"/>
                  <a:pt x="255882" y="936978"/>
                  <a:pt x="248356" y="959556"/>
                </a:cubicBezTo>
                <a:lnTo>
                  <a:pt x="237067" y="993423"/>
                </a:lnTo>
                <a:cubicBezTo>
                  <a:pt x="233304" y="1004712"/>
                  <a:pt x="228664" y="1015745"/>
                  <a:pt x="225778" y="1027289"/>
                </a:cubicBezTo>
                <a:cubicBezTo>
                  <a:pt x="222015" y="1042341"/>
                  <a:pt x="217532" y="1057231"/>
                  <a:pt x="214489" y="1072445"/>
                </a:cubicBezTo>
                <a:cubicBezTo>
                  <a:pt x="210000" y="1094890"/>
                  <a:pt x="208165" y="1117834"/>
                  <a:pt x="203200" y="1140178"/>
                </a:cubicBezTo>
                <a:cubicBezTo>
                  <a:pt x="200619" y="1151794"/>
                  <a:pt x="195674" y="1162756"/>
                  <a:pt x="191911" y="1174045"/>
                </a:cubicBezTo>
                <a:cubicBezTo>
                  <a:pt x="173458" y="1167894"/>
                  <a:pt x="135696" y="1158606"/>
                  <a:pt x="124178" y="1140178"/>
                </a:cubicBezTo>
                <a:cubicBezTo>
                  <a:pt x="111564" y="1119997"/>
                  <a:pt x="114801" y="1092247"/>
                  <a:pt x="101600" y="1072445"/>
                </a:cubicBezTo>
                <a:lnTo>
                  <a:pt x="79022" y="1038578"/>
                </a:lnTo>
                <a:cubicBezTo>
                  <a:pt x="56525" y="948592"/>
                  <a:pt x="61174" y="987085"/>
                  <a:pt x="79022" y="835378"/>
                </a:cubicBezTo>
                <a:cubicBezTo>
                  <a:pt x="80412" y="823560"/>
                  <a:pt x="87042" y="812953"/>
                  <a:pt x="90311" y="801511"/>
                </a:cubicBezTo>
                <a:cubicBezTo>
                  <a:pt x="94573" y="786593"/>
                  <a:pt x="97837" y="771408"/>
                  <a:pt x="101600" y="756356"/>
                </a:cubicBezTo>
                <a:cubicBezTo>
                  <a:pt x="87359" y="642426"/>
                  <a:pt x="99905" y="694829"/>
                  <a:pt x="67733" y="598311"/>
                </a:cubicBezTo>
                <a:lnTo>
                  <a:pt x="56445" y="564445"/>
                </a:lnTo>
                <a:lnTo>
                  <a:pt x="45156" y="530578"/>
                </a:lnTo>
                <a:cubicBezTo>
                  <a:pt x="48919" y="492948"/>
                  <a:pt x="56445" y="455506"/>
                  <a:pt x="56445" y="417689"/>
                </a:cubicBezTo>
                <a:cubicBezTo>
                  <a:pt x="56445" y="342071"/>
                  <a:pt x="51531" y="335212"/>
                  <a:pt x="33867" y="282223"/>
                </a:cubicBezTo>
                <a:cubicBezTo>
                  <a:pt x="37630" y="255882"/>
                  <a:pt x="39938" y="229292"/>
                  <a:pt x="45156" y="203200"/>
                </a:cubicBezTo>
                <a:cubicBezTo>
                  <a:pt x="47490" y="191532"/>
                  <a:pt x="56445" y="181233"/>
                  <a:pt x="56445" y="169334"/>
                </a:cubicBezTo>
                <a:cubicBezTo>
                  <a:pt x="56445" y="127771"/>
                  <a:pt x="51034" y="86302"/>
                  <a:pt x="45156" y="45156"/>
                </a:cubicBezTo>
                <a:cubicBezTo>
                  <a:pt x="43473" y="33376"/>
                  <a:pt x="42281" y="19703"/>
                  <a:pt x="33867" y="11289"/>
                </a:cubicBezTo>
                <a:cubicBezTo>
                  <a:pt x="25453" y="2875"/>
                  <a:pt x="11289" y="3763"/>
                  <a:pt x="0" y="0"/>
                </a:cubicBezTo>
                <a:cubicBezTo>
                  <a:pt x="7526" y="11289"/>
                  <a:pt x="12984" y="24273"/>
                  <a:pt x="22578" y="33867"/>
                </a:cubicBezTo>
                <a:cubicBezTo>
                  <a:pt x="54929" y="66218"/>
                  <a:pt x="53587" y="49372"/>
                  <a:pt x="90311" y="67734"/>
                </a:cubicBezTo>
                <a:cubicBezTo>
                  <a:pt x="102446" y="73802"/>
                  <a:pt x="112889" y="82785"/>
                  <a:pt x="124178" y="90311"/>
                </a:cubicBezTo>
                <a:lnTo>
                  <a:pt x="146756" y="158045"/>
                </a:lnTo>
                <a:lnTo>
                  <a:pt x="158045" y="191911"/>
                </a:lnTo>
                <a:lnTo>
                  <a:pt x="146756" y="361245"/>
                </a:lnTo>
              </a:path>
            </a:pathLst>
          </a:cu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46000">
                <a:srgbClr val="FFFFFF">
                  <a:alpha val="61000"/>
                </a:srgbClr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5" name="Рисунок 4" descr="C:\Users\DEPO\Desktop\Desktop\DSC0099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1412776"/>
            <a:ext cx="4487831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706/tm22-33.65/0_67ce4_2ce58366_XL"/>
          <p:cNvPicPr/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395536" y="476672"/>
            <a:ext cx="2476500" cy="256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C:\Users\DEPO\Desktop\DSC0100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476672"/>
            <a:ext cx="2605836" cy="2529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kinderzin.com.ua/images/tr02k_04.jpg"/>
          <p:cNvPicPr/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 bwMode="auto">
          <a:xfrm>
            <a:off x="2195736" y="3501008"/>
            <a:ext cx="302433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&amp;Kcy;&amp;acy;&amp;rcy;&amp;tcy;&amp;icy;&amp;ncy;&amp;kcy;&amp;icy;"/>
          <p:cNvPicPr/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 rot="10800000">
            <a:off x="5796136" y="3573015"/>
            <a:ext cx="2802632" cy="2763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forizm.az/1/1%20%281170%29.jpg"/>
          <p:cNvPicPr/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2123728" y="404664"/>
            <a:ext cx="460851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DEPO\Desktop\ada-school-origami-339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3789040"/>
            <a:ext cx="2925409" cy="262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DEPO\Desktop\0_71021_8fda8bc3_L.jpe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3861048"/>
            <a:ext cx="424247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92696"/>
            <a:ext cx="5400000" cy="5400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6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907704" y="692696"/>
            <a:ext cx="5400600" cy="54006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907704" y="692696"/>
            <a:ext cx="5400600" cy="54006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Выгнутая вверх стрелка 15"/>
          <p:cNvSpPr/>
          <p:nvPr/>
        </p:nvSpPr>
        <p:spPr>
          <a:xfrm rot="2537911" flipH="1">
            <a:off x="4424075" y="3925506"/>
            <a:ext cx="3498143" cy="699682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18802382" flipH="1">
            <a:off x="3803739" y="1435531"/>
            <a:ext cx="3585136" cy="818066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13632617" flipH="1">
            <a:off x="1229389" y="1999759"/>
            <a:ext cx="3553707" cy="781399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8354881" flipH="1">
            <a:off x="1774209" y="4511542"/>
            <a:ext cx="3541219" cy="758195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8750138">
            <a:off x="2736149" y="1449133"/>
            <a:ext cx="3780000" cy="3780000"/>
          </a:xfrm>
          <a:prstGeom prst="rect">
            <a:avLst/>
          </a:prstGeom>
          <a:noFill/>
          <a:ln w="28575">
            <a:solidFill>
              <a:srgbClr val="06BC0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4499992" y="3356992"/>
            <a:ext cx="144016" cy="144016"/>
          </a:xfrm>
          <a:prstGeom prst="flowChartConnector">
            <a:avLst/>
          </a:prstGeom>
          <a:solidFill>
            <a:srgbClr val="FF0000"/>
          </a:solidFill>
          <a:ln w="28575">
            <a:solidFill>
              <a:srgbClr val="06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F:\DCIM\101MSDCF\DSC01005.JPG"/>
          <p:cNvPicPr/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251520" y="404664"/>
            <a:ext cx="230425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DEPO\Desktop\101MSDCF\DSC0099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4797152"/>
            <a:ext cx="2146176" cy="175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10633.vkontakte.ru/u152984/-5/x_ae27a433.jpg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 bwMode="auto">
          <a:xfrm>
            <a:off x="2093770" y="1043127"/>
            <a:ext cx="4926501" cy="4762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6BC0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http://img01.chitalnya.ru/upload/620/47668243339285.jp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B1F88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92280" y="4509120"/>
            <a:ext cx="1726752" cy="1761992"/>
          </a:xfrm>
          <a:prstGeom prst="rect">
            <a:avLst/>
          </a:prstGeom>
          <a:noFill/>
        </p:spPr>
      </p:pic>
      <p:pic>
        <p:nvPicPr>
          <p:cNvPr id="8" name="Picture 10" descr="http://img01.chitalnya.ru/upload/620/47668243339285.jp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B1F88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64288" y="476672"/>
            <a:ext cx="1656184" cy="1689984"/>
          </a:xfrm>
          <a:prstGeom prst="rect">
            <a:avLst/>
          </a:prstGeom>
          <a:noFill/>
        </p:spPr>
      </p:pic>
      <p:pic>
        <p:nvPicPr>
          <p:cNvPr id="9" name="Picture 10" descr="http://img01.chitalnya.ru/upload/620/47668243339285.jpg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rgbClr val="B1F88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flipH="1">
            <a:off x="179512" y="476672"/>
            <a:ext cx="1800200" cy="1689984"/>
          </a:xfrm>
          <a:prstGeom prst="rect">
            <a:avLst/>
          </a:prstGeom>
          <a:noFill/>
        </p:spPr>
      </p:pic>
      <p:pic>
        <p:nvPicPr>
          <p:cNvPr id="10" name="Picture 10" descr="http://img01.chitalnya.ru/upload/620/47668243339285.jpg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rgbClr val="B1F88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flipH="1">
            <a:off x="179512" y="4509120"/>
            <a:ext cx="1800200" cy="1689984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195736" y="1124744"/>
            <a:ext cx="4824536" cy="4680520"/>
          </a:xfrm>
          <a:prstGeom prst="line">
            <a:avLst/>
          </a:prstGeom>
          <a:ln w="57150">
            <a:solidFill>
              <a:srgbClr val="B1F8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123728" y="1052736"/>
            <a:ext cx="4968552" cy="4752528"/>
          </a:xfrm>
          <a:prstGeom prst="line">
            <a:avLst/>
          </a:prstGeom>
          <a:ln w="57150">
            <a:solidFill>
              <a:srgbClr val="B1F8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427984" y="3140968"/>
            <a:ext cx="360040" cy="698376"/>
          </a:xfrm>
          <a:prstGeom prst="ellipse">
            <a:avLst/>
          </a:prstGeom>
          <a:blipFill>
            <a:blip r:embed="rId7" cstate="email"/>
            <a:tile tx="0" ty="0" sx="100000" sy="100000" flip="none" algn="tl"/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PO\Pictures\2010-11-17\094.JPG"/>
          <p:cNvPicPr>
            <a:picLocks noChangeAspect="1" noChangeArrowheads="1"/>
          </p:cNvPicPr>
          <p:nvPr/>
        </p:nvPicPr>
        <p:blipFill>
          <a:blip r:embed="rId3" cstate="email">
            <a:lum bright="2000" contrast="10000"/>
          </a:blip>
          <a:srcRect/>
          <a:stretch>
            <a:fillRect/>
          </a:stretch>
        </p:blipFill>
        <p:spPr bwMode="auto">
          <a:xfrm>
            <a:off x="251520" y="188640"/>
            <a:ext cx="3744416" cy="3138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EPO\Desktop\выставки конкурсы\фотоконкурс\пед. альбом\уголок\сканирование0005 - копия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3508832"/>
            <a:ext cx="4265142" cy="2804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turspeak.ru/sites/default/files/imagecache/full/KOIMBRA-4AJoanina_Librar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2276872"/>
            <a:ext cx="2590800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8" descr="http://www.biografija.ru/pictures/m_33360.jpg"/>
          <p:cNvPicPr>
            <a:picLocks noChangeAspect="1" noChangeArrowheads="1"/>
          </p:cNvPicPr>
          <p:nvPr/>
        </p:nvPicPr>
        <p:blipFill>
          <a:blip r:embed="rId4" cstate="email">
            <a:lum/>
          </a:blip>
          <a:srcRect/>
          <a:stretch>
            <a:fillRect/>
          </a:stretch>
        </p:blipFill>
        <p:spPr bwMode="auto">
          <a:xfrm>
            <a:off x="6516216" y="260648"/>
            <a:ext cx="239797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2" descr="http://xvatit.com/upload/medialibrary/cef/cef96232f29089dc5dd742841c33b43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176" y="3785148"/>
            <a:ext cx="2808312" cy="288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4" descr="http://tineydgers.ru/82/021.jpg"/>
          <p:cNvPicPr>
            <a:picLocks noChangeAspect="1" noChangeArrowheads="1"/>
          </p:cNvPicPr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 bwMode="auto">
          <a:xfrm>
            <a:off x="179511" y="260648"/>
            <a:ext cx="302433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2" descr="http://www.kaluga-sad.ru/Files/Images/3539-e4ca9056-4a0a-482b-bb59-cffc9fdb5201.jpg"/>
          <p:cNvPicPr>
            <a:picLocks noChangeAspect="1" noChangeArrowheads="1"/>
          </p:cNvPicPr>
          <p:nvPr/>
        </p:nvPicPr>
        <p:blipFill>
          <a:blip r:embed="rId7" cstate="email">
            <a:lum contrast="20000"/>
          </a:blip>
          <a:srcRect/>
          <a:stretch>
            <a:fillRect/>
          </a:stretch>
        </p:blipFill>
        <p:spPr bwMode="auto">
          <a:xfrm>
            <a:off x="179512" y="3573016"/>
            <a:ext cx="2952328" cy="2522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0" descr="http://im3-tub-ru.yandex.net/i?id=441326016-61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960762">
            <a:off x="5001198" y="516532"/>
            <a:ext cx="1317345" cy="1976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lib.sportedu.ru/GetImage.exe?1073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837369">
            <a:off x="4165015" y="343113"/>
            <a:ext cx="1194075" cy="176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8" descr="http://runews.radeant.com/top/image/2008/05/05/istoriia-zarubegnoi-pedagogiki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20284066">
            <a:off x="3236959" y="733504"/>
            <a:ext cx="1281529" cy="1627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altayschool.ucoz.ru/55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5085184"/>
            <a:ext cx="3857625" cy="1314451"/>
          </a:xfrm>
          <a:prstGeom prst="rect">
            <a:avLst/>
          </a:prstGeom>
          <a:noFill/>
        </p:spPr>
      </p:pic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467544" y="1086853"/>
            <a:ext cx="7668344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Электронные образовательные ресурсы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0381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Современные педагогические технологии в учреждении дополнительного образования детей Крамаренко М. Г.,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старший методист Куйбышевского ДДТ,  2012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0381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http://unionddt.ru/wp-content/uploads/2013/01/pedtehnologii.doc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0381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Игровые технологии.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Информация о пользователе."/>
              </a:rPr>
              <a:t>Хлебникова  О. А.,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2011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0381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n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sportal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sites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default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files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/2011/12/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igrovye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_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tehnologii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10381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docx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03817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aricatura.ru/parad/Kotakot/pic/1145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27" t="1239" r="2727" b="4633"/>
          <a:stretch>
            <a:fillRect/>
          </a:stretch>
        </p:blipFill>
        <p:spPr bwMode="auto">
          <a:xfrm>
            <a:off x="827584" y="332656"/>
            <a:ext cx="748883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292006"/>
            <a:ext cx="835292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normalizeH="0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10381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«Игра – это искра, зажигающая огонёк пытливости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normalizeH="0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10381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любознательности».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1" u="none" strike="noStrike" normalizeH="0" baseline="0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10381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normalizeH="0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10381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(В.А.Сухомлинский</a:t>
            </a:r>
            <a:r>
              <a:rPr kumimoji="0" lang="ru-RU" sz="4400" b="1" i="1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0381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4400" b="1" i="0" u="none" strike="noStrike" normalizeH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03817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baltayschool.ucoz.ru/55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4869160"/>
            <a:ext cx="3857625" cy="131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1000awesomethings.files.wordpress.com/2009/01/old-family-playing-board-game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323527" y="260648"/>
            <a:ext cx="4735911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http://kp.ru/f/4/image/51/39/48395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7F9F3"/>
              </a:clrFrom>
              <a:clrTo>
                <a:srgbClr val="F7F9F3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3650794" y="2852936"/>
            <a:ext cx="5241686" cy="3753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DEPO\с фото\2012-12-21\DSC008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2852936"/>
            <a:ext cx="2952328" cy="3496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7" descr="C:\Users\DEPO\2\Desktop\2\Desktop\2\Desktop\2\Desktop\2\Desktop\2\Desktop\Desktop\2\Desktop\2\Desktop\2\Desktop\2\Desktop\Desktop\2\Desktop\2\Desktop\2\Desktop\2\Desktop\картинки\Бумагопластика\лиз4. DSC00550 - копия - копия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260647"/>
            <a:ext cx="2851879" cy="3479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C:\Users\DEPO\2\Desktop\2\Desktop\2\Desktop\2\Desktop\2\Desktop\2\Desktop\Desktop\2\Desktop\2\Desktop\2\Desktop\2\Desktop\Desktop\2\Desktop\2\Desktop\2\Desktop\2\Desktop\картинки\2012-12-21\DSC008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2852936"/>
            <a:ext cx="2592288" cy="3462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0" descr="C:\Users\DEPO\Desktop\картинки\Мои сканированные изображения\DSC0054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91680" y="260648"/>
            <a:ext cx="3850546" cy="311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PO\с фото\2012-12-21\DSC009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288889">
            <a:off x="6250849" y="2803240"/>
            <a:ext cx="1993680" cy="3648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:\Users\DEPO\с фото\2012-12-21\DSC009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296727">
            <a:off x="550370" y="2799685"/>
            <a:ext cx="2717709" cy="3495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 descr="C:\Users\DEPO\2\Desktop\2\Desktop\2\Desktop\2\Desktop\2\Desktop\2\Desktop\Desktop\2\Desktop\2\Desktop\2\Desktop\2\Desktop\Desktop\2\Desktop\2\Desktop\2\Desktop\2\Desktop\картинки\газета\Идём в Изумрудный город!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260648"/>
            <a:ext cx="4512501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EPO\Desktop\выставки конкурсы\заочн. конкурс\на конкурс\DSC00360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323528" y="1412776"/>
            <a:ext cx="497446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C:\Users\DEPO\Pictures\DSC001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692696"/>
            <a:ext cx="2808312" cy="497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DEPO\Desktop\информация по выст. и конкурсам\фотоконкурс\DSC00038.JPG"/>
          <p:cNvPicPr>
            <a:picLocks noChangeAspect="1" noChangeArrowheads="1"/>
          </p:cNvPicPr>
          <p:nvPr/>
        </p:nvPicPr>
        <p:blipFill>
          <a:blip r:embed="rId3" cstate="email">
            <a:lum bright="-2000" contrast="10000"/>
          </a:blip>
          <a:srcRect/>
          <a:stretch>
            <a:fillRect/>
          </a:stretch>
        </p:blipFill>
        <p:spPr bwMode="auto">
          <a:xfrm>
            <a:off x="1691680" y="3501008"/>
            <a:ext cx="2357774" cy="3172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4" name="Picture 8" descr="http://yourorigami.info/wp-content/uploads/2008/01/yslovnie_oboznacheniya_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860553">
            <a:off x="2812999" y="367687"/>
            <a:ext cx="1617707" cy="1400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563888" y="4766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47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" name="Picture 5" descr="C:\Users\DEPO\Pictures\DSC00064 - копия.JPG"/>
          <p:cNvPicPr>
            <a:picLocks noChangeAspect="1" noChangeArrowheads="1"/>
          </p:cNvPicPr>
          <p:nvPr/>
        </p:nvPicPr>
        <p:blipFill>
          <a:blip r:embed="rId5" cstate="email">
            <a:lum/>
          </a:blip>
          <a:srcRect/>
          <a:stretch>
            <a:fillRect/>
          </a:stretch>
        </p:blipFill>
        <p:spPr bwMode="auto">
          <a:xfrm>
            <a:off x="323528" y="332656"/>
            <a:ext cx="2880320" cy="292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DEPO\Pictures\Увлечена работой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99992" y="620688"/>
            <a:ext cx="2627784" cy="322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7" descr="http://cs402631.vk.me/v402631793/62dd/5eddC_exbZg.jpg"/>
          <p:cNvPicPr>
            <a:picLocks noChangeAspect="1" noChangeArrowheads="1"/>
          </p:cNvPicPr>
          <p:nvPr/>
        </p:nvPicPr>
        <p:blipFill>
          <a:blip r:embed="rId7" cstate="email">
            <a:lum contrast="20000"/>
          </a:blip>
          <a:srcRect/>
          <a:stretch>
            <a:fillRect/>
          </a:stretch>
        </p:blipFill>
        <p:spPr bwMode="auto">
          <a:xfrm>
            <a:off x="6732240" y="2636912"/>
            <a:ext cx="2088232" cy="381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58" name="Picture 2" descr="http://www.detskiy-mir.net/images/fotoprikols/5378_big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232248"/>
            <a:ext cx="1299988" cy="1305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www.ruskid.ru/uploads/posts/2009-02/1233777359_1-1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78" t="71802" r="53067" b="3833"/>
          <a:stretch>
            <a:fillRect/>
          </a:stretch>
        </p:blipFill>
        <p:spPr bwMode="auto">
          <a:xfrm>
            <a:off x="6804248" y="188640"/>
            <a:ext cx="2107870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2" name="Picture 6" descr="http://www.ruskid.ru/uploads/posts/2009-02/1233780310_6-1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08" t="36130" r="53233" b="34226"/>
          <a:stretch>
            <a:fillRect/>
          </a:stretch>
        </p:blipFill>
        <p:spPr bwMode="auto">
          <a:xfrm>
            <a:off x="179512" y="2664296"/>
            <a:ext cx="115212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 descr="http://www.ruskid.ru/uploads/posts/2009-02/1233780310_6-1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13" t="67233" r="70917" b="2085"/>
          <a:stretch>
            <a:fillRect/>
          </a:stretch>
        </p:blipFill>
        <p:spPr bwMode="auto">
          <a:xfrm>
            <a:off x="5580112" y="4437112"/>
            <a:ext cx="1008112" cy="1776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http://www.ruskid.ru/uploads/posts/2009-02/1233780310_6-1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49" t="34055" r="16218" b="31668"/>
          <a:stretch>
            <a:fillRect/>
          </a:stretch>
        </p:blipFill>
        <p:spPr bwMode="auto">
          <a:xfrm rot="18847812">
            <a:off x="6691063" y="1915155"/>
            <a:ext cx="1082056" cy="1145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808</Words>
  <Application>Microsoft Office PowerPoint</Application>
  <PresentationFormat>Экран (4:3)</PresentationFormat>
  <Paragraphs>64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DEPO</dc:creator>
  <cp:lastModifiedBy>DNS</cp:lastModifiedBy>
  <cp:revision>109</cp:revision>
  <dcterms:created xsi:type="dcterms:W3CDTF">2013-04-02T17:30:56Z</dcterms:created>
  <dcterms:modified xsi:type="dcterms:W3CDTF">2016-04-04T18:43:28Z</dcterms:modified>
</cp:coreProperties>
</file>