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3" r:id="rId3"/>
    <p:sldId id="260" r:id="rId4"/>
    <p:sldId id="261" r:id="rId5"/>
    <p:sldId id="259" r:id="rId6"/>
    <p:sldId id="257" r:id="rId7"/>
    <p:sldId id="258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17209-0602-460D-9D89-EBE002635305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F7B31-04B3-466B-AF70-C5FDD2935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F7B31-04B3-466B-AF70-C5FDD2935AE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F7B31-04B3-466B-AF70-C5FDD2935AE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9CE53B9-6A91-4F6E-BBCE-B567AB2AF7E0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Учитель биологии МБОУ-СОШ № 2 г.Армавира, Краснодарского края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Рогозина Ирина Геннадьевна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/>
              <a:t>Проектно-исследовательская деятельность в условиях внедрения ФГОС ООО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42852"/>
            <a:ext cx="8858312" cy="11429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58952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5 класс. Раздел</a:t>
            </a:r>
            <a:r>
              <a:rPr lang="ru-RU" sz="2200" dirty="0" smtClean="0"/>
              <a:t>: Клетка – основа строения и жизнедеятельности организмов. </a:t>
            </a:r>
            <a:r>
              <a:rPr lang="ru-RU" sz="2200" b="1" dirty="0" smtClean="0"/>
              <a:t>Тема</a:t>
            </a:r>
            <a:r>
              <a:rPr lang="ru-RU" sz="2200" dirty="0" smtClean="0"/>
              <a:t>: Строение клетки</a:t>
            </a:r>
            <a:endParaRPr lang="ru-RU" sz="22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 t="9002"/>
          <a:stretch>
            <a:fillRect/>
          </a:stretch>
        </p:blipFill>
        <p:spPr bwMode="auto">
          <a:xfrm>
            <a:off x="285720" y="2370990"/>
            <a:ext cx="5572164" cy="330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0" y="1285860"/>
            <a:ext cx="885828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ru-RU" sz="3300" b="1" dirty="0" smtClean="0"/>
              <a:t>Проектная</a:t>
            </a:r>
            <a:r>
              <a:rPr kumimoji="0" lang="ru-RU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работа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Изготовление учебного</a:t>
            </a:r>
            <a:r>
              <a:rPr kumimoji="0" lang="ru-RU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макета по теме «Клетка»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8" y="5711627"/>
            <a:ext cx="6500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/>
              <a:t>1. Ядро</a:t>
            </a:r>
            <a:r>
              <a:rPr lang="ru-RU" i="1" dirty="0" smtClean="0"/>
              <a:t>. 2.Вакуоль. 3.Аппарат </a:t>
            </a:r>
            <a:r>
              <a:rPr lang="ru-RU" i="1" dirty="0" err="1"/>
              <a:t>Гольджи</a:t>
            </a:r>
            <a:r>
              <a:rPr lang="ru-RU" i="1" dirty="0" smtClean="0"/>
              <a:t>. 4.Цитоплазма. 5.Рибосомы. 6.Оболочка. 7.Митохондрии. 8.Хлоропласты</a:t>
            </a:r>
            <a:endParaRPr lang="ru-RU" dirty="0"/>
          </a:p>
        </p:txBody>
      </p:sp>
      <p:pic>
        <p:nvPicPr>
          <p:cNvPr id="21509" name="Picture 5" descr="C:\Users\Рогозина\Desktop\Рисунок1 копия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24249" y="2052638"/>
            <a:ext cx="2720032" cy="4376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8858280" cy="4572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300" b="1" dirty="0" smtClean="0"/>
              <a:t>Исследовательская работа</a:t>
            </a:r>
            <a:r>
              <a:rPr lang="ru-RU" dirty="0" smtClean="0"/>
              <a:t>: Получение натурального углевода (крахмала) из картофеля</a:t>
            </a:r>
            <a:endParaRPr lang="ru-RU" dirty="0"/>
          </a:p>
        </p:txBody>
      </p:sp>
      <p:pic>
        <p:nvPicPr>
          <p:cNvPr id="19458" name="Picture 2" descr="D:\4  Моя работа\Школа\4_одаренные\0_Проекты\2013-14\Аверина\SAM_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2571744"/>
            <a:ext cx="2500330" cy="3143272"/>
          </a:xfrm>
          <a:prstGeom prst="rect">
            <a:avLst/>
          </a:prstGeom>
          <a:noFill/>
        </p:spPr>
      </p:pic>
      <p:pic>
        <p:nvPicPr>
          <p:cNvPr id="19460" name="Picture 4" descr="D:\4  Моя работа\Школа\4_одаренные\0_Проекты\2013-14\Аверина\SAM_1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71802" y="2571744"/>
            <a:ext cx="2928926" cy="3143272"/>
          </a:xfrm>
          <a:prstGeom prst="rect">
            <a:avLst/>
          </a:prstGeom>
          <a:noFill/>
        </p:spPr>
      </p:pic>
      <p:pic>
        <p:nvPicPr>
          <p:cNvPr id="19461" name="Picture 5" descr="D:\4  Моя работа\Школа\4_одаренные\0_Проекты\2013-14\Аверина\SAM_1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43636" y="2571744"/>
            <a:ext cx="2643206" cy="3143272"/>
          </a:xfrm>
          <a:prstGeom prst="rect">
            <a:avLst/>
          </a:prstGeom>
          <a:noFill/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b="1" dirty="0" smtClean="0"/>
              <a:t>6 класс. Раздел</a:t>
            </a:r>
            <a:r>
              <a:rPr lang="ru-RU" sz="2200" dirty="0" smtClean="0"/>
              <a:t>: Жизнедеятельность организмов</a:t>
            </a:r>
            <a:br>
              <a:rPr lang="ru-RU" sz="2200" dirty="0" smtClean="0"/>
            </a:br>
            <a:r>
              <a:rPr lang="ru-RU" sz="2200" b="1" dirty="0" smtClean="0"/>
              <a:t>Тема</a:t>
            </a:r>
            <a:r>
              <a:rPr lang="ru-RU" sz="2200" dirty="0" smtClean="0"/>
              <a:t>: Продукты фотосинтеза в растениях и их значение</a:t>
            </a:r>
            <a:endParaRPr lang="ru-RU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b="1" dirty="0" smtClean="0"/>
              <a:t>6 класс. Раздел</a:t>
            </a:r>
            <a:r>
              <a:rPr lang="ru-RU" sz="2200" dirty="0" smtClean="0"/>
              <a:t>: Жизнедеятельность организмов</a:t>
            </a:r>
            <a:br>
              <a:rPr lang="ru-RU" sz="2200" dirty="0" smtClean="0"/>
            </a:br>
            <a:r>
              <a:rPr lang="ru-RU" sz="2200" b="1" dirty="0" smtClean="0"/>
              <a:t>Тема</a:t>
            </a:r>
            <a:r>
              <a:rPr lang="ru-RU" sz="2200" dirty="0" smtClean="0"/>
              <a:t>: Продукты фотосинтеза в растениях и их значение</a:t>
            </a:r>
            <a:endParaRPr lang="ru-RU" sz="2200" dirty="0"/>
          </a:p>
        </p:txBody>
      </p:sp>
      <p:pic>
        <p:nvPicPr>
          <p:cNvPr id="19459" name="Picture 3" descr="D:\4  Моя работа\Школа\4_одаренные\0_Проекты\2013-14\Аверина\SAM_2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286512" y="2571744"/>
            <a:ext cx="2500330" cy="3357586"/>
          </a:xfrm>
          <a:prstGeom prst="rect">
            <a:avLst/>
          </a:prstGeom>
          <a:noFill/>
        </p:spPr>
      </p:pic>
      <p:pic>
        <p:nvPicPr>
          <p:cNvPr id="19462" name="Picture 6" descr="D:\4  Моя работа\Школа\4_одаренные\0_Проекты\2013-14\Аверина\SAM_2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2571744"/>
            <a:ext cx="3286148" cy="3357586"/>
          </a:xfrm>
          <a:prstGeom prst="rect">
            <a:avLst/>
          </a:prstGeom>
          <a:noFill/>
        </p:spPr>
      </p:pic>
      <p:pic>
        <p:nvPicPr>
          <p:cNvPr id="19463" name="Picture 7" descr="D:\4  Моя работа\Школа\4_одаренные\0_Проекты\2013-14\Аверина\SAM_2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857620" y="2571743"/>
            <a:ext cx="2214578" cy="3360049"/>
          </a:xfrm>
          <a:prstGeom prst="rect">
            <a:avLst/>
          </a:prstGeom>
          <a:noFill/>
        </p:spPr>
      </p:pic>
      <p:sp>
        <p:nvSpPr>
          <p:cNvPr id="10" name="Содержимое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300" b="1" dirty="0" smtClean="0"/>
              <a:t>	Исследовательская работа</a:t>
            </a:r>
            <a:r>
              <a:rPr lang="ru-RU" dirty="0" smtClean="0"/>
              <a:t>: Получение натурального углевода (крахмала) из картофеля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6 класс. Раздел</a:t>
            </a:r>
            <a:r>
              <a:rPr lang="ru-RU" sz="2200" dirty="0" smtClean="0"/>
              <a:t>: Размножение, рост и развитие организмов</a:t>
            </a:r>
            <a:br>
              <a:rPr lang="ru-RU" sz="2200" dirty="0" smtClean="0"/>
            </a:br>
            <a:r>
              <a:rPr lang="ru-RU" sz="2200" b="1" dirty="0" smtClean="0"/>
              <a:t>Тема</a:t>
            </a:r>
            <a:r>
              <a:rPr lang="ru-RU" sz="2200" dirty="0" smtClean="0"/>
              <a:t>: Рост и развитие организмов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8858280" cy="4572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300" b="1" dirty="0" smtClean="0"/>
              <a:t>Исследовательская работа</a:t>
            </a:r>
            <a:r>
              <a:rPr lang="ru-RU" dirty="0" smtClean="0"/>
              <a:t>: Влияние солнечного света на рост и развитие перьев лука</a:t>
            </a:r>
            <a:endParaRPr lang="ru-RU" dirty="0"/>
          </a:p>
        </p:txBody>
      </p:sp>
      <p:pic>
        <p:nvPicPr>
          <p:cNvPr id="4" name="Рисунок 3" descr="D:\5 фото\2013-14\проекты\Лук_Рогозин\IMG_6085 копия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2341" y="2714620"/>
            <a:ext cx="2689461" cy="34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86116" y="3405586"/>
          <a:ext cx="5572164" cy="2523744"/>
        </p:xfrm>
        <a:graphic>
          <a:graphicData uri="http://schemas.openxmlformats.org/drawingml/2006/table">
            <a:tbl>
              <a:tblPr/>
              <a:tblGrid>
                <a:gridCol w="1071570"/>
                <a:gridCol w="1285884"/>
                <a:gridCol w="1071570"/>
                <a:gridCol w="1071570"/>
                <a:gridCol w="1071570"/>
              </a:tblGrid>
              <a:tr h="41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Образец 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Образец 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Образец 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Образец 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До прорастания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Отсутствие света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Свет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Отсутствие света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Свет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После прорастания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Отсутствие света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Свет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Свет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Отсутствие света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477211" y="2824459"/>
            <a:ext cx="4381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1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Условия освещения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Autofit/>
          </a:bodyPr>
          <a:lstStyle/>
          <a:p>
            <a:r>
              <a:rPr lang="ru-RU" sz="2200" b="1" i="1" dirty="0" smtClean="0"/>
              <a:t>7 класс. Раздел</a:t>
            </a:r>
            <a:r>
              <a:rPr lang="ru-RU" sz="2200" i="1" dirty="0" smtClean="0"/>
              <a:t>: Птицы.  </a:t>
            </a:r>
            <a:r>
              <a:rPr lang="ru-RU" sz="2200" b="1" i="1" dirty="0" smtClean="0"/>
              <a:t>Тема</a:t>
            </a:r>
            <a:r>
              <a:rPr lang="ru-RU" sz="2200" i="1" dirty="0" smtClean="0"/>
              <a:t>: </a:t>
            </a:r>
            <a:r>
              <a:rPr lang="ru-RU" sz="2200" i="1" dirty="0"/>
              <a:t>Размножение и развитие. Годовой жизненный цикл </a:t>
            </a:r>
            <a:r>
              <a:rPr lang="ru-RU" sz="2200" i="1" dirty="0" smtClean="0"/>
              <a:t>и </a:t>
            </a:r>
            <a:r>
              <a:rPr lang="ru-RU" sz="2200" i="1" dirty="0"/>
              <a:t>сезонные явления.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357298"/>
            <a:ext cx="8572560" cy="121444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3600" b="1" dirty="0" smtClean="0"/>
              <a:t>	Исследовательская работа</a:t>
            </a:r>
            <a:r>
              <a:rPr lang="ru-RU" dirty="0" smtClean="0"/>
              <a:t>: Изучение жизненного цикла Перепела обыкновенного</a:t>
            </a:r>
            <a:endParaRPr lang="ru-RU" dirty="0"/>
          </a:p>
        </p:txBody>
      </p:sp>
      <p:pic>
        <p:nvPicPr>
          <p:cNvPr id="4" name="Рисунок 3" descr="D:\Катино\Ipad фото\все\Перепёлки\IMG_3597.JPG"/>
          <p:cNvPicPr/>
          <p:nvPr/>
        </p:nvPicPr>
        <p:blipFill>
          <a:blip r:embed="rId3" cstate="email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87388" y="2393980"/>
            <a:ext cx="2071702" cy="30352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1406" y="5497313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21.09 Закладка яиц в инкубатор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5429264"/>
            <a:ext cx="21431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30.09 – 10 </a:t>
            </a:r>
            <a:r>
              <a:rPr lang="ru-RU" dirty="0"/>
              <a:t>день инкубационного периода</a:t>
            </a:r>
          </a:p>
        </p:txBody>
      </p:sp>
      <p:pic>
        <p:nvPicPr>
          <p:cNvPr id="8" name="Рисунок 7" descr="D:\Катино\Ipad фото\все\Перепёлки\IMG_3606.JPG"/>
          <p:cNvPicPr/>
          <p:nvPr/>
        </p:nvPicPr>
        <p:blipFill>
          <a:blip r:embed="rId4" cstate="email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330528" y="2393980"/>
            <a:ext cx="2071702" cy="2986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D:\Катино\Ipad фото\все\Перепёлки\IMG_3659.JPG"/>
          <p:cNvPicPr/>
          <p:nvPr/>
        </p:nvPicPr>
        <p:blipFill>
          <a:blip r:embed="rId5" cstate="email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473668" y="2393980"/>
            <a:ext cx="2214577" cy="300039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4357686" y="5429264"/>
            <a:ext cx="2286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03.10 – 13 день инкубационного периода</a:t>
            </a:r>
          </a:p>
        </p:txBody>
      </p:sp>
      <p:pic>
        <p:nvPicPr>
          <p:cNvPr id="11" name="Рисунок 10" descr="D:\Катино\Ipad фото\все\Перепёлки\IMG_3707.JPG"/>
          <p:cNvPicPr/>
          <p:nvPr/>
        </p:nvPicPr>
        <p:blipFill>
          <a:blip r:embed="rId6" cstate="email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759684" y="2393980"/>
            <a:ext cx="2170034" cy="300039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6866533" y="5429264"/>
            <a:ext cx="22060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08.10 – 17 день инкубационного периода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534400" cy="758952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7 класс. Раздел</a:t>
            </a:r>
            <a:r>
              <a:rPr lang="ru-RU" sz="2200" dirty="0" smtClean="0"/>
              <a:t>: Птицы. </a:t>
            </a:r>
            <a:r>
              <a:rPr lang="ru-RU" sz="2200" b="1" dirty="0" smtClean="0"/>
              <a:t>Тема</a:t>
            </a:r>
            <a:r>
              <a:rPr lang="ru-RU" sz="2200" dirty="0" smtClean="0"/>
              <a:t>: </a:t>
            </a:r>
            <a:r>
              <a:rPr lang="ru-RU" sz="2200" dirty="0"/>
              <a:t>Размножение и развитие. Годовой жизненный цикл и сезонные явления.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357298"/>
            <a:ext cx="8572560" cy="121444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3600" b="1" dirty="0" smtClean="0"/>
              <a:t>	Исследовательская работа</a:t>
            </a:r>
            <a:r>
              <a:rPr lang="ru-RU" dirty="0" smtClean="0"/>
              <a:t>: Изучение жизненного цикла Перепела обыкновенного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500702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11.10 – </a:t>
            </a:r>
            <a:r>
              <a:rPr lang="ru-RU" dirty="0"/>
              <a:t>3 день с момента рождения птенцов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5506066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17.10 – 9 день жизни птенцов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5506066"/>
            <a:ext cx="2206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07.11 – 30 </a:t>
            </a:r>
            <a:r>
              <a:rPr lang="ru-RU" dirty="0"/>
              <a:t>день жизни перепелов</a:t>
            </a:r>
          </a:p>
        </p:txBody>
      </p:sp>
      <p:pic>
        <p:nvPicPr>
          <p:cNvPr id="13" name="Рисунок 12" descr="D:\Катино\Ipad фото\все\Перепёлки\IMG_3811.JPG"/>
          <p:cNvPicPr/>
          <p:nvPr/>
        </p:nvPicPr>
        <p:blipFill>
          <a:blip r:embed="rId3" cstate="email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4282" y="2428868"/>
            <a:ext cx="2071702" cy="30003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D:\Катино\Ipad фото\все\Перепёлки\IMG_4314.JPG"/>
          <p:cNvPicPr/>
          <p:nvPr/>
        </p:nvPicPr>
        <p:blipFill>
          <a:blip r:embed="rId4" cstate="email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357423" y="2428868"/>
            <a:ext cx="2214577" cy="300039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6858016" y="5500702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22.11 – 45 </a:t>
            </a:r>
            <a:r>
              <a:rPr lang="ru-RU" dirty="0"/>
              <a:t>день жизнь перепелов</a:t>
            </a:r>
          </a:p>
        </p:txBody>
      </p:sp>
      <p:pic>
        <p:nvPicPr>
          <p:cNvPr id="17" name="Рисунок 16" descr="D:\Катино\Ipad фото\все\Перепёлки\IMG_4453.JPG"/>
          <p:cNvPicPr/>
          <p:nvPr/>
        </p:nvPicPr>
        <p:blipFill>
          <a:blip r:embed="rId5" cstate="email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619142" y="2428868"/>
            <a:ext cx="2095998" cy="30003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D:\Катино\Ipad фото\все\Перепёлки\IMG_2264.JPG"/>
          <p:cNvPicPr/>
          <p:nvPr/>
        </p:nvPicPr>
        <p:blipFill>
          <a:blip r:embed="rId6" cstate="email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786578" y="2428868"/>
            <a:ext cx="2114545" cy="2995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71406" y="90502"/>
          <a:ext cx="8929750" cy="6588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3338"/>
                <a:gridCol w="52864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Возможная тема исследования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Грибы, особенности строения и жизнедеятельности (5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Выращивание плесневых грибов в домашних условиях и изучение их строения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Бактерии</a:t>
                      </a:r>
                      <a:r>
                        <a:rPr lang="ru-RU" baseline="0" dirty="0" smtClean="0"/>
                        <a:t> (5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Изучение способов использования кисломолочных бактерий человеком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Управление почвенным питанием растений (6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Влияния удобрений и минеральных веществ, вносимых в почву, на рост и развитие овса посевного 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Фотосинтез. Управление </a:t>
                      </a:r>
                      <a:r>
                        <a:rPr kumimoji="0" lang="ru-RU" sz="1800" kern="1200" dirty="0" err="1" smtClean="0"/>
                        <a:t>фото-синтезом</a:t>
                      </a:r>
                      <a:r>
                        <a:rPr kumimoji="0" lang="ru-RU" sz="1800" kern="1200" dirty="0" smtClean="0"/>
                        <a:t> растений (6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Исследование процессов фотосинтеза с рассмотрением</a:t>
                      </a:r>
                      <a:r>
                        <a:rPr lang="ru-RU" baseline="0" dirty="0" smtClean="0"/>
                        <a:t> возможности искусственного освещения как альтернативы солнечному свету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Вегетативное размножение </a:t>
                      </a:r>
                      <a:r>
                        <a:rPr kumimoji="0" lang="ru-RU" sz="1800" kern="1200" dirty="0" err="1" smtClean="0"/>
                        <a:t>ком-натных</a:t>
                      </a:r>
                      <a:r>
                        <a:rPr kumimoji="0" lang="ru-RU" sz="1800" kern="1200" dirty="0" smtClean="0"/>
                        <a:t> растений (6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Вегетативное размножение комнатной фиалки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Приобретенное поведение. Условные рефлексы</a:t>
                      </a:r>
                      <a:r>
                        <a:rPr kumimoji="0" lang="ru-RU" sz="1800" kern="1200" baseline="0" dirty="0" smtClean="0"/>
                        <a:t> (6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Выработка условного рефлекса у морской свинки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Лист. Внешнее</a:t>
                      </a:r>
                      <a:r>
                        <a:rPr lang="ru-RU" baseline="0" dirty="0" smtClean="0"/>
                        <a:t> строение листа (7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Изучение</a:t>
                      </a:r>
                      <a:r>
                        <a:rPr lang="ru-RU" baseline="0" dirty="0" smtClean="0"/>
                        <a:t> строения листовых пластин растений г.Армавира с составлением учебного гербария по теме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Тип Кольчатые черви, особенности строения, жизнедеятельности (7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Исследование</a:t>
                      </a:r>
                      <a:r>
                        <a:rPr lang="ru-RU" baseline="0" dirty="0" smtClean="0"/>
                        <a:t> жизнедеятельности дождевых червей и их роли в почвообразовании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7158" y="2819400"/>
            <a:ext cx="8501122" cy="16811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Творческих вам успехов!!!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4282" y="381000"/>
            <a:ext cx="8715436" cy="1904992"/>
          </a:xfrm>
        </p:spPr>
        <p:txBody>
          <a:bodyPr>
            <a:no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345</TotalTime>
  <Words>358</Words>
  <Application>Microsoft Office PowerPoint</Application>
  <PresentationFormat>Экран (4:3)</PresentationFormat>
  <Paragraphs>66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Слайд 1</vt:lpstr>
      <vt:lpstr>5 класс. Раздел: Клетка – основа строения и жизнедеятельности организмов. Тема: Строение клетки</vt:lpstr>
      <vt:lpstr>6 класс. Раздел: Жизнедеятельность организмов Тема: Продукты фотосинтеза в растениях и их значение</vt:lpstr>
      <vt:lpstr>6 класс. Раздел: Жизнедеятельность организмов Тема: Продукты фотосинтеза в растениях и их значение</vt:lpstr>
      <vt:lpstr>6 класс. Раздел: Размножение, рост и развитие организмов Тема: Рост и развитие организмов</vt:lpstr>
      <vt:lpstr>7 класс. Раздел: Птицы.  Тема: Размножение и развитие. Годовой жизненный цикл и сезонные явления.</vt:lpstr>
      <vt:lpstr>7 класс. Раздел: Птицы. Тема: Размножение и развитие. Годовой жизненный цикл и сезонные явления.</vt:lpstr>
      <vt:lpstr>Слайд 8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Рогозина</dc:creator>
  <cp:lastModifiedBy>Рогозина</cp:lastModifiedBy>
  <cp:revision>30</cp:revision>
  <dcterms:created xsi:type="dcterms:W3CDTF">2015-12-13T15:46:03Z</dcterms:created>
  <dcterms:modified xsi:type="dcterms:W3CDTF">2016-04-02T15:32:22Z</dcterms:modified>
</cp:coreProperties>
</file>